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BAC78-B1AF-49CA-A0AD-AF6B05BE8219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8489AC-8E75-425F-84DB-A894F460D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7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856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652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01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43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71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64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40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13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8209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486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489AC-8E75-425F-84DB-A894F460D1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314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EEE76D-6417-47B1-800B-1F960E0F3AC4}" type="datetimeFigureOut">
              <a:rPr lang="en-US" smtClean="0"/>
              <a:t>3/29/2012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0056AC1-1F6C-4C75-A1CC-5D201CF1993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Leslie Marmon </a:t>
            </a:r>
            <a:r>
              <a:rPr lang="en-US" dirty="0" err="1" smtClean="0"/>
              <a:t>Silko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“Yellow Woman”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163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narrator asks if Yellow Woman in the stories knew she was Yellow Woman, or was that just a name that others had given her. Did she have some other name? </a:t>
            </a:r>
            <a:endParaRPr lang="en-US" dirty="0" smtClean="0"/>
          </a:p>
          <a:p>
            <a:pPr lvl="0"/>
            <a:r>
              <a:rPr lang="en-US" dirty="0"/>
              <a:t>What kind of an adventure is this? Romantic, purely sexual, mythological? </a:t>
            </a:r>
          </a:p>
          <a:p>
            <a:pPr lvl="0"/>
            <a:r>
              <a:rPr lang="en-US" dirty="0"/>
              <a:t>Why do you think does the narrator follows Silva and accept the role of the Yellow Woman? </a:t>
            </a:r>
          </a:p>
          <a:p>
            <a:r>
              <a:rPr lang="en-US" dirty="0" smtClean="0"/>
              <a:t>The story blurs </a:t>
            </a:r>
            <a:r>
              <a:rPr lang="en-US" dirty="0"/>
              <a:t>the boundaries between seduction and rape, and between conscious knowledge and unconscious desires.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37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Do you think the narrator was seduced? What does it mean to be "seduced"? </a:t>
            </a:r>
          </a:p>
          <a:p>
            <a:pPr lvl="0"/>
            <a:r>
              <a:rPr lang="en-US"/>
              <a:t>Why does the narrator wish </a:t>
            </a:r>
            <a:r>
              <a:rPr lang="en-US"/>
              <a:t>that </a:t>
            </a:r>
            <a:r>
              <a:rPr lang="en-US" smtClean="0"/>
              <a:t>her </a:t>
            </a:r>
            <a:r>
              <a:rPr lang="en-US"/>
              <a:t>grandfather were alive to hear her </a:t>
            </a:r>
            <a:r>
              <a:rPr lang="en-US"/>
              <a:t>story</a:t>
            </a:r>
            <a:r>
              <a:rPr lang="en-US" smtClean="0"/>
              <a:t>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77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themes</a:t>
            </a:r>
          </a:p>
          <a:p>
            <a:pPr lvl="1"/>
            <a:r>
              <a:rPr lang="en-US" dirty="0" smtClean="0"/>
              <a:t>Personal </a:t>
            </a:r>
            <a:r>
              <a:rPr lang="en-US" dirty="0"/>
              <a:t>identity</a:t>
            </a:r>
          </a:p>
          <a:p>
            <a:pPr lvl="1"/>
            <a:r>
              <a:rPr lang="en-US" dirty="0" smtClean="0"/>
              <a:t>Marriage </a:t>
            </a:r>
            <a:r>
              <a:rPr lang="en-US" dirty="0"/>
              <a:t>and adultery </a:t>
            </a:r>
          </a:p>
          <a:p>
            <a:pPr lvl="1"/>
            <a:r>
              <a:rPr lang="en-US" dirty="0" smtClean="0"/>
              <a:t>Duty </a:t>
            </a:r>
            <a:r>
              <a:rPr lang="en-US" dirty="0"/>
              <a:t>and desire</a:t>
            </a:r>
          </a:p>
          <a:p>
            <a:pPr lvl="1"/>
            <a:r>
              <a:rPr lang="en-US" dirty="0" smtClean="0"/>
              <a:t>Crossing </a:t>
            </a:r>
            <a:r>
              <a:rPr lang="en-US" dirty="0"/>
              <a:t>of moral and social boundaries</a:t>
            </a:r>
          </a:p>
          <a:p>
            <a:pPr lvl="1"/>
            <a:r>
              <a:rPr lang="en-US" dirty="0" smtClean="0"/>
              <a:t>Laguna </a:t>
            </a:r>
            <a:r>
              <a:rPr lang="en-US" dirty="0"/>
              <a:t>Pueblo spirituality</a:t>
            </a:r>
          </a:p>
          <a:p>
            <a:pPr lvl="1"/>
            <a:r>
              <a:rPr lang="en-US" dirty="0" smtClean="0"/>
              <a:t>Issues </a:t>
            </a:r>
            <a:r>
              <a:rPr lang="en-US" dirty="0"/>
              <a:t>of personal and cultural identity. Albanian whore.</a:t>
            </a:r>
          </a:p>
          <a:p>
            <a:pPr lvl="1"/>
            <a:r>
              <a:rPr lang="en-US" dirty="0" smtClean="0"/>
              <a:t>Relationship </a:t>
            </a:r>
            <a:r>
              <a:rPr lang="en-US" dirty="0"/>
              <a:t>between myth and reality.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836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Pueblo </a:t>
            </a:r>
            <a:r>
              <a:rPr lang="en-US" dirty="0"/>
              <a:t>stories about a woman who is taken from her home, usually by an evil </a:t>
            </a:r>
            <a:r>
              <a:rPr lang="en-US" dirty="0" err="1"/>
              <a:t>Ka’tsina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Ka'tsina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Kachina</a:t>
            </a:r>
            <a:r>
              <a:rPr lang="en-US" dirty="0"/>
              <a:t>) </a:t>
            </a:r>
            <a:r>
              <a:rPr lang="en-US" dirty="0" smtClean="0"/>
              <a:t>Spirit. </a:t>
            </a:r>
            <a:r>
              <a:rPr lang="en-US" dirty="0"/>
              <a:t>In the Pueblo people mythology, the </a:t>
            </a:r>
            <a:r>
              <a:rPr lang="en-US" dirty="0" err="1"/>
              <a:t>ka'tsina</a:t>
            </a:r>
            <a:r>
              <a:rPr lang="en-US" dirty="0"/>
              <a:t> is a beneficent spirit associated with rain and water. </a:t>
            </a:r>
          </a:p>
          <a:p>
            <a:r>
              <a:rPr lang="en-US" dirty="0" smtClean="0"/>
              <a:t>In </a:t>
            </a:r>
            <a:r>
              <a:rPr lang="en-US" dirty="0"/>
              <a:t>traditional stories, the </a:t>
            </a:r>
            <a:r>
              <a:rPr lang="en-US" dirty="0" err="1"/>
              <a:t>ka'tsina</a:t>
            </a:r>
            <a:r>
              <a:rPr lang="en-US" dirty="0"/>
              <a:t> is sometimes seen abducting a woman who later returns to her community and is endowed with special powers.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4516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err="1"/>
              <a:t>Silko's</a:t>
            </a:r>
            <a:r>
              <a:rPr lang="en-US" dirty="0"/>
              <a:t> story is closest to the story of Yellow Woman's abduction by a </a:t>
            </a:r>
            <a:r>
              <a:rPr lang="en-US" dirty="0" err="1"/>
              <a:t>ka'tsina</a:t>
            </a:r>
            <a:r>
              <a:rPr lang="en-US" dirty="0"/>
              <a:t>. </a:t>
            </a:r>
          </a:p>
          <a:p>
            <a:pPr lvl="0"/>
            <a:r>
              <a:rPr lang="en-US" dirty="0"/>
              <a:t>A young woman, walking along a river, meets Silva and impulsively runs off with him, leaving husband and baby. </a:t>
            </a:r>
          </a:p>
          <a:p>
            <a:pPr lvl="0"/>
            <a:r>
              <a:rPr lang="en-US" dirty="0"/>
              <a:t>Silva tells her she is Yellow Woman. At first she is certain that she is not </a:t>
            </a:r>
            <a:r>
              <a:rPr lang="en-US" dirty="0" smtClean="0"/>
              <a:t>her. (p</a:t>
            </a:r>
            <a:r>
              <a:rPr lang="en-US" dirty="0"/>
              <a:t>. </a:t>
            </a:r>
            <a:r>
              <a:rPr lang="en-US" dirty="0" smtClean="0"/>
              <a:t>1205)</a:t>
            </a:r>
          </a:p>
          <a:p>
            <a:r>
              <a:rPr lang="en-US" dirty="0"/>
              <a:t>What she does next depends on who she thinks she is: if she thinks she is Yellow woman, then she should follow him; if not, she should attempt to escape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0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“Come here,” he said gently.</a:t>
            </a:r>
          </a:p>
          <a:p>
            <a:pPr lvl="0"/>
            <a:r>
              <a:rPr lang="en-US" dirty="0" smtClean="0"/>
              <a:t>He </a:t>
            </a:r>
            <a:r>
              <a:rPr lang="en-US" dirty="0"/>
              <a:t>touched my neck and I moved close to him to feel his breathing and to hear his heart.”</a:t>
            </a:r>
          </a:p>
          <a:p>
            <a:pPr lvl="0"/>
            <a:r>
              <a:rPr lang="en-US" dirty="0" smtClean="0"/>
              <a:t>I </a:t>
            </a:r>
            <a:r>
              <a:rPr lang="en-US" dirty="0"/>
              <a:t>had stopped trying to pull away from him, because his hand felt cool</a:t>
            </a:r>
            <a:r>
              <a:rPr lang="en-US" dirty="0" smtClean="0"/>
              <a:t>… (p. 1206)</a:t>
            </a:r>
            <a:endParaRPr lang="en-US" dirty="0"/>
          </a:p>
          <a:p>
            <a:pPr lvl="0"/>
            <a:r>
              <a:rPr lang="en-US" dirty="0"/>
              <a:t>Now she is not certain of her identity. </a:t>
            </a:r>
            <a:r>
              <a:rPr lang="en-US" dirty="0" smtClean="0"/>
              <a:t>(p</a:t>
            </a:r>
            <a:r>
              <a:rPr lang="en-US" dirty="0"/>
              <a:t>. </a:t>
            </a:r>
            <a:r>
              <a:rPr lang="en-US" dirty="0" smtClean="0"/>
              <a:t>1206)</a:t>
            </a:r>
          </a:p>
          <a:p>
            <a:r>
              <a:rPr lang="en-US" dirty="0" smtClean="0"/>
              <a:t>“He </a:t>
            </a:r>
            <a:r>
              <a:rPr lang="en-US" dirty="0"/>
              <a:t>touched my hand, not speaking, but always singing softly a mountain song and looking into my eyes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74644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US" dirty="0"/>
              <a:t>Begins to think about the folks at home, what they are doing, her husband reporting her missing.</a:t>
            </a:r>
          </a:p>
          <a:p>
            <a:pPr lvl="0"/>
            <a:r>
              <a:rPr lang="en-US" dirty="0"/>
              <a:t>At times, Silva seems to be abducting her, yet twice, when given the opportunity to escape, she returns to him. </a:t>
            </a:r>
          </a:p>
          <a:p>
            <a:pPr lvl="0"/>
            <a:r>
              <a:rPr lang="en-US" dirty="0"/>
              <a:t>They spend their second night together at his cabin in the mountains.</a:t>
            </a:r>
          </a:p>
          <a:p>
            <a:pPr lvl="0"/>
            <a:r>
              <a:rPr lang="en-US" dirty="0"/>
              <a:t>“Have you brought women here before?”</a:t>
            </a:r>
          </a:p>
          <a:p>
            <a:pPr lvl="0"/>
            <a:r>
              <a:rPr lang="en-US" dirty="0"/>
              <a:t>“Do you always use the same tricks?”</a:t>
            </a:r>
          </a:p>
          <a:p>
            <a:pPr lvl="0"/>
            <a:r>
              <a:rPr lang="en-US" dirty="0"/>
              <a:t>“The story about being a </a:t>
            </a:r>
            <a:r>
              <a:rPr lang="en-US" dirty="0" err="1"/>
              <a:t>katsina</a:t>
            </a:r>
            <a:r>
              <a:rPr lang="en-US" dirty="0"/>
              <a:t> from the mountains. The story about Yellow woman</a:t>
            </a:r>
            <a:r>
              <a:rPr lang="en-US" dirty="0" smtClean="0"/>
              <a:t>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44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/>
              <a:t>She is not sure whether she should resist him, or obey him. At times he is gentle, and at times forceful. </a:t>
            </a:r>
            <a:r>
              <a:rPr lang="en-US" dirty="0" smtClean="0"/>
              <a:t>(p. 1208)</a:t>
            </a:r>
          </a:p>
          <a:p>
            <a:pPr lvl="0"/>
            <a:r>
              <a:rPr lang="en-US" dirty="0"/>
              <a:t>The next morning she is alone and has a chance to escape.</a:t>
            </a:r>
          </a:p>
          <a:p>
            <a:pPr lvl="0"/>
            <a:r>
              <a:rPr lang="en-US" dirty="0"/>
              <a:t>Again she begins to think of her family and what grandpa would say if he were alive. </a:t>
            </a:r>
          </a:p>
          <a:p>
            <a:pPr lvl="0"/>
            <a:r>
              <a:rPr lang="en-US" dirty="0"/>
              <a:t>At around noon she decides to go back to Silva: “When I saw the stone house I remembered that I had meant to go home. But that didn’t seem important any more</a:t>
            </a:r>
            <a:r>
              <a:rPr lang="en-US" dirty="0" smtClean="0"/>
              <a:t>,…”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341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The next day, he poaches a steer and they set off for Marquez to sell the meat. </a:t>
            </a:r>
          </a:p>
          <a:p>
            <a:pPr lvl="0"/>
            <a:r>
              <a:rPr lang="en-US" dirty="0"/>
              <a:t>On the way, they are confronted by a white rancher, apparently unarmed. </a:t>
            </a:r>
          </a:p>
          <a:p>
            <a:pPr lvl="0"/>
            <a:r>
              <a:rPr lang="en-US" dirty="0"/>
              <a:t>Silva tells the young woman to ride away. </a:t>
            </a:r>
          </a:p>
          <a:p>
            <a:pPr lvl="0"/>
            <a:r>
              <a:rPr lang="en-US" dirty="0"/>
              <a:t>Once she is on the other side of the hill, she hears four shots, presumably Silva shooting the rancher. </a:t>
            </a:r>
          </a:p>
          <a:p>
            <a:pPr lvl="0"/>
            <a:r>
              <a:rPr lang="en-US" dirty="0"/>
              <a:t>She then heads back home to rejoin her family, thinking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5618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She comes back to the place by the river where they met:</a:t>
            </a:r>
          </a:p>
          <a:p>
            <a:pPr lvl="0"/>
            <a:r>
              <a:rPr lang="en-US" dirty="0"/>
              <a:t>“I saw the leaves and I wanted to go back to him – to kiss him and to touch him – but the mountains were too far away now. And I told myself, because I believe it, , he will come back sometime and be waiting again by the river"</a:t>
            </a:r>
          </a:p>
          <a:p>
            <a:r>
              <a:rPr lang="en-US" dirty="0"/>
              <a:t>As she approaches her home, she hears her family going about their daily routine and decides to tell them she had been </a:t>
            </a:r>
            <a:r>
              <a:rPr lang="en-US" dirty="0" smtClean="0"/>
              <a:t>kidnapped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15337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778</Words>
  <Application>Microsoft Office PowerPoint</Application>
  <PresentationFormat>On-screen Show (4:3)</PresentationFormat>
  <Paragraphs>57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Leslie Marmon Silko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Leslie Marmon Silko</dc:title>
  <dc:creator>George</dc:creator>
  <cp:lastModifiedBy>George</cp:lastModifiedBy>
  <cp:revision>4</cp:revision>
  <dcterms:created xsi:type="dcterms:W3CDTF">2012-03-29T23:39:27Z</dcterms:created>
  <dcterms:modified xsi:type="dcterms:W3CDTF">2012-03-30T00:09:15Z</dcterms:modified>
</cp:coreProperties>
</file>