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DC562-EB79-4BEF-AB46-446981EBF21A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4FB41-2785-4632-B8F3-D10EADD13F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79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0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63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32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04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0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21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798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452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02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0812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050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49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72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0023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67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434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261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0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2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62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92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61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62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FB41-2785-4632-B8F3-D10EADD13F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0A96D4-80F9-4430-9A92-D3647B8E9A70}" type="datetimeFigureOut">
              <a:rPr lang="en-US" smtClean="0"/>
              <a:t>1/27/2012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D250E9-3000-48F4-B722-25C76998300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Moliere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Tartuffe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669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I-II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Reflected </a:t>
            </a:r>
            <a:r>
              <a:rPr lang="en-US" dirty="0"/>
              <a:t>in her behavior in the opening scene.</a:t>
            </a:r>
          </a:p>
          <a:p>
            <a:pPr lvl="1"/>
            <a:r>
              <a:rPr lang="en-US" dirty="0"/>
              <a:t>Complaint about everyone in the family.</a:t>
            </a:r>
          </a:p>
          <a:p>
            <a:pPr lvl="1"/>
            <a:r>
              <a:rPr lang="en-US" dirty="0"/>
              <a:t>She defends Tartuffe and </a:t>
            </a:r>
            <a:r>
              <a:rPr lang="en-US" dirty="0" err="1"/>
              <a:t>Orgon</a:t>
            </a:r>
            <a:r>
              <a:rPr lang="en-US" dirty="0"/>
              <a:t> against the 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 you know anyone like her?</a:t>
            </a:r>
          </a:p>
          <a:p>
            <a:pPr lvl="1"/>
            <a:r>
              <a:rPr lang="en-US" dirty="0" smtClean="0"/>
              <a:t>How should one deal with this type of people?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I-II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Orgon</a:t>
            </a:r>
            <a:r>
              <a:rPr lang="en-US" dirty="0"/>
              <a:t>: central character of the play and comes entirely under the influence of the hypocrite Tartuffe</a:t>
            </a:r>
          </a:p>
          <a:p>
            <a:r>
              <a:rPr lang="en-US" dirty="0" err="1"/>
              <a:t>Orgon</a:t>
            </a:r>
            <a:r>
              <a:rPr lang="en-US" dirty="0"/>
              <a:t> tries to become the epitome of the pious person and goes to absurd extremes both in his words and deeds</a:t>
            </a:r>
          </a:p>
          <a:p>
            <a:r>
              <a:rPr lang="en-US" dirty="0" smtClean="0"/>
              <a:t>Calls </a:t>
            </a:r>
            <a:r>
              <a:rPr lang="en-US" dirty="0"/>
              <a:t>him brother, loves him as life, more than his family.</a:t>
            </a:r>
          </a:p>
          <a:p>
            <a:r>
              <a:rPr lang="en-US" dirty="0" smtClean="0"/>
              <a:t>There </a:t>
            </a:r>
            <a:r>
              <a:rPr lang="en-US" dirty="0"/>
              <a:t>is no loftier soul since time began.</a:t>
            </a:r>
          </a:p>
          <a:p>
            <a:r>
              <a:rPr lang="en-US" dirty="0" smtClean="0"/>
              <a:t>My </a:t>
            </a:r>
            <a:r>
              <a:rPr lang="en-US" dirty="0"/>
              <a:t>family could die, and I would feel no pain.</a:t>
            </a:r>
          </a:p>
          <a:p>
            <a:r>
              <a:rPr lang="en-US" dirty="0" smtClean="0"/>
              <a:t>Scene 2</a:t>
            </a:r>
            <a:r>
              <a:rPr lang="en-US" dirty="0"/>
              <a:t>, </a:t>
            </a:r>
            <a:r>
              <a:rPr lang="en-US" dirty="0" smtClean="0"/>
              <a:t>lines 15-30</a:t>
            </a:r>
            <a:r>
              <a:rPr lang="en-US" dirty="0"/>
              <a:t>.</a:t>
            </a:r>
          </a:p>
          <a:p>
            <a:r>
              <a:rPr lang="en-US" dirty="0" smtClean="0"/>
              <a:t>Exchange between </a:t>
            </a:r>
            <a:r>
              <a:rPr lang="en-US" dirty="0" err="1" smtClean="0"/>
              <a:t>Orgon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Dorine</a:t>
            </a:r>
            <a:r>
              <a:rPr lang="en-US" dirty="0" smtClean="0"/>
              <a:t>: </a:t>
            </a:r>
            <a:r>
              <a:rPr lang="en-US" dirty="0"/>
              <a:t>Scene 4, </a:t>
            </a:r>
            <a:r>
              <a:rPr lang="en-US" dirty="0" smtClean="0"/>
              <a:t>lines 10-35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8377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I-II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others think of Tartuffe?</a:t>
            </a:r>
            <a:endParaRPr lang="en-US" dirty="0"/>
          </a:p>
          <a:p>
            <a:pPr lvl="1"/>
            <a:r>
              <a:rPr lang="en-US" dirty="0" smtClean="0"/>
              <a:t>He </a:t>
            </a:r>
            <a:r>
              <a:rPr lang="en-US" dirty="0"/>
              <a:t>talks and talks, nothing one can do that is not a crime.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has usurped </a:t>
            </a:r>
            <a:r>
              <a:rPr lang="en-US" dirty="0" smtClean="0"/>
              <a:t>the </a:t>
            </a:r>
            <a:r>
              <a:rPr lang="en-US" dirty="0"/>
              <a:t>master's place.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is a fraud.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ascal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Behaves </a:t>
            </a:r>
            <a:r>
              <a:rPr lang="en-US" dirty="0"/>
              <a:t>as if this house is his, and we his slaves.</a:t>
            </a:r>
          </a:p>
        </p:txBody>
      </p:sp>
    </p:spTree>
    <p:extLst>
      <p:ext uri="{BB962C8B-B14F-4D97-AF65-F5344CB8AC3E}">
        <p14:creationId xmlns:p14="http://schemas.microsoft.com/office/powerpoint/2010/main" val="156961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I-II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Orgon’s</a:t>
            </a:r>
            <a:r>
              <a:rPr lang="en-US" dirty="0" smtClean="0"/>
              <a:t> relationship with his family. </a:t>
            </a:r>
          </a:p>
          <a:p>
            <a:r>
              <a:rPr lang="en-US" dirty="0" smtClean="0"/>
              <a:t>Misuse </a:t>
            </a:r>
            <a:r>
              <a:rPr lang="en-US" dirty="0"/>
              <a:t>of privilege as </a:t>
            </a:r>
            <a:r>
              <a:rPr lang="en-US" dirty="0" smtClean="0"/>
              <a:t>father and husband.</a:t>
            </a:r>
          </a:p>
          <a:p>
            <a:r>
              <a:rPr lang="en-US" dirty="0" smtClean="0"/>
              <a:t>Wife (</a:t>
            </a:r>
            <a:r>
              <a:rPr lang="en-US" dirty="0" err="1" smtClean="0"/>
              <a:t>Elmire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Son (</a:t>
            </a:r>
            <a:r>
              <a:rPr lang="en-US" dirty="0" err="1" smtClean="0"/>
              <a:t>Damis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Daughter (</a:t>
            </a:r>
            <a:r>
              <a:rPr lang="en-US" dirty="0" err="1" smtClean="0"/>
              <a:t>Mariane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Servant (</a:t>
            </a:r>
            <a:r>
              <a:rPr lang="en-US" dirty="0" err="1" smtClean="0"/>
              <a:t>Dorine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76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I-II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Orgon</a:t>
            </a:r>
            <a:r>
              <a:rPr lang="en-US" dirty="0"/>
              <a:t> reveals to </a:t>
            </a:r>
            <a:r>
              <a:rPr lang="en-US" dirty="0" err="1"/>
              <a:t>Mariane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she </a:t>
            </a:r>
            <a:r>
              <a:rPr lang="en-US" dirty="0" smtClean="0"/>
              <a:t> must marry </a:t>
            </a:r>
            <a:r>
              <a:rPr lang="en-US" dirty="0"/>
              <a:t>Tartuffe</a:t>
            </a:r>
            <a:r>
              <a:rPr lang="en-US" dirty="0" smtClean="0"/>
              <a:t>. Why?</a:t>
            </a:r>
          </a:p>
          <a:p>
            <a:r>
              <a:rPr lang="en-US" dirty="0" smtClean="0"/>
              <a:t>Reactions:</a:t>
            </a:r>
          </a:p>
          <a:p>
            <a:pPr lvl="1"/>
            <a:r>
              <a:rPr lang="en-US" dirty="0" err="1" smtClean="0"/>
              <a:t>Mariane</a:t>
            </a:r>
            <a:endParaRPr lang="en-US" dirty="0" smtClean="0"/>
          </a:p>
          <a:p>
            <a:pPr lvl="1"/>
            <a:r>
              <a:rPr lang="en-US" dirty="0" err="1" smtClean="0"/>
              <a:t>Damis</a:t>
            </a:r>
            <a:endParaRPr lang="en-US" dirty="0" smtClean="0"/>
          </a:p>
          <a:p>
            <a:pPr lvl="1"/>
            <a:r>
              <a:rPr lang="en-US" dirty="0" err="1" smtClean="0"/>
              <a:t>Dorine</a:t>
            </a:r>
            <a:r>
              <a:rPr lang="en-US" dirty="0" smtClean="0"/>
              <a:t> to </a:t>
            </a:r>
            <a:r>
              <a:rPr lang="en-US" dirty="0" err="1" smtClean="0"/>
              <a:t>Orgon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/>
              <a:t>Mariane</a:t>
            </a:r>
            <a:r>
              <a:rPr lang="en-US" dirty="0"/>
              <a:t> is unsuitable for Tartuffe (if he's as he says he is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Tartuffe is socially unsuitable as son-in-law for a man of </a:t>
            </a:r>
            <a:r>
              <a:rPr lang="en-US" dirty="0" err="1"/>
              <a:t>Orgon's</a:t>
            </a:r>
            <a:r>
              <a:rPr lang="en-US" dirty="0"/>
              <a:t> station in life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2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I-II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Tartuffe </a:t>
            </a:r>
            <a:r>
              <a:rPr lang="en-US" dirty="0"/>
              <a:t>will drive </a:t>
            </a:r>
            <a:r>
              <a:rPr lang="en-US" dirty="0" err="1"/>
              <a:t>Mariane</a:t>
            </a:r>
            <a:r>
              <a:rPr lang="en-US" dirty="0"/>
              <a:t> to infidelity.</a:t>
            </a:r>
          </a:p>
          <a:p>
            <a:pPr lvl="2"/>
            <a:r>
              <a:rPr lang="en-US" dirty="0"/>
              <a:t>The marriage requires breaking the promise to </a:t>
            </a:r>
            <a:r>
              <a:rPr lang="en-US" dirty="0" err="1"/>
              <a:t>Valere</a:t>
            </a:r>
            <a:r>
              <a:rPr lang="en-US" dirty="0"/>
              <a:t>.</a:t>
            </a:r>
          </a:p>
          <a:p>
            <a:pPr lvl="1"/>
            <a:r>
              <a:rPr lang="en-US" dirty="0" err="1" smtClean="0"/>
              <a:t>Dorine</a:t>
            </a:r>
            <a:r>
              <a:rPr lang="en-US" dirty="0" smtClean="0"/>
              <a:t> and </a:t>
            </a:r>
            <a:r>
              <a:rPr lang="en-US" dirty="0" err="1" smtClean="0"/>
              <a:t>Mariane</a:t>
            </a:r>
            <a:r>
              <a:rPr lang="en-US" dirty="0"/>
              <a:t> </a:t>
            </a:r>
            <a:r>
              <a:rPr lang="en-US" dirty="0" smtClean="0"/>
              <a:t>exchange. Reverse psychology.</a:t>
            </a:r>
          </a:p>
          <a:p>
            <a:pPr lvl="1"/>
            <a:r>
              <a:rPr lang="en-US" dirty="0" err="1" smtClean="0"/>
              <a:t>Valere</a:t>
            </a:r>
            <a:r>
              <a:rPr lang="en-US" dirty="0" smtClean="0"/>
              <a:t> and </a:t>
            </a:r>
            <a:r>
              <a:rPr lang="en-US" dirty="0" err="1" smtClean="0"/>
              <a:t>Mariane</a:t>
            </a:r>
            <a:r>
              <a:rPr lang="en-US" dirty="0" smtClean="0"/>
              <a:t> exchange. Don’t mean what </a:t>
            </a:r>
            <a:r>
              <a:rPr lang="en-US" smtClean="0"/>
              <a:t>they say.</a:t>
            </a:r>
            <a:endParaRPr lang="en-US" dirty="0" smtClean="0"/>
          </a:p>
          <a:p>
            <a:r>
              <a:rPr lang="en-US" dirty="0" err="1" smtClean="0"/>
              <a:t>Orgon</a:t>
            </a:r>
            <a:r>
              <a:rPr lang="en-US" dirty="0" smtClean="0"/>
              <a:t> and </a:t>
            </a:r>
            <a:r>
              <a:rPr lang="en-US" dirty="0" err="1" smtClean="0"/>
              <a:t>Cleante</a:t>
            </a:r>
            <a:r>
              <a:rPr lang="en-US" dirty="0" smtClean="0"/>
              <a:t> exchange: Reason vs. Religious fanaticism. Act I, Scene 5.</a:t>
            </a:r>
          </a:p>
          <a:p>
            <a:pPr lvl="1"/>
            <a:r>
              <a:rPr lang="en-US" dirty="0" smtClean="0"/>
              <a:t>How they met and what attracted </a:t>
            </a:r>
            <a:r>
              <a:rPr lang="en-US" dirty="0" err="1" smtClean="0"/>
              <a:t>Orgon</a:t>
            </a:r>
            <a:r>
              <a:rPr lang="en-US" dirty="0" smtClean="0"/>
              <a:t> to Tartuffe. Lines 23-50.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3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Dorine</a:t>
            </a:r>
            <a:r>
              <a:rPr lang="en-US" dirty="0"/>
              <a:t> </a:t>
            </a:r>
            <a:r>
              <a:rPr lang="en-US" dirty="0" smtClean="0"/>
              <a:t>arranges </a:t>
            </a:r>
            <a:r>
              <a:rPr lang="en-US" dirty="0"/>
              <a:t>for </a:t>
            </a:r>
            <a:r>
              <a:rPr lang="en-US" dirty="0" err="1"/>
              <a:t>Orgon's</a:t>
            </a:r>
            <a:r>
              <a:rPr lang="en-US" dirty="0"/>
              <a:t> wife, </a:t>
            </a:r>
            <a:r>
              <a:rPr lang="en-US" dirty="0" err="1"/>
              <a:t>Elmire</a:t>
            </a:r>
            <a:r>
              <a:rPr lang="en-US" dirty="0"/>
              <a:t>, to talk with </a:t>
            </a:r>
            <a:r>
              <a:rPr lang="en-US" dirty="0" smtClean="0"/>
              <a:t>Tartuffe.</a:t>
            </a:r>
          </a:p>
          <a:p>
            <a:pPr lvl="0"/>
            <a:r>
              <a:rPr lang="en-US" dirty="0" err="1"/>
              <a:t>Damis</a:t>
            </a:r>
            <a:r>
              <a:rPr lang="en-US" dirty="0"/>
              <a:t> </a:t>
            </a:r>
            <a:r>
              <a:rPr lang="en-US" dirty="0" smtClean="0"/>
              <a:t>hides in </a:t>
            </a:r>
            <a:r>
              <a:rPr lang="en-US" dirty="0"/>
              <a:t>the </a:t>
            </a:r>
            <a:r>
              <a:rPr lang="en-US" dirty="0" smtClean="0"/>
              <a:t>closet. Theater device: concealed </a:t>
            </a:r>
            <a:r>
              <a:rPr lang="en-US" dirty="0"/>
              <a:t>person </a:t>
            </a:r>
            <a:r>
              <a:rPr lang="en-US" dirty="0" smtClean="0"/>
              <a:t>listening </a:t>
            </a:r>
            <a:r>
              <a:rPr lang="en-US" dirty="0"/>
              <a:t>to some type of revelation. </a:t>
            </a:r>
          </a:p>
          <a:p>
            <a:r>
              <a:rPr lang="en-US" dirty="0"/>
              <a:t>Tartuffe arrives, spouting pious </a:t>
            </a:r>
            <a:r>
              <a:rPr lang="en-US" dirty="0" smtClean="0"/>
              <a:t>comments:</a:t>
            </a:r>
          </a:p>
          <a:p>
            <a:pPr lvl="1"/>
            <a:r>
              <a:rPr lang="en-US" dirty="0"/>
              <a:t>"Hang up my </a:t>
            </a:r>
            <a:r>
              <a:rPr lang="en-US" dirty="0" err="1" smtClean="0"/>
              <a:t>hairshirt</a:t>
            </a:r>
            <a:r>
              <a:rPr lang="en-US" dirty="0" smtClean="0"/>
              <a:t>“.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andkerchief for </a:t>
            </a:r>
            <a:r>
              <a:rPr lang="en-US" dirty="0" err="1" smtClean="0"/>
              <a:t>Dorine</a:t>
            </a:r>
            <a:r>
              <a:rPr lang="en-US" dirty="0" smtClean="0"/>
              <a:t> to cover </a:t>
            </a:r>
            <a:r>
              <a:rPr lang="en-US" dirty="0"/>
              <a:t>her </a:t>
            </a:r>
            <a:r>
              <a:rPr lang="en-US" dirty="0" smtClean="0"/>
              <a:t>bosom; "</a:t>
            </a:r>
            <a:r>
              <a:rPr lang="en-US" dirty="0"/>
              <a:t>the flesh is weak" </a:t>
            </a:r>
            <a:r>
              <a:rPr lang="en-US" dirty="0" smtClean="0"/>
              <a:t>cannot </a:t>
            </a:r>
            <a:r>
              <a:rPr lang="en-US" dirty="0"/>
              <a:t>withstand too many temptations. </a:t>
            </a:r>
            <a:endParaRPr lang="en-US" dirty="0" smtClean="0"/>
          </a:p>
          <a:p>
            <a:pPr lvl="1"/>
            <a:r>
              <a:rPr lang="en-US" dirty="0"/>
              <a:t>G</a:t>
            </a:r>
            <a:r>
              <a:rPr lang="en-US" dirty="0" smtClean="0"/>
              <a:t>oing </a:t>
            </a:r>
            <a:r>
              <a:rPr lang="en-US" dirty="0"/>
              <a:t>to the prison to share his money with the prisoners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059467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Elmire</a:t>
            </a:r>
            <a:r>
              <a:rPr lang="en-US" dirty="0" smtClean="0"/>
              <a:t> and Tartuffe exchange. </a:t>
            </a:r>
          </a:p>
          <a:p>
            <a:r>
              <a:rPr lang="en-US" dirty="0" err="1"/>
              <a:t>Elmire</a:t>
            </a:r>
            <a:r>
              <a:rPr lang="en-US" dirty="0"/>
              <a:t> admonishes Tartuffe for making passes at </a:t>
            </a:r>
            <a:r>
              <a:rPr lang="en-US" dirty="0" smtClean="0"/>
              <a:t>her.</a:t>
            </a:r>
          </a:p>
          <a:p>
            <a:r>
              <a:rPr lang="en-US" dirty="0"/>
              <a:t>Tartuffe's </a:t>
            </a:r>
            <a:r>
              <a:rPr lang="en-US" dirty="0" smtClean="0"/>
              <a:t>reply</a:t>
            </a:r>
          </a:p>
          <a:p>
            <a:pPr lvl="1"/>
            <a:r>
              <a:rPr lang="en-US" dirty="0" smtClean="0"/>
              <a:t>"I </a:t>
            </a:r>
            <a:r>
              <a:rPr lang="en-US" dirty="0"/>
              <a:t>may be pious, but I am human too;/ With your celestial charms before his eyes,/ A man has not the power to be wise." </a:t>
            </a:r>
            <a:endParaRPr lang="en-US" dirty="0" smtClean="0"/>
          </a:p>
          <a:p>
            <a:r>
              <a:rPr lang="en-US" dirty="0" smtClean="0"/>
              <a:t>If passion </a:t>
            </a:r>
            <a:r>
              <a:rPr lang="en-US" dirty="0"/>
              <a:t>is part of human nature, </a:t>
            </a:r>
            <a:r>
              <a:rPr lang="en-US" dirty="0" smtClean="0"/>
              <a:t>is </a:t>
            </a:r>
            <a:r>
              <a:rPr lang="en-US" dirty="0"/>
              <a:t>it </a:t>
            </a:r>
            <a:r>
              <a:rPr lang="en-US" dirty="0" smtClean="0"/>
              <a:t>really possible </a:t>
            </a:r>
            <a:r>
              <a:rPr lang="en-US" dirty="0"/>
              <a:t>for man to be pious? Is piety "unnatural" for human </a:t>
            </a:r>
            <a:r>
              <a:rPr lang="en-US" dirty="0" smtClean="0"/>
              <a:t>beings, as it is unnatural for a tiger to be playing like a pussycat?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02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conflict between piety and love. </a:t>
            </a:r>
            <a:r>
              <a:rPr lang="en-US" dirty="0" err="1" smtClean="0"/>
              <a:t>Elmire</a:t>
            </a:r>
            <a:r>
              <a:rPr lang="en-US" dirty="0" smtClean="0"/>
              <a:t> as object. How can one not love God’s perfect creation? </a:t>
            </a:r>
          </a:p>
          <a:p>
            <a:pPr lvl="1"/>
            <a:r>
              <a:rPr lang="en-US" dirty="0" smtClean="0"/>
              <a:t>Read Lines 55-82.</a:t>
            </a:r>
          </a:p>
          <a:p>
            <a:pPr lvl="1"/>
            <a:r>
              <a:rPr lang="en-US" dirty="0" smtClean="0"/>
              <a:t>“How could I look on you, O flawless creature/ And not adore the Author of all Nature,”</a:t>
            </a:r>
          </a:p>
          <a:p>
            <a:r>
              <a:rPr lang="en-US" dirty="0" smtClean="0"/>
              <a:t>Vocabulary of the romantic, but from </a:t>
            </a:r>
            <a:r>
              <a:rPr lang="en-US" dirty="0"/>
              <a:t>i</a:t>
            </a:r>
            <a:r>
              <a:rPr lang="en-US" dirty="0" smtClean="0"/>
              <a:t>nappropriate person. </a:t>
            </a:r>
            <a:r>
              <a:rPr lang="en-US" dirty="0" err="1" smtClean="0"/>
              <a:t>Elmire’s</a:t>
            </a:r>
            <a:r>
              <a:rPr lang="en-US" dirty="0" smtClean="0"/>
              <a:t> reply: </a:t>
            </a:r>
          </a:p>
          <a:p>
            <a:pPr lvl="1"/>
            <a:r>
              <a:rPr lang="en-US" dirty="0" smtClean="0"/>
              <a:t>don’t you think it’s out of character?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estrain your passion</a:t>
            </a:r>
          </a:p>
          <a:p>
            <a:pPr lvl="1"/>
            <a:r>
              <a:rPr lang="en-US" dirty="0" smtClean="0"/>
              <a:t>It ill becomes a pious man like you…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83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Elmire</a:t>
            </a:r>
            <a:r>
              <a:rPr lang="en-US" dirty="0" smtClean="0"/>
              <a:t> also to blame how </a:t>
            </a:r>
            <a:r>
              <a:rPr lang="en-US" dirty="0"/>
              <a:t>T</a:t>
            </a:r>
            <a:r>
              <a:rPr lang="en-US" dirty="0" smtClean="0"/>
              <a:t>artuffe feels:</a:t>
            </a:r>
          </a:p>
          <a:p>
            <a:pPr lvl="1"/>
            <a:r>
              <a:rPr lang="en-US" dirty="0" smtClean="0"/>
              <a:t>And if you blame my passion, you must needs/ Reproach as well the charms upon it feeds.</a:t>
            </a:r>
          </a:p>
          <a:p>
            <a:r>
              <a:rPr lang="en-US" dirty="0" smtClean="0"/>
              <a:t>Tartuffe offers </a:t>
            </a:r>
            <a:r>
              <a:rPr lang="en-US" dirty="0" err="1" smtClean="0"/>
              <a:t>Elmire</a:t>
            </a:r>
            <a:r>
              <a:rPr lang="en-US" dirty="0" smtClean="0"/>
              <a:t> “love without scandal, pleasure without fear”. </a:t>
            </a:r>
            <a:r>
              <a:rPr lang="en-US" dirty="0"/>
              <a:t>H</a:t>
            </a:r>
            <a:r>
              <a:rPr lang="en-US" dirty="0" smtClean="0"/>
              <a:t>e </a:t>
            </a:r>
            <a:r>
              <a:rPr lang="en-US" dirty="0"/>
              <a:t>also will want to protect his </a:t>
            </a:r>
            <a:r>
              <a:rPr lang="en-US" dirty="0" smtClean="0"/>
              <a:t>name.</a:t>
            </a:r>
          </a:p>
          <a:p>
            <a:r>
              <a:rPr lang="en-US" dirty="0" smtClean="0"/>
              <a:t>Should </a:t>
            </a:r>
            <a:r>
              <a:rPr lang="en-US" dirty="0" err="1" smtClean="0"/>
              <a:t>Orgon</a:t>
            </a:r>
            <a:r>
              <a:rPr lang="en-US" dirty="0" smtClean="0"/>
              <a:t> </a:t>
            </a:r>
            <a:r>
              <a:rPr lang="en-US" dirty="0" smtClean="0"/>
              <a:t>be informed of the event?</a:t>
            </a:r>
          </a:p>
          <a:p>
            <a:pPr lvl="0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woman should not run and tattle to her husband every time a man makes an overture to 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3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Tartuffe first </a:t>
            </a:r>
            <a:r>
              <a:rPr lang="en-US" dirty="0"/>
              <a:t>performed in a private production for King Louis XIV of France in 1664. </a:t>
            </a:r>
          </a:p>
          <a:p>
            <a:r>
              <a:rPr lang="en-US" dirty="0"/>
              <a:t>The </a:t>
            </a:r>
            <a:r>
              <a:rPr lang="en-US" dirty="0" smtClean="0"/>
              <a:t>play pleased </a:t>
            </a:r>
            <a:r>
              <a:rPr lang="en-US" dirty="0"/>
              <a:t>the </a:t>
            </a:r>
            <a:r>
              <a:rPr lang="en-US" dirty="0" smtClean="0"/>
              <a:t>king.</a:t>
            </a:r>
          </a:p>
          <a:p>
            <a:r>
              <a:rPr lang="en-US" dirty="0" smtClean="0"/>
              <a:t>Play banned </a:t>
            </a:r>
            <a:r>
              <a:rPr lang="en-US" dirty="0"/>
              <a:t>from public performance because of strong objections by officials of the Catholic church. </a:t>
            </a:r>
            <a:r>
              <a:rPr lang="en-US" dirty="0" smtClean="0"/>
              <a:t>Why?</a:t>
            </a:r>
            <a:endParaRPr lang="en-US" dirty="0"/>
          </a:p>
          <a:p>
            <a:r>
              <a:rPr lang="en-US" dirty="0"/>
              <a:t>Moliere </a:t>
            </a:r>
            <a:r>
              <a:rPr lang="en-US" dirty="0" smtClean="0"/>
              <a:t>revised </a:t>
            </a:r>
            <a:r>
              <a:rPr lang="en-US" dirty="0"/>
              <a:t>the play, </a:t>
            </a:r>
            <a:r>
              <a:rPr lang="en-US" dirty="0" smtClean="0"/>
              <a:t>produce </a:t>
            </a:r>
            <a:r>
              <a:rPr lang="en-US" dirty="0"/>
              <a:t>it again in 1667 for the king. </a:t>
            </a:r>
            <a:endParaRPr lang="en-US" dirty="0" smtClean="0"/>
          </a:p>
          <a:p>
            <a:r>
              <a:rPr lang="en-US" dirty="0" smtClean="0"/>
              <a:t>Again </a:t>
            </a:r>
            <a:r>
              <a:rPr lang="en-US" dirty="0"/>
              <a:t>it was banned. </a:t>
            </a:r>
          </a:p>
        </p:txBody>
      </p:sp>
    </p:spTree>
    <p:extLst>
      <p:ext uri="{BB962C8B-B14F-4D97-AF65-F5344CB8AC3E}">
        <p14:creationId xmlns:p14="http://schemas.microsoft.com/office/powerpoint/2010/main" val="264029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Orgon</a:t>
            </a:r>
            <a:r>
              <a:rPr lang="en-US" dirty="0"/>
              <a:t> arrives and </a:t>
            </a:r>
            <a:r>
              <a:rPr lang="en-US" dirty="0" err="1"/>
              <a:t>Damis</a:t>
            </a:r>
            <a:r>
              <a:rPr lang="en-US" dirty="0"/>
              <a:t> tries to reveal that Tartuffe has been trying to seduce </a:t>
            </a:r>
            <a:r>
              <a:rPr lang="en-US" dirty="0" err="1"/>
              <a:t>Elmire</a:t>
            </a:r>
            <a:r>
              <a:rPr lang="en-US" dirty="0"/>
              <a:t>.</a:t>
            </a:r>
          </a:p>
          <a:p>
            <a:r>
              <a:rPr lang="en-US" dirty="0" smtClean="0"/>
              <a:t>Tartuffe’s reply, adopts religious </a:t>
            </a:r>
            <a:r>
              <a:rPr lang="en-US" dirty="0"/>
              <a:t>attitude in which the saintly person over exaggerates his own sins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xclaims that </a:t>
            </a:r>
            <a:r>
              <a:rPr lang="en-US" dirty="0"/>
              <a:t>he is wicked, depraved, and deserving of being driven from the house. 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uggests </a:t>
            </a:r>
            <a:r>
              <a:rPr lang="en-US" dirty="0"/>
              <a:t>that </a:t>
            </a:r>
            <a:r>
              <a:rPr lang="en-US" dirty="0" err="1"/>
              <a:t>Orgon</a:t>
            </a:r>
            <a:r>
              <a:rPr lang="en-US" dirty="0"/>
              <a:t> should believe </a:t>
            </a:r>
            <a:r>
              <a:rPr lang="en-US" dirty="0" err="1"/>
              <a:t>Damis</a:t>
            </a:r>
            <a:r>
              <a:rPr lang="en-US" dirty="0"/>
              <a:t>' </a:t>
            </a:r>
            <a:r>
              <a:rPr lang="en-US" dirty="0" smtClean="0"/>
              <a:t>story.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neels </a:t>
            </a:r>
            <a:r>
              <a:rPr lang="en-US" dirty="0"/>
              <a:t>down and tells </a:t>
            </a:r>
            <a:r>
              <a:rPr lang="en-US" dirty="0" err="1"/>
              <a:t>Orgon</a:t>
            </a:r>
            <a:r>
              <a:rPr lang="en-US" dirty="0"/>
              <a:t> to heap upon him all of the abuse in the world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ffers </a:t>
            </a:r>
            <a:r>
              <a:rPr lang="en-US" dirty="0"/>
              <a:t>to leave the </a:t>
            </a:r>
            <a:r>
              <a:rPr lang="en-US" dirty="0" smtClean="0"/>
              <a:t>house.</a:t>
            </a:r>
          </a:p>
          <a:p>
            <a:pPr lvl="1"/>
            <a:r>
              <a:rPr lang="en-US" dirty="0" smtClean="0"/>
              <a:t>Irony: Tartuffe </a:t>
            </a:r>
            <a:r>
              <a:rPr lang="en-US" dirty="0"/>
              <a:t>is guilty of all the crimes he confesses </a:t>
            </a:r>
            <a:r>
              <a:rPr lang="en-US" dirty="0" smtClean="0"/>
              <a:t>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94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Orgon’s</a:t>
            </a:r>
            <a:r>
              <a:rPr lang="en-US" dirty="0" smtClean="0"/>
              <a:t> reply: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ompletely </a:t>
            </a:r>
            <a:r>
              <a:rPr lang="en-US" dirty="0"/>
              <a:t>deceived by Tartuffe's hypocrisy. </a:t>
            </a:r>
            <a:endParaRPr lang="en-US" dirty="0" smtClean="0"/>
          </a:p>
          <a:p>
            <a:pPr lvl="1"/>
            <a:r>
              <a:rPr lang="en-US" dirty="0" smtClean="0"/>
              <a:t>Turns </a:t>
            </a:r>
            <a:r>
              <a:rPr lang="en-US" dirty="0"/>
              <a:t>on </a:t>
            </a:r>
            <a:r>
              <a:rPr lang="en-US" dirty="0" err="1" smtClean="0"/>
              <a:t>Damis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reproaches him for saying </a:t>
            </a:r>
            <a:r>
              <a:rPr lang="en-US" dirty="0" smtClean="0"/>
              <a:t>awful </a:t>
            </a:r>
            <a:r>
              <a:rPr lang="en-US" dirty="0"/>
              <a:t>things about Tartuffe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isinherits </a:t>
            </a:r>
            <a:r>
              <a:rPr lang="en-US" dirty="0" err="1" smtClean="0"/>
              <a:t>Damis</a:t>
            </a:r>
            <a:r>
              <a:rPr lang="en-US" dirty="0" smtClean="0"/>
              <a:t> and </a:t>
            </a:r>
            <a:r>
              <a:rPr lang="en-US" dirty="0"/>
              <a:t>throws him out of the house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Tartuffe is worth more than his wife, his children, or his relatives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Read Scene 7, Lines 33-end.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62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Cléante</a:t>
            </a:r>
            <a:r>
              <a:rPr lang="en-US" dirty="0"/>
              <a:t> confronts </a:t>
            </a:r>
            <a:r>
              <a:rPr lang="en-US" dirty="0" smtClean="0"/>
              <a:t>Tartuffe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the act of a religious man to cause such strife in a </a:t>
            </a:r>
            <a:r>
              <a:rPr lang="en-US" dirty="0" smtClean="0"/>
              <a:t>family.</a:t>
            </a:r>
          </a:p>
          <a:p>
            <a:r>
              <a:rPr lang="en-US" dirty="0" smtClean="0"/>
              <a:t>Tartuffe: agrees to </a:t>
            </a:r>
            <a:r>
              <a:rPr lang="en-US" dirty="0"/>
              <a:t>transfer his property </a:t>
            </a:r>
            <a:r>
              <a:rPr lang="en-US" dirty="0" smtClean="0"/>
              <a:t>so it </a:t>
            </a:r>
            <a:r>
              <a:rPr lang="en-US" dirty="0"/>
              <a:t>will not fall into </a:t>
            </a:r>
            <a:r>
              <a:rPr lang="en-US" dirty="0" smtClean="0"/>
              <a:t>wrong hands and be </a:t>
            </a:r>
            <a:r>
              <a:rPr lang="en-US" dirty="0"/>
              <a:t>used for crime and sin.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3880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Orgon</a:t>
            </a:r>
            <a:r>
              <a:rPr lang="en-US" dirty="0"/>
              <a:t> </a:t>
            </a:r>
            <a:r>
              <a:rPr lang="en-US" dirty="0" smtClean="0"/>
              <a:t>presents </a:t>
            </a:r>
            <a:r>
              <a:rPr lang="en-US" dirty="0" err="1"/>
              <a:t>Mariane</a:t>
            </a:r>
            <a:r>
              <a:rPr lang="en-US" dirty="0"/>
              <a:t> with the marriage contract. </a:t>
            </a:r>
          </a:p>
          <a:p>
            <a:pPr lvl="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more </a:t>
            </a:r>
            <a:r>
              <a:rPr lang="en-US" dirty="0" smtClean="0"/>
              <a:t>she loathes Tartuffe the </a:t>
            </a:r>
            <a:r>
              <a:rPr lang="en-US" dirty="0"/>
              <a:t>more </a:t>
            </a:r>
            <a:r>
              <a:rPr lang="en-US" dirty="0" smtClean="0"/>
              <a:t>she will </a:t>
            </a:r>
            <a:r>
              <a:rPr lang="en-US" dirty="0"/>
              <a:t>be able to mortify one's flesh and make it pure. </a:t>
            </a:r>
          </a:p>
          <a:p>
            <a:r>
              <a:rPr lang="en-US" dirty="0" err="1" smtClean="0"/>
              <a:t>Elmire’s</a:t>
            </a:r>
            <a:r>
              <a:rPr lang="en-US" dirty="0" smtClean="0"/>
              <a:t> plot to reveal </a:t>
            </a:r>
            <a:r>
              <a:rPr lang="en-US" dirty="0"/>
              <a:t>Tartuffe's hypocrisy</a:t>
            </a:r>
            <a:r>
              <a:rPr lang="en-US" dirty="0" smtClean="0"/>
              <a:t>.</a:t>
            </a:r>
          </a:p>
          <a:p>
            <a:r>
              <a:rPr lang="en-US" dirty="0"/>
              <a:t>G</a:t>
            </a:r>
            <a:r>
              <a:rPr lang="en-US" dirty="0" smtClean="0"/>
              <a:t>reat </a:t>
            </a:r>
            <a:r>
              <a:rPr lang="en-US" dirty="0"/>
              <a:t>deal of physical </a:t>
            </a:r>
            <a:r>
              <a:rPr lang="en-US" dirty="0" smtClean="0"/>
              <a:t>action.</a:t>
            </a:r>
          </a:p>
          <a:p>
            <a:r>
              <a:rPr lang="en-US" dirty="0" smtClean="0"/>
              <a:t>Source of the comedy? </a:t>
            </a:r>
            <a:r>
              <a:rPr lang="en-US" dirty="0" err="1"/>
              <a:t>Orgon's</a:t>
            </a:r>
            <a:r>
              <a:rPr lang="en-US" dirty="0"/>
              <a:t> refusal to be </a:t>
            </a:r>
            <a:r>
              <a:rPr lang="en-US" dirty="0" smtClean="0"/>
              <a:t>convinced.</a:t>
            </a:r>
          </a:p>
          <a:p>
            <a:r>
              <a:rPr lang="en-US" dirty="0"/>
              <a:t>Tartuffe </a:t>
            </a:r>
            <a:r>
              <a:rPr lang="en-US" dirty="0" smtClean="0"/>
              <a:t>confused, wants concrete proof.</a:t>
            </a:r>
          </a:p>
          <a:p>
            <a:r>
              <a:rPr lang="en-US" dirty="0" err="1" smtClean="0"/>
              <a:t>Elmire</a:t>
            </a:r>
            <a:r>
              <a:rPr lang="en-US" dirty="0" smtClean="0"/>
              <a:t>: What if I’m sinning?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345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/>
              <a:t>sin when that sin is committed in secret.</a:t>
            </a:r>
          </a:p>
          <a:p>
            <a:pPr lvl="0"/>
            <a:r>
              <a:rPr lang="en-US" dirty="0"/>
              <a:t>Only the scandal of having the sin known can make the act a sin.</a:t>
            </a:r>
          </a:p>
          <a:p>
            <a:r>
              <a:rPr lang="en-US" dirty="0" err="1" smtClean="0"/>
              <a:t>Elmire’s</a:t>
            </a:r>
            <a:r>
              <a:rPr lang="en-US" dirty="0" smtClean="0"/>
              <a:t> delaying tactics.</a:t>
            </a:r>
          </a:p>
          <a:p>
            <a:r>
              <a:rPr lang="en-US" dirty="0" smtClean="0"/>
              <a:t>When does </a:t>
            </a:r>
            <a:r>
              <a:rPr lang="en-US" dirty="0" err="1" smtClean="0"/>
              <a:t>Orgon</a:t>
            </a:r>
            <a:r>
              <a:rPr lang="en-US" dirty="0" smtClean="0"/>
              <a:t> emerge? </a:t>
            </a: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when Tartuffe insults </a:t>
            </a:r>
            <a:r>
              <a:rPr lang="en-US" dirty="0" err="1"/>
              <a:t>Orgon</a:t>
            </a:r>
            <a:r>
              <a:rPr lang="en-US" dirty="0"/>
              <a:t> </a:t>
            </a:r>
            <a:r>
              <a:rPr lang="en-US" dirty="0" smtClean="0"/>
              <a:t>personally.</a:t>
            </a:r>
          </a:p>
          <a:p>
            <a:pPr lvl="0"/>
            <a:r>
              <a:rPr lang="en-US" dirty="0" smtClean="0"/>
              <a:t>Tartuffe: </a:t>
            </a:r>
            <a:r>
              <a:rPr lang="en-US" dirty="0" err="1" smtClean="0"/>
              <a:t>Orgon</a:t>
            </a:r>
            <a:r>
              <a:rPr lang="en-US" dirty="0" smtClean="0"/>
              <a:t> </a:t>
            </a:r>
            <a:r>
              <a:rPr lang="en-US" dirty="0"/>
              <a:t>is so stupid that even if he saw them he would doubt his sight.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78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Orgon</a:t>
            </a:r>
            <a:r>
              <a:rPr lang="en-US" dirty="0"/>
              <a:t> </a:t>
            </a:r>
            <a:r>
              <a:rPr lang="en-US" dirty="0" smtClean="0"/>
              <a:t>finally convinced </a:t>
            </a:r>
            <a:r>
              <a:rPr lang="en-US" dirty="0"/>
              <a:t>of Tartuffe's </a:t>
            </a:r>
            <a:r>
              <a:rPr lang="en-US" dirty="0" smtClean="0"/>
              <a:t>hypocrisy.</a:t>
            </a:r>
          </a:p>
          <a:p>
            <a:r>
              <a:rPr lang="en-US" dirty="0" smtClean="0"/>
              <a:t>Too late.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52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strongbox.</a:t>
            </a:r>
          </a:p>
          <a:p>
            <a:r>
              <a:rPr lang="en-US" dirty="0" err="1" smtClean="0"/>
              <a:t>Orgon</a:t>
            </a:r>
            <a:r>
              <a:rPr lang="en-US" dirty="0" smtClean="0"/>
              <a:t> </a:t>
            </a:r>
            <a:r>
              <a:rPr lang="en-US" dirty="0"/>
              <a:t>vows to hate the entire race of pious men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Damis</a:t>
            </a:r>
            <a:r>
              <a:rPr lang="en-US" dirty="0" smtClean="0"/>
              <a:t>, </a:t>
            </a:r>
            <a:r>
              <a:rPr lang="en-US" dirty="0" err="1" smtClean="0"/>
              <a:t>Orgon’s</a:t>
            </a:r>
            <a:r>
              <a:rPr lang="en-US" dirty="0" smtClean="0"/>
              <a:t> son, wants to end Tartuffe's life.</a:t>
            </a:r>
          </a:p>
          <a:p>
            <a:r>
              <a:rPr lang="en-US" dirty="0" err="1" smtClean="0"/>
              <a:t>Cléante</a:t>
            </a:r>
            <a:r>
              <a:rPr lang="en-US" dirty="0" smtClean="0"/>
              <a:t> </a:t>
            </a:r>
            <a:r>
              <a:rPr lang="en-US" dirty="0"/>
              <a:t>advises </a:t>
            </a:r>
            <a:r>
              <a:rPr lang="en-US" dirty="0" smtClean="0"/>
              <a:t>restraint </a:t>
            </a:r>
            <a:r>
              <a:rPr lang="en-US" dirty="0"/>
              <a:t>and </a:t>
            </a:r>
            <a:r>
              <a:rPr lang="en-US" dirty="0" smtClean="0"/>
              <a:t>moderation, </a:t>
            </a:r>
            <a:r>
              <a:rPr lang="en-US" dirty="0"/>
              <a:t>the ideal of the </a:t>
            </a:r>
            <a:r>
              <a:rPr lang="en-US" dirty="0" smtClean="0"/>
              <a:t>age of Enlightenment. Read Scene 1, 35-55.</a:t>
            </a:r>
          </a:p>
          <a:p>
            <a:r>
              <a:rPr lang="en-US" dirty="0"/>
              <a:t>Madame </a:t>
            </a:r>
            <a:r>
              <a:rPr lang="en-US" dirty="0" err="1"/>
              <a:t>Pernelle</a:t>
            </a:r>
            <a:r>
              <a:rPr lang="en-US" dirty="0"/>
              <a:t> </a:t>
            </a:r>
            <a:r>
              <a:rPr lang="en-US" dirty="0" smtClean="0"/>
              <a:t>unconvinced: </a:t>
            </a:r>
            <a:r>
              <a:rPr lang="en-US" dirty="0"/>
              <a:t>the righteous are always </a:t>
            </a:r>
            <a:r>
              <a:rPr lang="en-US" dirty="0" smtClean="0"/>
              <a:t>maligned.</a:t>
            </a:r>
          </a:p>
          <a:p>
            <a:r>
              <a:rPr lang="en-US" dirty="0" err="1" smtClean="0"/>
              <a:t>Orgon</a:t>
            </a:r>
            <a:r>
              <a:rPr lang="en-US" dirty="0" smtClean="0"/>
              <a:t> and his family are about to be evicted.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34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Tartuffe has denounced </a:t>
            </a:r>
            <a:r>
              <a:rPr lang="en-US" dirty="0" err="1"/>
              <a:t>Orgon</a:t>
            </a:r>
            <a:r>
              <a:rPr lang="en-US" dirty="0"/>
              <a:t> as a traitor to the </a:t>
            </a:r>
            <a:r>
              <a:rPr lang="en-US" dirty="0" smtClean="0"/>
              <a:t>king.</a:t>
            </a:r>
          </a:p>
          <a:p>
            <a:r>
              <a:rPr lang="en-US" dirty="0" smtClean="0"/>
              <a:t>Deus ex </a:t>
            </a:r>
            <a:r>
              <a:rPr lang="en-US" dirty="0" err="1" smtClean="0"/>
              <a:t>machina</a:t>
            </a:r>
            <a:r>
              <a:rPr lang="en-US" dirty="0" smtClean="0"/>
              <a:t>: </a:t>
            </a:r>
            <a:r>
              <a:rPr lang="en-US" dirty="0"/>
              <a:t>Tartuffe </a:t>
            </a:r>
            <a:r>
              <a:rPr lang="en-US" dirty="0" smtClean="0"/>
              <a:t>arrested. The king knew </a:t>
            </a:r>
            <a:r>
              <a:rPr lang="en-US" dirty="0"/>
              <a:t>that Tartuffe was a hypocrite and a liar. </a:t>
            </a:r>
            <a:endParaRPr lang="en-US" dirty="0" smtClean="0"/>
          </a:p>
          <a:p>
            <a:r>
              <a:rPr lang="en-US" dirty="0" smtClean="0"/>
              <a:t>Order is restored.</a:t>
            </a:r>
          </a:p>
          <a:p>
            <a:pPr lvl="0"/>
            <a:r>
              <a:rPr lang="en-US" dirty="0" err="1"/>
              <a:t>Orgon's</a:t>
            </a:r>
            <a:r>
              <a:rPr lang="en-US" dirty="0"/>
              <a:t> past loyalty to the king is rewarded, and his mistakes are now forgiven.</a:t>
            </a:r>
          </a:p>
          <a:p>
            <a:pPr lvl="0"/>
            <a:r>
              <a:rPr lang="en-US" dirty="0" err="1"/>
              <a:t>Orgon</a:t>
            </a:r>
            <a:r>
              <a:rPr lang="en-US" dirty="0"/>
              <a:t> then gives his daughter </a:t>
            </a:r>
            <a:r>
              <a:rPr lang="en-US" dirty="0" err="1"/>
              <a:t>Mariane</a:t>
            </a:r>
            <a:r>
              <a:rPr lang="en-US" dirty="0"/>
              <a:t> to </a:t>
            </a:r>
            <a:r>
              <a:rPr lang="en-US" dirty="0" err="1"/>
              <a:t>Valère</a:t>
            </a:r>
            <a:r>
              <a:rPr lang="en-US" dirty="0"/>
              <a:t> to be his wife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6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Moliere's third petition to the king, the ban was lifted in 1669, and the play was performed for the public.</a:t>
            </a:r>
          </a:p>
          <a:p>
            <a:r>
              <a:rPr lang="en-US" dirty="0" smtClean="0"/>
              <a:t>Louis </a:t>
            </a:r>
            <a:r>
              <a:rPr lang="en-US" dirty="0"/>
              <a:t>XIV operated as a patron of the arts</a:t>
            </a:r>
          </a:p>
          <a:p>
            <a:r>
              <a:rPr lang="en-US" dirty="0"/>
              <a:t>The setting is a middle-class home in Paris. The time is the 1660's, when Louis XIV sat on the throne of France.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3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to deal with hypocrisy and religious fanaticism during the age of Enlightenment</a:t>
            </a:r>
          </a:p>
          <a:p>
            <a:r>
              <a:rPr lang="en-US" dirty="0" smtClean="0"/>
              <a:t>Artist </a:t>
            </a:r>
            <a:r>
              <a:rPr lang="en-US" dirty="0"/>
              <a:t>as social critic: denunciation of religious hypocrisy and false </a:t>
            </a:r>
            <a:r>
              <a:rPr lang="en-US" dirty="0" smtClean="0"/>
              <a:t>piety.</a:t>
            </a:r>
          </a:p>
          <a:p>
            <a:r>
              <a:rPr lang="en-US" dirty="0"/>
              <a:t>M</a:t>
            </a:r>
            <a:r>
              <a:rPr lang="en-US" dirty="0" smtClean="0"/>
              <a:t>isuse </a:t>
            </a:r>
            <a:r>
              <a:rPr lang="en-US" dirty="0"/>
              <a:t>of religion in the avoidance of personal </a:t>
            </a:r>
            <a:r>
              <a:rPr lang="en-US" dirty="0" smtClean="0"/>
              <a:t>responsibility.</a:t>
            </a:r>
          </a:p>
          <a:p>
            <a:r>
              <a:rPr lang="en-US" dirty="0" smtClean="0"/>
              <a:t>Moliere </a:t>
            </a:r>
            <a:r>
              <a:rPr lang="en-US" dirty="0"/>
              <a:t>claimed not to mock faith but to attack its </a:t>
            </a:r>
            <a:r>
              <a:rPr lang="en-US" dirty="0" smtClean="0"/>
              <a:t>misuse.</a:t>
            </a:r>
            <a:endParaRPr lang="en-US" dirty="0"/>
          </a:p>
          <a:p>
            <a:r>
              <a:rPr lang="en-US" dirty="0"/>
              <a:t>Tried to distinguish hypocrites from devout men.</a:t>
            </a:r>
          </a:p>
          <a:p>
            <a:r>
              <a:rPr lang="en-US" dirty="0"/>
              <a:t>Comedies for the ancients had its origin in religion, constituted part of the ceremonies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7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of comedy is to correct men's vices, no one should be exempt.</a:t>
            </a:r>
          </a:p>
          <a:p>
            <a:r>
              <a:rPr lang="en-US" dirty="0"/>
              <a:t>Men can be reformed by depicting their faults, exposing them to laughter.</a:t>
            </a:r>
          </a:p>
          <a:p>
            <a:r>
              <a:rPr lang="en-US" dirty="0"/>
              <a:t>Comedy praised by ancient philosophers, Aristotle.</a:t>
            </a:r>
          </a:p>
          <a:p>
            <a:r>
              <a:rPr lang="en-US" dirty="0"/>
              <a:t>Better to try to correct and moderate men's passion then try to suppress them altogether. You agree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relevance do these topics have for our time?</a:t>
            </a:r>
          </a:p>
          <a:p>
            <a:r>
              <a:rPr lang="en-US" dirty="0" smtClean="0"/>
              <a:t>What drives people to religious fanaticism?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2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Social </a:t>
            </a:r>
            <a:r>
              <a:rPr lang="en-US" dirty="0" smtClean="0"/>
              <a:t>conventions </a:t>
            </a:r>
            <a:r>
              <a:rPr lang="en-US" dirty="0"/>
              <a:t>of the </a:t>
            </a:r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father of a family has absolute power over his daughter's choice of marriage </a:t>
            </a:r>
            <a:r>
              <a:rPr lang="en-US" dirty="0" smtClean="0"/>
              <a:t>partner</a:t>
            </a:r>
            <a:r>
              <a:rPr lang="en-US" dirty="0"/>
              <a:t>.</a:t>
            </a:r>
          </a:p>
          <a:p>
            <a:r>
              <a:rPr lang="en-US" dirty="0" smtClean="0"/>
              <a:t>Husbands </a:t>
            </a:r>
            <a:r>
              <a:rPr lang="en-US" dirty="0"/>
              <a:t>and fathers exercised sovereign authority over their </a:t>
            </a:r>
            <a:r>
              <a:rPr lang="en-US" dirty="0" smtClean="0"/>
              <a:t>dependents (wife, children, servants).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chastity of the </a:t>
            </a:r>
            <a:r>
              <a:rPr lang="en-US" dirty="0" smtClean="0"/>
              <a:t>wife </a:t>
            </a:r>
            <a:r>
              <a:rPr lang="en-US" dirty="0"/>
              <a:t>is of utmost importance. </a:t>
            </a:r>
          </a:p>
          <a:p>
            <a:r>
              <a:rPr lang="en-US" dirty="0"/>
              <a:t>A son's economic status is totally dependent on his father's will. </a:t>
            </a:r>
          </a:p>
          <a:p>
            <a:r>
              <a:rPr lang="en-US" dirty="0"/>
              <a:t>The father of the family is much like the king at this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 smtClean="0"/>
              <a:t>Fathers </a:t>
            </a:r>
            <a:r>
              <a:rPr lang="en-US" dirty="0"/>
              <a:t>should run their households like absolute monarchs</a:t>
            </a:r>
          </a:p>
          <a:p>
            <a:r>
              <a:rPr lang="en-US" dirty="0"/>
              <a:t>Misuse of religious faith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8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17th century comedy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Classic </a:t>
            </a:r>
            <a:r>
              <a:rPr lang="en-US" dirty="0" smtClean="0"/>
              <a:t>comic </a:t>
            </a:r>
            <a:r>
              <a:rPr lang="en-US" dirty="0"/>
              <a:t>devices of plot and character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Designed </a:t>
            </a:r>
            <a:r>
              <a:rPr lang="en-US" dirty="0"/>
              <a:t>to make the audience laugh</a:t>
            </a:r>
            <a:r>
              <a:rPr lang="en-US" dirty="0" smtClean="0"/>
              <a:t>.</a:t>
            </a:r>
          </a:p>
          <a:p>
            <a:r>
              <a:rPr lang="en-US" dirty="0"/>
              <a:t>Comment on </a:t>
            </a:r>
            <a:r>
              <a:rPr lang="en-US" dirty="0" smtClean="0"/>
              <a:t>contemporary social scene.</a:t>
            </a:r>
          </a:p>
          <a:p>
            <a:r>
              <a:rPr lang="en-US" dirty="0" smtClean="0"/>
              <a:t>Dealing  </a:t>
            </a:r>
            <a:r>
              <a:rPr lang="en-US" dirty="0"/>
              <a:t>with  hypocrisy  and  intolerance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plot: restoration </a:t>
            </a:r>
            <a:r>
              <a:rPr lang="en-US" dirty="0"/>
              <a:t>of order </a:t>
            </a:r>
            <a:r>
              <a:rPr lang="en-US" dirty="0" smtClean="0"/>
              <a:t>in a humane and forgiving</a:t>
            </a:r>
            <a:r>
              <a:rPr lang="en-US" dirty="0"/>
              <a:t> </a:t>
            </a:r>
            <a:r>
              <a:rPr lang="en-US" dirty="0" smtClean="0"/>
              <a:t>way.</a:t>
            </a:r>
          </a:p>
          <a:p>
            <a:r>
              <a:rPr lang="en-US" dirty="0"/>
              <a:t>Beliefs of the </a:t>
            </a:r>
            <a:r>
              <a:rPr lang="en-US" dirty="0" smtClean="0"/>
              <a:t>Enlightenment: praise </a:t>
            </a:r>
            <a:r>
              <a:rPr lang="en-US" dirty="0"/>
              <a:t>of moderation and </a:t>
            </a:r>
            <a:r>
              <a:rPr lang="en-US" dirty="0" smtClean="0"/>
              <a:t>reason, </a:t>
            </a:r>
            <a:r>
              <a:rPr lang="en-US" dirty="0"/>
              <a:t>rejection of passion and excess, women's lesser </a:t>
            </a:r>
            <a:r>
              <a:rPr lang="en-US" dirty="0" smtClean="0"/>
              <a:t>place, insistence </a:t>
            </a:r>
            <a:r>
              <a:rPr lang="en-US" dirty="0"/>
              <a:t>on acceptable behavior and </a:t>
            </a:r>
            <a:r>
              <a:rPr lang="en-US" dirty="0" smtClean="0"/>
              <a:t>manners</a:t>
            </a:r>
          </a:p>
        </p:txBody>
      </p:sp>
    </p:spTree>
    <p:extLst>
      <p:ext uri="{BB962C8B-B14F-4D97-AF65-F5344CB8AC3E}">
        <p14:creationId xmlns:p14="http://schemas.microsoft.com/office/powerpoint/2010/main" val="104817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17th century comedy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characters in many comedies are stock types:</a:t>
            </a:r>
          </a:p>
          <a:p>
            <a:pPr lvl="1"/>
            <a:r>
              <a:rPr lang="en-US" dirty="0"/>
              <a:t>The hypocrite</a:t>
            </a:r>
          </a:p>
          <a:p>
            <a:pPr lvl="1"/>
            <a:r>
              <a:rPr lang="en-US" dirty="0"/>
              <a:t>The clever maid</a:t>
            </a:r>
          </a:p>
          <a:p>
            <a:pPr lvl="1"/>
            <a:r>
              <a:rPr lang="en-US" dirty="0"/>
              <a:t>The foolish but tyrannical father</a:t>
            </a:r>
          </a:p>
          <a:p>
            <a:pPr lvl="1"/>
            <a:r>
              <a:rPr lang="en-US" dirty="0"/>
              <a:t>The naive, timid young girl</a:t>
            </a:r>
          </a:p>
          <a:p>
            <a:pPr lvl="1"/>
            <a:r>
              <a:rPr lang="en-US" dirty="0"/>
              <a:t>The voice of wisdom, moderation, common sense, self-control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5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I-II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meet Tartuffe only in Act III. Who is he?</a:t>
            </a:r>
          </a:p>
          <a:p>
            <a:r>
              <a:rPr lang="en-US" dirty="0"/>
              <a:t>Madame </a:t>
            </a:r>
            <a:r>
              <a:rPr lang="en-US" dirty="0" err="1" smtClean="0"/>
              <a:t>Pernelle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is a saint.</a:t>
            </a:r>
          </a:p>
          <a:p>
            <a:pPr lvl="1"/>
            <a:r>
              <a:rPr lang="en-US" dirty="0" smtClean="0"/>
              <a:t>Practices </a:t>
            </a:r>
            <a:r>
              <a:rPr lang="en-US" dirty="0"/>
              <a:t>what he preaches.</a:t>
            </a:r>
          </a:p>
          <a:p>
            <a:pPr lvl="1"/>
            <a:r>
              <a:rPr lang="en-US" dirty="0" smtClean="0"/>
              <a:t>Fine </a:t>
            </a:r>
            <a:r>
              <a:rPr lang="en-US" dirty="0"/>
              <a:t>man, should be listened to.</a:t>
            </a:r>
          </a:p>
          <a:p>
            <a:pPr lvl="1"/>
            <a:r>
              <a:rPr lang="en-US" dirty="0" smtClean="0"/>
              <a:t>He's </a:t>
            </a:r>
            <a:r>
              <a:rPr lang="en-US" dirty="0"/>
              <a:t>out to save your </a:t>
            </a:r>
            <a:r>
              <a:rPr lang="en-US" dirty="0" smtClean="0"/>
              <a:t>soul.</a:t>
            </a:r>
            <a:endParaRPr lang="en-US" dirty="0"/>
          </a:p>
          <a:p>
            <a:pPr lvl="1"/>
            <a:r>
              <a:rPr lang="en-US" dirty="0" smtClean="0"/>
              <a:t>Strives </a:t>
            </a:r>
            <a:r>
              <a:rPr lang="en-US" dirty="0"/>
              <a:t>to </a:t>
            </a:r>
            <a:r>
              <a:rPr lang="en-US" dirty="0" smtClean="0"/>
              <a:t>further </a:t>
            </a:r>
            <a:r>
              <a:rPr lang="en-US" dirty="0"/>
              <a:t>God's cause.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was sent by Heaven to lead you to the true path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Madame </a:t>
            </a:r>
            <a:r>
              <a:rPr lang="en-US" dirty="0" err="1" smtClean="0"/>
              <a:t>Pernelle</a:t>
            </a:r>
            <a:r>
              <a:rPr lang="en-US" dirty="0" smtClean="0"/>
              <a:t> totally </a:t>
            </a:r>
            <a:r>
              <a:rPr lang="en-US" dirty="0"/>
              <a:t>deluded by </a:t>
            </a:r>
            <a:r>
              <a:rPr lang="en-US" dirty="0" smtClean="0"/>
              <a:t>Tartuffe.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1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342</TotalTime>
  <Words>1690</Words>
  <Application>Microsoft Office PowerPoint</Application>
  <PresentationFormat>On-screen Show (4:3)</PresentationFormat>
  <Paragraphs>204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Moliere</vt:lpstr>
      <vt:lpstr>Introduction</vt:lpstr>
      <vt:lpstr>Introduction</vt:lpstr>
      <vt:lpstr>Preface</vt:lpstr>
      <vt:lpstr>Preface</vt:lpstr>
      <vt:lpstr>Social conventions of the period</vt:lpstr>
      <vt:lpstr>17th century comedy</vt:lpstr>
      <vt:lpstr>17th century comedy</vt:lpstr>
      <vt:lpstr>Acts I-II</vt:lpstr>
      <vt:lpstr>Acts I-II</vt:lpstr>
      <vt:lpstr>Acts I-II</vt:lpstr>
      <vt:lpstr>Acts I-II</vt:lpstr>
      <vt:lpstr>Acts I-II</vt:lpstr>
      <vt:lpstr>Acts I-II</vt:lpstr>
      <vt:lpstr>Acts I-II</vt:lpstr>
      <vt:lpstr>Act III</vt:lpstr>
      <vt:lpstr>Act III</vt:lpstr>
      <vt:lpstr>Act III</vt:lpstr>
      <vt:lpstr>Act III</vt:lpstr>
      <vt:lpstr>Act III</vt:lpstr>
      <vt:lpstr>Act III</vt:lpstr>
      <vt:lpstr>Act IV</vt:lpstr>
      <vt:lpstr>Act IV</vt:lpstr>
      <vt:lpstr>Act IV</vt:lpstr>
      <vt:lpstr>Act IV</vt:lpstr>
      <vt:lpstr>Act V</vt:lpstr>
      <vt:lpstr>Act V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Moliere</dc:title>
  <dc:creator>George</dc:creator>
  <cp:lastModifiedBy>George</cp:lastModifiedBy>
  <cp:revision>26</cp:revision>
  <dcterms:created xsi:type="dcterms:W3CDTF">2012-01-23T01:08:46Z</dcterms:created>
  <dcterms:modified xsi:type="dcterms:W3CDTF">2012-01-27T14:00:23Z</dcterms:modified>
</cp:coreProperties>
</file>