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7" r:id="rId3"/>
    <p:sldId id="264" r:id="rId4"/>
    <p:sldId id="258" r:id="rId5"/>
    <p:sldId id="259" r:id="rId6"/>
    <p:sldId id="260" r:id="rId7"/>
    <p:sldId id="261" r:id="rId8"/>
    <p:sldId id="262" r:id="rId9"/>
    <p:sldId id="263"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30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8E906E-22E5-4AC0-BDBC-B1F5FA46A325}" type="datetimeFigureOut">
              <a:rPr lang="en-US" smtClean="0"/>
              <a:t>3/18/2012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995D6E-AE6B-4E4F-9E8A-56AD40D05BB3}" type="slidenum">
              <a:rPr lang="en-US" smtClean="0"/>
              <a:t>‹#›</a:t>
            </a:fld>
            <a:endParaRPr lang="en-US"/>
          </a:p>
        </p:txBody>
      </p:sp>
    </p:spTree>
    <p:extLst>
      <p:ext uri="{BB962C8B-B14F-4D97-AF65-F5344CB8AC3E}">
        <p14:creationId xmlns:p14="http://schemas.microsoft.com/office/powerpoint/2010/main" val="4278505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E995D6E-AE6B-4E4F-9E8A-56AD40D05BB3}" type="slidenum">
              <a:rPr lang="en-US" smtClean="0"/>
              <a:t>1</a:t>
            </a:fld>
            <a:endParaRPr lang="en-US"/>
          </a:p>
        </p:txBody>
      </p:sp>
    </p:spTree>
    <p:extLst>
      <p:ext uri="{BB962C8B-B14F-4D97-AF65-F5344CB8AC3E}">
        <p14:creationId xmlns:p14="http://schemas.microsoft.com/office/powerpoint/2010/main" val="1005035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E995D6E-AE6B-4E4F-9E8A-56AD40D05BB3}" type="slidenum">
              <a:rPr lang="en-US" smtClean="0"/>
              <a:t>10</a:t>
            </a:fld>
            <a:endParaRPr lang="en-US"/>
          </a:p>
        </p:txBody>
      </p:sp>
    </p:spTree>
    <p:extLst>
      <p:ext uri="{BB962C8B-B14F-4D97-AF65-F5344CB8AC3E}">
        <p14:creationId xmlns:p14="http://schemas.microsoft.com/office/powerpoint/2010/main" val="17662954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E995D6E-AE6B-4E4F-9E8A-56AD40D05BB3}" type="slidenum">
              <a:rPr lang="en-US" smtClean="0"/>
              <a:t>11</a:t>
            </a:fld>
            <a:endParaRPr lang="en-US"/>
          </a:p>
        </p:txBody>
      </p:sp>
    </p:spTree>
    <p:extLst>
      <p:ext uri="{BB962C8B-B14F-4D97-AF65-F5344CB8AC3E}">
        <p14:creationId xmlns:p14="http://schemas.microsoft.com/office/powerpoint/2010/main" val="4151663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E995D6E-AE6B-4E4F-9E8A-56AD40D05BB3}" type="slidenum">
              <a:rPr lang="en-US" smtClean="0"/>
              <a:t>12</a:t>
            </a:fld>
            <a:endParaRPr lang="en-US"/>
          </a:p>
        </p:txBody>
      </p:sp>
    </p:spTree>
    <p:extLst>
      <p:ext uri="{BB962C8B-B14F-4D97-AF65-F5344CB8AC3E}">
        <p14:creationId xmlns:p14="http://schemas.microsoft.com/office/powerpoint/2010/main" val="38455313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E995D6E-AE6B-4E4F-9E8A-56AD40D05BB3}" type="slidenum">
              <a:rPr lang="en-US" smtClean="0"/>
              <a:t>13</a:t>
            </a:fld>
            <a:endParaRPr lang="en-US"/>
          </a:p>
        </p:txBody>
      </p:sp>
    </p:spTree>
    <p:extLst>
      <p:ext uri="{BB962C8B-B14F-4D97-AF65-F5344CB8AC3E}">
        <p14:creationId xmlns:p14="http://schemas.microsoft.com/office/powerpoint/2010/main" val="10925908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E995D6E-AE6B-4E4F-9E8A-56AD40D05BB3}" type="slidenum">
              <a:rPr lang="en-US" smtClean="0"/>
              <a:t>14</a:t>
            </a:fld>
            <a:endParaRPr lang="en-US"/>
          </a:p>
        </p:txBody>
      </p:sp>
    </p:spTree>
    <p:extLst>
      <p:ext uri="{BB962C8B-B14F-4D97-AF65-F5344CB8AC3E}">
        <p14:creationId xmlns:p14="http://schemas.microsoft.com/office/powerpoint/2010/main" val="1217551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E995D6E-AE6B-4E4F-9E8A-56AD40D05BB3}" type="slidenum">
              <a:rPr lang="en-US" smtClean="0"/>
              <a:t>15</a:t>
            </a:fld>
            <a:endParaRPr lang="en-US"/>
          </a:p>
        </p:txBody>
      </p:sp>
    </p:spTree>
    <p:extLst>
      <p:ext uri="{BB962C8B-B14F-4D97-AF65-F5344CB8AC3E}">
        <p14:creationId xmlns:p14="http://schemas.microsoft.com/office/powerpoint/2010/main" val="30351039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E995D6E-AE6B-4E4F-9E8A-56AD40D05BB3}" type="slidenum">
              <a:rPr lang="en-US" smtClean="0"/>
              <a:t>16</a:t>
            </a:fld>
            <a:endParaRPr lang="en-US"/>
          </a:p>
        </p:txBody>
      </p:sp>
    </p:spTree>
    <p:extLst>
      <p:ext uri="{BB962C8B-B14F-4D97-AF65-F5344CB8AC3E}">
        <p14:creationId xmlns:p14="http://schemas.microsoft.com/office/powerpoint/2010/main" val="38760523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E995D6E-AE6B-4E4F-9E8A-56AD40D05BB3}" type="slidenum">
              <a:rPr lang="en-US" smtClean="0"/>
              <a:t>17</a:t>
            </a:fld>
            <a:endParaRPr lang="en-US"/>
          </a:p>
        </p:txBody>
      </p:sp>
    </p:spTree>
    <p:extLst>
      <p:ext uri="{BB962C8B-B14F-4D97-AF65-F5344CB8AC3E}">
        <p14:creationId xmlns:p14="http://schemas.microsoft.com/office/powerpoint/2010/main" val="2190841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E995D6E-AE6B-4E4F-9E8A-56AD40D05BB3}" type="slidenum">
              <a:rPr lang="en-US" smtClean="0"/>
              <a:t>2</a:t>
            </a:fld>
            <a:endParaRPr lang="en-US"/>
          </a:p>
        </p:txBody>
      </p:sp>
    </p:spTree>
    <p:extLst>
      <p:ext uri="{BB962C8B-B14F-4D97-AF65-F5344CB8AC3E}">
        <p14:creationId xmlns:p14="http://schemas.microsoft.com/office/powerpoint/2010/main" val="87642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E995D6E-AE6B-4E4F-9E8A-56AD40D05BB3}" type="slidenum">
              <a:rPr lang="en-US" smtClean="0"/>
              <a:t>3</a:t>
            </a:fld>
            <a:endParaRPr lang="en-US"/>
          </a:p>
        </p:txBody>
      </p:sp>
    </p:spTree>
    <p:extLst>
      <p:ext uri="{BB962C8B-B14F-4D97-AF65-F5344CB8AC3E}">
        <p14:creationId xmlns:p14="http://schemas.microsoft.com/office/powerpoint/2010/main" val="42801406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E995D6E-AE6B-4E4F-9E8A-56AD40D05BB3}" type="slidenum">
              <a:rPr lang="en-US" smtClean="0"/>
              <a:t>4</a:t>
            </a:fld>
            <a:endParaRPr lang="en-US"/>
          </a:p>
        </p:txBody>
      </p:sp>
    </p:spTree>
    <p:extLst>
      <p:ext uri="{BB962C8B-B14F-4D97-AF65-F5344CB8AC3E}">
        <p14:creationId xmlns:p14="http://schemas.microsoft.com/office/powerpoint/2010/main" val="35073488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E995D6E-AE6B-4E4F-9E8A-56AD40D05BB3}" type="slidenum">
              <a:rPr lang="en-US" smtClean="0"/>
              <a:t>5</a:t>
            </a:fld>
            <a:endParaRPr lang="en-US"/>
          </a:p>
        </p:txBody>
      </p:sp>
    </p:spTree>
    <p:extLst>
      <p:ext uri="{BB962C8B-B14F-4D97-AF65-F5344CB8AC3E}">
        <p14:creationId xmlns:p14="http://schemas.microsoft.com/office/powerpoint/2010/main" val="34570715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E995D6E-AE6B-4E4F-9E8A-56AD40D05BB3}" type="slidenum">
              <a:rPr lang="en-US" smtClean="0"/>
              <a:t>6</a:t>
            </a:fld>
            <a:endParaRPr lang="en-US"/>
          </a:p>
        </p:txBody>
      </p:sp>
    </p:spTree>
    <p:extLst>
      <p:ext uri="{BB962C8B-B14F-4D97-AF65-F5344CB8AC3E}">
        <p14:creationId xmlns:p14="http://schemas.microsoft.com/office/powerpoint/2010/main" val="30099583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E995D6E-AE6B-4E4F-9E8A-56AD40D05BB3}" type="slidenum">
              <a:rPr lang="en-US" smtClean="0"/>
              <a:t>7</a:t>
            </a:fld>
            <a:endParaRPr lang="en-US"/>
          </a:p>
        </p:txBody>
      </p:sp>
    </p:spTree>
    <p:extLst>
      <p:ext uri="{BB962C8B-B14F-4D97-AF65-F5344CB8AC3E}">
        <p14:creationId xmlns:p14="http://schemas.microsoft.com/office/powerpoint/2010/main" val="32820540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E995D6E-AE6B-4E4F-9E8A-56AD40D05BB3}" type="slidenum">
              <a:rPr lang="en-US" smtClean="0"/>
              <a:t>8</a:t>
            </a:fld>
            <a:endParaRPr lang="en-US"/>
          </a:p>
        </p:txBody>
      </p:sp>
    </p:spTree>
    <p:extLst>
      <p:ext uri="{BB962C8B-B14F-4D97-AF65-F5344CB8AC3E}">
        <p14:creationId xmlns:p14="http://schemas.microsoft.com/office/powerpoint/2010/main" val="39479865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E995D6E-AE6B-4E4F-9E8A-56AD40D05BB3}" type="slidenum">
              <a:rPr lang="en-US" smtClean="0"/>
              <a:t>9</a:t>
            </a:fld>
            <a:endParaRPr lang="en-US"/>
          </a:p>
        </p:txBody>
      </p:sp>
    </p:spTree>
    <p:extLst>
      <p:ext uri="{BB962C8B-B14F-4D97-AF65-F5344CB8AC3E}">
        <p14:creationId xmlns:p14="http://schemas.microsoft.com/office/powerpoint/2010/main" val="35246689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6B6C465-6B28-458C-9258-E884ACB2404C}" type="datetimeFigureOut">
              <a:rPr lang="en-US" smtClean="0"/>
              <a:t>3/18/2012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71C8B55-1BA7-440D-ADC0-E4962AD9C75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B6C465-6B28-458C-9258-E884ACB2404C}" type="datetimeFigureOut">
              <a:rPr lang="en-US" smtClean="0"/>
              <a:t>3/18/2012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1C8B55-1BA7-440D-ADC0-E4962AD9C75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B6C465-6B28-458C-9258-E884ACB2404C}" type="datetimeFigureOut">
              <a:rPr lang="en-US" smtClean="0"/>
              <a:t>3/18/2012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1C8B55-1BA7-440D-ADC0-E4962AD9C75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B6C465-6B28-458C-9258-E884ACB2404C}" type="datetimeFigureOut">
              <a:rPr lang="en-US" smtClean="0"/>
              <a:t>3/18/2012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1C8B55-1BA7-440D-ADC0-E4962AD9C75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6B6C465-6B28-458C-9258-E884ACB2404C}" type="datetimeFigureOut">
              <a:rPr lang="en-US" smtClean="0"/>
              <a:t>3/18/2012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1C8B55-1BA7-440D-ADC0-E4962AD9C75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6B6C465-6B28-458C-9258-E884ACB2404C}" type="datetimeFigureOut">
              <a:rPr lang="en-US" smtClean="0"/>
              <a:t>3/18/2012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1C8B55-1BA7-440D-ADC0-E4962AD9C75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6B6C465-6B28-458C-9258-E884ACB2404C}" type="datetimeFigureOut">
              <a:rPr lang="en-US" smtClean="0"/>
              <a:t>3/18/2012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1C8B55-1BA7-440D-ADC0-E4962AD9C75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6B6C465-6B28-458C-9258-E884ACB2404C}" type="datetimeFigureOut">
              <a:rPr lang="en-US" smtClean="0"/>
              <a:t>3/18/2012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1C8B55-1BA7-440D-ADC0-E4962AD9C75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B6C465-6B28-458C-9258-E884ACB2404C}" type="datetimeFigureOut">
              <a:rPr lang="en-US" smtClean="0"/>
              <a:t>3/18/2012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1C8B55-1BA7-440D-ADC0-E4962AD9C75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6B6C465-6B28-458C-9258-E884ACB2404C}" type="datetimeFigureOut">
              <a:rPr lang="en-US" smtClean="0"/>
              <a:t>3/18/2012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1C8B55-1BA7-440D-ADC0-E4962AD9C75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6B6C465-6B28-458C-9258-E884ACB2404C}" type="datetimeFigureOut">
              <a:rPr lang="en-US" smtClean="0"/>
              <a:t>3/18/2012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71C8B55-1BA7-440D-ADC0-E4962AD9C75D}"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6B6C465-6B28-458C-9258-E884ACB2404C}" type="datetimeFigureOut">
              <a:rPr lang="en-US" smtClean="0"/>
              <a:t>3/18/2012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71C8B55-1BA7-440D-ADC0-E4962AD9C75D}"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Kafka</a:t>
            </a:r>
            <a:endParaRPr lang="en-US" dirty="0"/>
          </a:p>
        </p:txBody>
      </p:sp>
      <p:sp>
        <p:nvSpPr>
          <p:cNvPr id="3" name="Subtitle 2"/>
          <p:cNvSpPr>
            <a:spLocks noGrp="1"/>
          </p:cNvSpPr>
          <p:nvPr>
            <p:ph type="subTitle" idx="1"/>
          </p:nvPr>
        </p:nvSpPr>
        <p:spPr/>
        <p:txBody>
          <a:bodyPr/>
          <a:lstStyle/>
          <a:p>
            <a:r>
              <a:rPr lang="en-US" dirty="0" smtClean="0"/>
              <a:t>Metamorphosis</a:t>
            </a:r>
            <a:endParaRPr lang="en-US" dirty="0"/>
          </a:p>
        </p:txBody>
      </p:sp>
    </p:spTree>
    <p:extLst>
      <p:ext uri="{BB962C8B-B14F-4D97-AF65-F5344CB8AC3E}">
        <p14:creationId xmlns:p14="http://schemas.microsoft.com/office/powerpoint/2010/main" val="19745459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II</a:t>
            </a:r>
            <a:endParaRPr lang="en-US" dirty="0"/>
          </a:p>
        </p:txBody>
      </p:sp>
      <p:sp>
        <p:nvSpPr>
          <p:cNvPr id="3" name="Content Placeholder 2"/>
          <p:cNvSpPr>
            <a:spLocks noGrp="1"/>
          </p:cNvSpPr>
          <p:nvPr>
            <p:ph idx="1"/>
          </p:nvPr>
        </p:nvSpPr>
        <p:spPr/>
        <p:txBody>
          <a:bodyPr/>
          <a:lstStyle/>
          <a:p>
            <a:r>
              <a:rPr lang="en-US" dirty="0" smtClean="0"/>
              <a:t>Needs </a:t>
            </a:r>
            <a:r>
              <a:rPr lang="en-US" dirty="0"/>
              <a:t>to learn how to eat. Doesn’t like milk as he use to.</a:t>
            </a:r>
          </a:p>
          <a:p>
            <a:r>
              <a:rPr lang="en-US" dirty="0" smtClean="0"/>
              <a:t>Leaves </a:t>
            </a:r>
            <a:r>
              <a:rPr lang="en-US" dirty="0"/>
              <a:t>door open a little bit hoping that someone would come, but no one comes.</a:t>
            </a:r>
          </a:p>
          <a:p>
            <a:r>
              <a:rPr lang="en-US" dirty="0" smtClean="0"/>
              <a:t>Begins </a:t>
            </a:r>
            <a:r>
              <a:rPr lang="en-US" dirty="0"/>
              <a:t>to feel comfortable as a bug, hides under the bed.</a:t>
            </a:r>
          </a:p>
          <a:p>
            <a:r>
              <a:rPr lang="en-US" dirty="0" smtClean="0"/>
              <a:t>Wants </a:t>
            </a:r>
            <a:r>
              <a:rPr lang="en-US" dirty="0"/>
              <a:t>to help the family endure the inconvenience he has caused them.</a:t>
            </a:r>
          </a:p>
          <a:p>
            <a:r>
              <a:rPr lang="en-US" dirty="0" smtClean="0"/>
              <a:t>Feels </a:t>
            </a:r>
            <a:r>
              <a:rPr lang="en-US" dirty="0"/>
              <a:t>bad for inconveniencing his family.</a:t>
            </a:r>
          </a:p>
          <a:p>
            <a:endParaRPr lang="en-US" dirty="0"/>
          </a:p>
        </p:txBody>
      </p:sp>
    </p:spTree>
    <p:extLst>
      <p:ext uri="{BB962C8B-B14F-4D97-AF65-F5344CB8AC3E}">
        <p14:creationId xmlns:p14="http://schemas.microsoft.com/office/powerpoint/2010/main" val="1314818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err="1" smtClean="0"/>
              <a:t>Gregor's</a:t>
            </a:r>
            <a:r>
              <a:rPr lang="en-US" dirty="0" smtClean="0"/>
              <a:t> </a:t>
            </a:r>
            <a:r>
              <a:rPr lang="en-US" dirty="0"/>
              <a:t>sister enters room. </a:t>
            </a:r>
            <a:endParaRPr lang="en-US" dirty="0" smtClean="0"/>
          </a:p>
          <a:p>
            <a:r>
              <a:rPr lang="en-US" dirty="0" smtClean="0"/>
              <a:t>Feeds </a:t>
            </a:r>
            <a:r>
              <a:rPr lang="en-US" dirty="0"/>
              <a:t>him things he likes: rotten vegetables, cheese, etc. </a:t>
            </a:r>
            <a:endParaRPr lang="en-US" dirty="0" smtClean="0"/>
          </a:p>
          <a:p>
            <a:r>
              <a:rPr lang="en-US" dirty="0" smtClean="0"/>
              <a:t>Wants </a:t>
            </a:r>
            <a:r>
              <a:rPr lang="en-US" dirty="0"/>
              <a:t>to make him feel comfortable. She becomes mother figure.</a:t>
            </a:r>
          </a:p>
          <a:p>
            <a:r>
              <a:rPr lang="en-US" dirty="0" smtClean="0"/>
              <a:t>Maid </a:t>
            </a:r>
            <a:r>
              <a:rPr lang="en-US" dirty="0"/>
              <a:t>quits.</a:t>
            </a:r>
          </a:p>
          <a:p>
            <a:r>
              <a:rPr lang="en-US" dirty="0" smtClean="0"/>
              <a:t>What </a:t>
            </a:r>
            <a:r>
              <a:rPr lang="en-US" dirty="0"/>
              <a:t>should the relationship between </a:t>
            </a:r>
            <a:r>
              <a:rPr lang="en-US" dirty="0" err="1"/>
              <a:t>Gregor</a:t>
            </a:r>
            <a:r>
              <a:rPr lang="en-US" dirty="0"/>
              <a:t> and the individual family members be like? It depends on who or what he is. “You are my baby</a:t>
            </a:r>
            <a:r>
              <a:rPr lang="en-US" dirty="0" smtClean="0"/>
              <a:t>”.</a:t>
            </a:r>
            <a:endParaRPr lang="en-US" dirty="0"/>
          </a:p>
        </p:txBody>
      </p:sp>
    </p:spTree>
    <p:extLst>
      <p:ext uri="{BB962C8B-B14F-4D97-AF65-F5344CB8AC3E}">
        <p14:creationId xmlns:p14="http://schemas.microsoft.com/office/powerpoint/2010/main" val="27967957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err="1" smtClean="0"/>
              <a:t>Gregor</a:t>
            </a:r>
            <a:r>
              <a:rPr lang="en-US" dirty="0" smtClean="0"/>
              <a:t> </a:t>
            </a:r>
            <a:r>
              <a:rPr lang="en-US" dirty="0"/>
              <a:t>proud that he has provided for his family. “</a:t>
            </a:r>
            <a:r>
              <a:rPr lang="en-US" dirty="0" smtClean="0"/>
              <a:t>They </a:t>
            </a:r>
            <a:r>
              <a:rPr lang="en-US" dirty="0"/>
              <a:t>accepted the money gratefully, he was glad to hand it over, but no great warmth came of it.”</a:t>
            </a:r>
          </a:p>
          <a:p>
            <a:r>
              <a:rPr lang="en-US" dirty="0"/>
              <a:t>Now it has come to an end. </a:t>
            </a:r>
          </a:p>
          <a:p>
            <a:r>
              <a:rPr lang="en-US" dirty="0" err="1" smtClean="0"/>
              <a:t>Gregor</a:t>
            </a:r>
            <a:r>
              <a:rPr lang="en-US" dirty="0" smtClean="0"/>
              <a:t> </a:t>
            </a:r>
            <a:r>
              <a:rPr lang="en-US" dirty="0"/>
              <a:t>finds out that his father has saved some money from </a:t>
            </a:r>
            <a:r>
              <a:rPr lang="en-US" dirty="0" smtClean="0"/>
              <a:t>his </a:t>
            </a:r>
            <a:r>
              <a:rPr lang="en-US" dirty="0"/>
              <a:t>business, it’s not all </a:t>
            </a:r>
            <a:r>
              <a:rPr lang="en-US" dirty="0" smtClean="0"/>
              <a:t>gone.</a:t>
            </a:r>
          </a:p>
          <a:p>
            <a:r>
              <a:rPr lang="en-US" dirty="0"/>
              <a:t>T</a:t>
            </a:r>
            <a:r>
              <a:rPr lang="en-US" dirty="0" smtClean="0"/>
              <a:t>hey </a:t>
            </a:r>
            <a:r>
              <a:rPr lang="en-US" dirty="0"/>
              <a:t>have also saved some of the money that </a:t>
            </a:r>
            <a:r>
              <a:rPr lang="en-US" dirty="0" err="1"/>
              <a:t>Gregor</a:t>
            </a:r>
            <a:r>
              <a:rPr lang="en-US" dirty="0"/>
              <a:t> has been giving them each month. </a:t>
            </a:r>
            <a:endParaRPr lang="en-US" dirty="0" smtClean="0"/>
          </a:p>
          <a:p>
            <a:r>
              <a:rPr lang="en-US" dirty="0" smtClean="0"/>
              <a:t>Had </a:t>
            </a:r>
            <a:r>
              <a:rPr lang="en-US" dirty="0"/>
              <a:t>he known this, he would have </a:t>
            </a:r>
            <a:r>
              <a:rPr lang="en-US" dirty="0" smtClean="0"/>
              <a:t>paid </a:t>
            </a:r>
            <a:r>
              <a:rPr lang="en-US" dirty="0"/>
              <a:t>his father’s debt long ago and quit his job</a:t>
            </a:r>
            <a:r>
              <a:rPr lang="en-US" dirty="0" smtClean="0"/>
              <a:t>.</a:t>
            </a:r>
            <a:endParaRPr lang="en-US" dirty="0"/>
          </a:p>
        </p:txBody>
      </p:sp>
    </p:spTree>
    <p:extLst>
      <p:ext uri="{BB962C8B-B14F-4D97-AF65-F5344CB8AC3E}">
        <p14:creationId xmlns:p14="http://schemas.microsoft.com/office/powerpoint/2010/main" val="25362573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Listens </a:t>
            </a:r>
            <a:r>
              <a:rPr lang="en-US" dirty="0"/>
              <a:t>to conversation through half open door. </a:t>
            </a:r>
          </a:p>
          <a:p>
            <a:pPr lvl="0"/>
            <a:r>
              <a:rPr lang="en-US" dirty="0" err="1"/>
              <a:t>Gregor</a:t>
            </a:r>
            <a:r>
              <a:rPr lang="en-US" dirty="0"/>
              <a:t> had not been appreciated by his family, except his sister.</a:t>
            </a:r>
          </a:p>
          <a:p>
            <a:pPr lvl="0"/>
            <a:r>
              <a:rPr lang="en-US" dirty="0"/>
              <a:t>Father has gotten fat and lazy. Has not worked in five </a:t>
            </a:r>
            <a:r>
              <a:rPr lang="en-US" dirty="0" smtClean="0"/>
              <a:t>years</a:t>
            </a:r>
            <a:r>
              <a:rPr lang="en-US" dirty="0"/>
              <a:t>.</a:t>
            </a:r>
          </a:p>
          <a:p>
            <a:pPr lvl="0"/>
            <a:r>
              <a:rPr lang="en-US" dirty="0"/>
              <a:t> </a:t>
            </a:r>
            <a:r>
              <a:rPr lang="en-US" dirty="0" err="1" smtClean="0"/>
              <a:t>Gregor</a:t>
            </a:r>
            <a:r>
              <a:rPr lang="en-US" dirty="0" smtClean="0"/>
              <a:t> likes </a:t>
            </a:r>
            <a:r>
              <a:rPr lang="en-US" dirty="0"/>
              <a:t>to sit by the window, look outside think of the freedom he used to have. </a:t>
            </a:r>
            <a:endParaRPr lang="en-US" dirty="0" smtClean="0"/>
          </a:p>
          <a:p>
            <a:pPr lvl="0"/>
            <a:r>
              <a:rPr lang="en-US" dirty="0" smtClean="0"/>
              <a:t>His </a:t>
            </a:r>
            <a:r>
              <a:rPr lang="en-US" dirty="0"/>
              <a:t>sight is short, can't see the hospital. </a:t>
            </a:r>
          </a:p>
        </p:txBody>
      </p:sp>
    </p:spTree>
    <p:extLst>
      <p:ext uri="{BB962C8B-B14F-4D97-AF65-F5344CB8AC3E}">
        <p14:creationId xmlns:p14="http://schemas.microsoft.com/office/powerpoint/2010/main" val="2942219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err="1"/>
              <a:t>Gregor</a:t>
            </a:r>
            <a:r>
              <a:rPr lang="en-US" dirty="0"/>
              <a:t> wishes he could thank his sister for putting the chair by the window.</a:t>
            </a:r>
          </a:p>
          <a:p>
            <a:pPr lvl="0"/>
            <a:r>
              <a:rPr lang="en-US" dirty="0"/>
              <a:t>Sister gets scared of </a:t>
            </a:r>
            <a:r>
              <a:rPr lang="en-US" dirty="0" err="1"/>
              <a:t>Gregor</a:t>
            </a:r>
            <a:r>
              <a:rPr lang="en-US" dirty="0"/>
              <a:t>. </a:t>
            </a:r>
          </a:p>
          <a:p>
            <a:pPr lvl="0"/>
            <a:r>
              <a:rPr lang="en-US" dirty="0"/>
              <a:t>Parents can't go see him. Mother wants to see him.: “Let me go to </a:t>
            </a:r>
            <a:r>
              <a:rPr lang="en-US" dirty="0" err="1"/>
              <a:t>Gregor</a:t>
            </a:r>
            <a:r>
              <a:rPr lang="en-US" dirty="0"/>
              <a:t>; he is my unhappy son. Don’t you understand I have to go to him?”</a:t>
            </a:r>
          </a:p>
          <a:p>
            <a:pPr lvl="0"/>
            <a:r>
              <a:rPr lang="en-US" dirty="0" err="1"/>
              <a:t>Gregor</a:t>
            </a:r>
            <a:r>
              <a:rPr lang="en-US" dirty="0"/>
              <a:t> is getting used to being a bug. </a:t>
            </a:r>
            <a:endParaRPr lang="en-US" dirty="0" smtClean="0"/>
          </a:p>
          <a:p>
            <a:pPr lvl="0"/>
            <a:r>
              <a:rPr lang="en-US" dirty="0" smtClean="0"/>
              <a:t>Crawls </a:t>
            </a:r>
            <a:r>
              <a:rPr lang="en-US" dirty="0"/>
              <a:t>on walls and ceiling. More control of his body</a:t>
            </a:r>
            <a:r>
              <a:rPr lang="en-US" dirty="0" smtClean="0"/>
              <a:t>.</a:t>
            </a:r>
          </a:p>
          <a:p>
            <a:r>
              <a:rPr lang="en-US" dirty="0"/>
              <a:t>What is the implication</a:t>
            </a:r>
            <a:r>
              <a:rPr lang="en-US" dirty="0" smtClean="0"/>
              <a:t>?</a:t>
            </a:r>
            <a:endParaRPr lang="en-US" dirty="0"/>
          </a:p>
        </p:txBody>
      </p:sp>
    </p:spTree>
    <p:extLst>
      <p:ext uri="{BB962C8B-B14F-4D97-AF65-F5344CB8AC3E}">
        <p14:creationId xmlns:p14="http://schemas.microsoft.com/office/powerpoint/2010/main" val="32062994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t>Moving the furniture:  “and if we remove the furniture, isn’t that like showing him that we’ve given up all hope of his improvement and that we’re callously leaving him to his own devices? I believe it would be best if we tried to keep the room just as it was, so that when </a:t>
            </a:r>
            <a:r>
              <a:rPr lang="en-US" dirty="0" err="1"/>
              <a:t>Gregor</a:t>
            </a:r>
            <a:r>
              <a:rPr lang="en-US" dirty="0"/>
              <a:t> comes back to us he will find that nothing’s been changed and it will be much easier for him to forget what happened.” </a:t>
            </a:r>
          </a:p>
          <a:p>
            <a:r>
              <a:rPr lang="en-US" dirty="0" smtClean="0"/>
              <a:t>When a child dies, some parents keep the room just as it was when the child died. Why?</a:t>
            </a:r>
            <a:endParaRPr lang="en-US" dirty="0"/>
          </a:p>
        </p:txBody>
      </p:sp>
    </p:spTree>
    <p:extLst>
      <p:ext uri="{BB962C8B-B14F-4D97-AF65-F5344CB8AC3E}">
        <p14:creationId xmlns:p14="http://schemas.microsoft.com/office/powerpoint/2010/main" val="41101567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Sister's </a:t>
            </a:r>
            <a:r>
              <a:rPr lang="en-US" dirty="0"/>
              <a:t>attitude to moving furniture. She takes charge.</a:t>
            </a:r>
          </a:p>
          <a:p>
            <a:r>
              <a:rPr lang="en-US" dirty="0" err="1" smtClean="0"/>
              <a:t>Gregor</a:t>
            </a:r>
            <a:r>
              <a:rPr lang="en-US" dirty="0" smtClean="0"/>
              <a:t> </a:t>
            </a:r>
            <a:r>
              <a:rPr lang="en-US" dirty="0"/>
              <a:t>doesn’t want to give up the picture on the wall.</a:t>
            </a:r>
          </a:p>
          <a:p>
            <a:r>
              <a:rPr lang="en-US" dirty="0" smtClean="0"/>
              <a:t>Mother's </a:t>
            </a:r>
            <a:r>
              <a:rPr lang="en-US" dirty="0"/>
              <a:t>first words to </a:t>
            </a:r>
            <a:r>
              <a:rPr lang="en-US" dirty="0" err="1"/>
              <a:t>Gregor</a:t>
            </a:r>
            <a:r>
              <a:rPr lang="en-US" dirty="0"/>
              <a:t>. “Oh God, oh God!” and faints.</a:t>
            </a:r>
          </a:p>
          <a:p>
            <a:r>
              <a:rPr lang="en-US" dirty="0" smtClean="0"/>
              <a:t>Sister’s attitude changes:  “Hey, </a:t>
            </a:r>
            <a:r>
              <a:rPr lang="en-US" dirty="0" err="1" smtClean="0"/>
              <a:t>Gregor</a:t>
            </a:r>
            <a:r>
              <a:rPr lang="en-US" dirty="0" smtClean="0"/>
              <a:t>!” the sister shouted with a raised fist and a penetrating glare. These were her first direct words to him since his metamorphosis. </a:t>
            </a:r>
          </a:p>
          <a:p>
            <a:endParaRPr lang="en-US" dirty="0"/>
          </a:p>
        </p:txBody>
      </p:sp>
    </p:spTree>
    <p:extLst>
      <p:ext uri="{BB962C8B-B14F-4D97-AF65-F5344CB8AC3E}">
        <p14:creationId xmlns:p14="http://schemas.microsoft.com/office/powerpoint/2010/main" val="17076843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mtClean="0"/>
              <a:t>Changes </a:t>
            </a:r>
            <a:r>
              <a:rPr lang="en-US" dirty="0"/>
              <a:t>in the father: wears uniform, walks straight. Wears uniform with shiny buttons. Read paragraph on p. 2019. What’s the implication? Father has taken up his role as the father of the family.</a:t>
            </a:r>
          </a:p>
          <a:p>
            <a:r>
              <a:rPr lang="en-US" dirty="0" smtClean="0"/>
              <a:t>Father </a:t>
            </a:r>
            <a:r>
              <a:rPr lang="en-US" dirty="0"/>
              <a:t>chases </a:t>
            </a:r>
            <a:r>
              <a:rPr lang="en-US" dirty="0" err="1"/>
              <a:t>Gregor</a:t>
            </a:r>
            <a:r>
              <a:rPr lang="en-US" dirty="0"/>
              <a:t> with an apple. </a:t>
            </a:r>
          </a:p>
          <a:p>
            <a:endParaRPr lang="en-US" dirty="0"/>
          </a:p>
        </p:txBody>
      </p:sp>
    </p:spTree>
    <p:extLst>
      <p:ext uri="{BB962C8B-B14F-4D97-AF65-F5344CB8AC3E}">
        <p14:creationId xmlns:p14="http://schemas.microsoft.com/office/powerpoint/2010/main" val="2875223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lvl="0"/>
            <a:r>
              <a:rPr lang="en-US" dirty="0" smtClean="0"/>
              <a:t>Alienation of 20</a:t>
            </a:r>
            <a:r>
              <a:rPr lang="en-US" baseline="30000" dirty="0" smtClean="0"/>
              <a:t>th</a:t>
            </a:r>
            <a:r>
              <a:rPr lang="en-US" dirty="0" smtClean="0"/>
              <a:t> century man.</a:t>
            </a:r>
          </a:p>
          <a:p>
            <a:pPr lvl="0"/>
            <a:r>
              <a:rPr lang="en-US" dirty="0" smtClean="0"/>
              <a:t>Man’s struggle to prevail against a meaningless  and hostile system.</a:t>
            </a:r>
          </a:p>
          <a:p>
            <a:pPr lvl="0"/>
            <a:r>
              <a:rPr lang="en-US" dirty="0" smtClean="0"/>
              <a:t>Man looks for answers in an unresponsive world.</a:t>
            </a:r>
          </a:p>
          <a:p>
            <a:pPr lvl="0"/>
            <a:r>
              <a:rPr lang="en-US" dirty="0" smtClean="0"/>
              <a:t>Man cannot make himself understood.</a:t>
            </a:r>
          </a:p>
          <a:p>
            <a:pPr lvl="0"/>
            <a:r>
              <a:rPr lang="en-US" dirty="0" smtClean="0"/>
              <a:t>Laws that govern our existence are all-powerful but irrational. We are expected to act rationally in an irrational universe.</a:t>
            </a:r>
          </a:p>
          <a:p>
            <a:pPr lvl="0"/>
            <a:r>
              <a:rPr lang="en-US" dirty="0" smtClean="0"/>
              <a:t>Result: man identifies himself with the metaphor created for him by </a:t>
            </a:r>
            <a:endParaRPr lang="en-US" dirty="0"/>
          </a:p>
        </p:txBody>
      </p:sp>
    </p:spTree>
    <p:extLst>
      <p:ext uri="{BB962C8B-B14F-4D97-AF65-F5344CB8AC3E}">
        <p14:creationId xmlns:p14="http://schemas.microsoft.com/office/powerpoint/2010/main" val="1276811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METAPHOR</a:t>
            </a:r>
            <a:r>
              <a:rPr lang="en-US" dirty="0"/>
              <a:t>: An implied analogy which identifies one object with another </a:t>
            </a:r>
            <a:r>
              <a:rPr lang="en-US" smtClean="0"/>
              <a:t>dissimilar object and </a:t>
            </a:r>
            <a:r>
              <a:rPr lang="en-US" dirty="0"/>
              <a:t>ascribes to the first one or more of the qualities of the second, or invests the first with emotional or imaginative qualities associated with the second.</a:t>
            </a:r>
          </a:p>
          <a:p>
            <a:endParaRPr lang="en-US" dirty="0"/>
          </a:p>
        </p:txBody>
      </p:sp>
    </p:spTree>
    <p:extLst>
      <p:ext uri="{BB962C8B-B14F-4D97-AF65-F5344CB8AC3E}">
        <p14:creationId xmlns:p14="http://schemas.microsoft.com/office/powerpoint/2010/main" val="226289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err="1"/>
              <a:t>Gregor</a:t>
            </a:r>
            <a:r>
              <a:rPr lang="en-US" dirty="0"/>
              <a:t> becomes a bug. Physical realization of the metaphor.</a:t>
            </a:r>
          </a:p>
          <a:p>
            <a:pPr lvl="0"/>
            <a:r>
              <a:rPr lang="en-US" dirty="0" err="1"/>
              <a:t>Gregor's</a:t>
            </a:r>
            <a:r>
              <a:rPr lang="en-US" dirty="0"/>
              <a:t> reaction - not too extraordinary. Acts normal.</a:t>
            </a:r>
          </a:p>
          <a:p>
            <a:pPr lvl="0"/>
            <a:r>
              <a:rPr lang="en-US" dirty="0"/>
              <a:t>Is the thing </a:t>
            </a:r>
            <a:r>
              <a:rPr lang="en-US" dirty="0" err="1"/>
              <a:t>Gregor</a:t>
            </a:r>
            <a:r>
              <a:rPr lang="en-US" dirty="0"/>
              <a:t> or a bug?</a:t>
            </a:r>
          </a:p>
          <a:p>
            <a:r>
              <a:rPr lang="en-US" dirty="0" smtClean="0"/>
              <a:t>Picture </a:t>
            </a:r>
            <a:r>
              <a:rPr lang="en-US" dirty="0"/>
              <a:t>on the wall. Girl from a </a:t>
            </a:r>
            <a:r>
              <a:rPr lang="en-US" dirty="0" smtClean="0"/>
              <a:t>magazine. </a:t>
            </a:r>
            <a:r>
              <a:rPr lang="en-US" dirty="0"/>
              <a:t>Implication</a:t>
            </a:r>
            <a:r>
              <a:rPr lang="en-US" dirty="0" smtClean="0"/>
              <a:t>?</a:t>
            </a:r>
          </a:p>
          <a:p>
            <a:pPr lvl="0"/>
            <a:r>
              <a:rPr lang="en-US" dirty="0"/>
              <a:t>How does </a:t>
            </a:r>
            <a:r>
              <a:rPr lang="en-US" dirty="0" err="1"/>
              <a:t>Gregor</a:t>
            </a:r>
            <a:r>
              <a:rPr lang="en-US" dirty="0"/>
              <a:t> feel about his job? </a:t>
            </a:r>
            <a:endParaRPr lang="en-US" dirty="0" smtClean="0"/>
          </a:p>
          <a:p>
            <a:pPr lvl="1"/>
            <a:r>
              <a:rPr lang="en-US" dirty="0" smtClean="0"/>
              <a:t>“</a:t>
            </a:r>
            <a:r>
              <a:rPr lang="en-US" dirty="0"/>
              <a:t>what a strenuous profession I’ve picked! Day in, day out on the road... I also have to put up with these agonies of traveling—worrying about making trains, having bad, irregular meals, meeting new people all the time, but never forming any lasting friendships that mellow into anything intimate. To hell with it all!” </a:t>
            </a:r>
          </a:p>
        </p:txBody>
      </p:sp>
    </p:spTree>
    <p:extLst>
      <p:ext uri="{BB962C8B-B14F-4D97-AF65-F5344CB8AC3E}">
        <p14:creationId xmlns:p14="http://schemas.microsoft.com/office/powerpoint/2010/main" val="13130365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t>Works hard for the sake of his parents.</a:t>
            </a:r>
          </a:p>
          <a:p>
            <a:r>
              <a:rPr lang="en-US" dirty="0"/>
              <a:t>“If I weren’t holding back because of my parents, I would have given notice long ago,”</a:t>
            </a:r>
          </a:p>
          <a:p>
            <a:r>
              <a:rPr lang="en-US" dirty="0"/>
              <a:t>“Once I’ve saved enough to pay off my parents’ debt to him—that should take another five or six years—I’ll go through with it no matter what. I’ll make a big, clean break! But for now, I’ve got to get up, my train is leaving at five A.M.” </a:t>
            </a:r>
          </a:p>
          <a:p>
            <a:pPr lvl="0"/>
            <a:r>
              <a:rPr lang="en-US" dirty="0"/>
              <a:t>He knows he is a bug, but still worrying about making the next train</a:t>
            </a:r>
            <a:r>
              <a:rPr lang="en-US" dirty="0" smtClean="0"/>
              <a:t>!</a:t>
            </a:r>
            <a:endParaRPr lang="en-US" dirty="0"/>
          </a:p>
        </p:txBody>
      </p:sp>
    </p:spTree>
    <p:extLst>
      <p:ext uri="{BB962C8B-B14F-4D97-AF65-F5344CB8AC3E}">
        <p14:creationId xmlns:p14="http://schemas.microsoft.com/office/powerpoint/2010/main" val="38384177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t>Can't speak, but can hear everything. What are the implications? No one wants to hear you anyway. Chirping.</a:t>
            </a:r>
          </a:p>
          <a:p>
            <a:pPr lvl="0"/>
            <a:r>
              <a:rPr lang="en-US" dirty="0" smtClean="0"/>
              <a:t>Part I emphasizes </a:t>
            </a:r>
            <a:r>
              <a:rPr lang="en-US" dirty="0"/>
              <a:t>getting used to new conditions, learning how to do normal things - getting out of the bed, etc.</a:t>
            </a:r>
          </a:p>
          <a:p>
            <a:pPr lvl="0"/>
            <a:r>
              <a:rPr lang="en-US" dirty="0"/>
              <a:t>Food. Has to develop new tastes.</a:t>
            </a:r>
          </a:p>
          <a:p>
            <a:pPr lvl="0"/>
            <a:r>
              <a:rPr lang="en-US" dirty="0" err="1"/>
              <a:t>H</a:t>
            </a:r>
            <a:r>
              <a:rPr lang="en-US" dirty="0" err="1" smtClean="0"/>
              <a:t>hysical</a:t>
            </a:r>
            <a:r>
              <a:rPr lang="en-US" dirty="0" smtClean="0"/>
              <a:t> </a:t>
            </a:r>
            <a:r>
              <a:rPr lang="en-US" dirty="0"/>
              <a:t>problems that he </a:t>
            </a:r>
            <a:r>
              <a:rPr lang="en-US" dirty="0" smtClean="0"/>
              <a:t>faces: </a:t>
            </a:r>
            <a:endParaRPr lang="en-US" dirty="0"/>
          </a:p>
          <a:p>
            <a:pPr lvl="1"/>
            <a:r>
              <a:rPr lang="en-US" dirty="0"/>
              <a:t>Turning over, getting off the bed, unlocking and opening the door.</a:t>
            </a:r>
          </a:p>
          <a:p>
            <a:endParaRPr lang="en-US" dirty="0"/>
          </a:p>
        </p:txBody>
      </p:sp>
    </p:spTree>
    <p:extLst>
      <p:ext uri="{BB962C8B-B14F-4D97-AF65-F5344CB8AC3E}">
        <p14:creationId xmlns:p14="http://schemas.microsoft.com/office/powerpoint/2010/main" val="492372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Manager comes. H</a:t>
            </a:r>
            <a:r>
              <a:rPr lang="en-US" dirty="0" smtClean="0"/>
              <a:t>is comments?</a:t>
            </a:r>
          </a:p>
          <a:p>
            <a:r>
              <a:rPr lang="en-US" dirty="0"/>
              <a:t>Manager treats </a:t>
            </a:r>
            <a:r>
              <a:rPr lang="en-US" dirty="0" err="1"/>
              <a:t>Gregor</a:t>
            </a:r>
            <a:r>
              <a:rPr lang="en-US" dirty="0"/>
              <a:t> like the vermin that he has, in fact, become</a:t>
            </a:r>
            <a:endParaRPr lang="en-US" dirty="0" smtClean="0"/>
          </a:p>
          <a:p>
            <a:pPr lvl="0"/>
            <a:r>
              <a:rPr lang="en-US" dirty="0"/>
              <a:t>Call the doctor and locksmith.</a:t>
            </a:r>
          </a:p>
          <a:p>
            <a:pPr lvl="0"/>
            <a:r>
              <a:rPr lang="en-US" dirty="0"/>
              <a:t> Opens door. Reaction.</a:t>
            </a:r>
          </a:p>
          <a:p>
            <a:pPr lvl="0"/>
            <a:r>
              <a:rPr lang="en-US" dirty="0"/>
              <a:t> </a:t>
            </a:r>
            <a:r>
              <a:rPr lang="en-US" dirty="0" err="1"/>
              <a:t>Gregor's</a:t>
            </a:r>
            <a:r>
              <a:rPr lang="en-US" dirty="0"/>
              <a:t> speech to everyone.</a:t>
            </a:r>
          </a:p>
          <a:p>
            <a:pPr lvl="0"/>
            <a:r>
              <a:rPr lang="en-US" dirty="0"/>
              <a:t> The manager's reaction.</a:t>
            </a:r>
          </a:p>
          <a:p>
            <a:pPr lvl="0"/>
            <a:r>
              <a:rPr lang="en-US" dirty="0"/>
              <a:t> Father chases </a:t>
            </a:r>
            <a:r>
              <a:rPr lang="en-US" dirty="0" err="1"/>
              <a:t>Gregor</a:t>
            </a:r>
            <a:r>
              <a:rPr lang="en-US" dirty="0"/>
              <a:t> back into his room</a:t>
            </a:r>
            <a:r>
              <a:rPr lang="en-US" dirty="0" smtClean="0"/>
              <a:t>.</a:t>
            </a:r>
            <a:endParaRPr lang="en-US" dirty="0"/>
          </a:p>
        </p:txBody>
      </p:sp>
    </p:spTree>
    <p:extLst>
      <p:ext uri="{BB962C8B-B14F-4D97-AF65-F5344CB8AC3E}">
        <p14:creationId xmlns:p14="http://schemas.microsoft.com/office/powerpoint/2010/main" val="29307626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a:t>Gregor</a:t>
            </a:r>
            <a:r>
              <a:rPr lang="en-US" dirty="0"/>
              <a:t> has been transformed into a metaphor that states his essential </a:t>
            </a:r>
            <a:r>
              <a:rPr lang="en-US" dirty="0" smtClean="0"/>
              <a:t>self.</a:t>
            </a:r>
          </a:p>
          <a:p>
            <a:r>
              <a:rPr lang="en-US" dirty="0"/>
              <a:t>Family drama, a drama about the relationship between </a:t>
            </a:r>
            <a:r>
              <a:rPr lang="en-US" dirty="0" err="1"/>
              <a:t>Gregor</a:t>
            </a:r>
            <a:r>
              <a:rPr lang="en-US" dirty="0"/>
              <a:t> and his sister, his mother, and especially his father</a:t>
            </a:r>
            <a:r>
              <a:rPr lang="en-US" dirty="0" smtClean="0"/>
              <a:t>.</a:t>
            </a:r>
          </a:p>
          <a:p>
            <a:pPr lvl="0"/>
            <a:r>
              <a:rPr lang="en-US" dirty="0" err="1"/>
              <a:t>Gregor's</a:t>
            </a:r>
            <a:r>
              <a:rPr lang="en-US" dirty="0"/>
              <a:t> </a:t>
            </a:r>
            <a:r>
              <a:rPr lang="en-US" dirty="0" smtClean="0"/>
              <a:t>accepts his </a:t>
            </a:r>
            <a:r>
              <a:rPr lang="en-US" dirty="0"/>
              <a:t>metamorphosis </a:t>
            </a:r>
            <a:r>
              <a:rPr lang="en-US" dirty="0" smtClean="0"/>
              <a:t>because </a:t>
            </a:r>
            <a:r>
              <a:rPr lang="en-US" dirty="0"/>
              <a:t>he recognizes that his present status as an insect is about the same as his former status as a human being</a:t>
            </a:r>
            <a:r>
              <a:rPr lang="en-US" dirty="0" smtClean="0"/>
              <a:t>.</a:t>
            </a:r>
            <a:endParaRPr lang="en-US" dirty="0"/>
          </a:p>
        </p:txBody>
      </p:sp>
    </p:spTree>
    <p:extLst>
      <p:ext uri="{BB962C8B-B14F-4D97-AF65-F5344CB8AC3E}">
        <p14:creationId xmlns:p14="http://schemas.microsoft.com/office/powerpoint/2010/main" val="2114662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Is </a:t>
            </a:r>
            <a:r>
              <a:rPr lang="en-US" dirty="0" err="1"/>
              <a:t>Gregor</a:t>
            </a:r>
            <a:r>
              <a:rPr lang="en-US" dirty="0"/>
              <a:t> = vermin, a parable about the human condition in the modern world</a:t>
            </a:r>
            <a:r>
              <a:rPr lang="en-US" dirty="0" smtClean="0"/>
              <a:t>?</a:t>
            </a:r>
          </a:p>
          <a:p>
            <a:r>
              <a:rPr lang="en-US" dirty="0"/>
              <a:t>Feelings of guilt and inadequacy</a:t>
            </a:r>
            <a:r>
              <a:rPr lang="en-US" dirty="0" smtClean="0"/>
              <a:t>.</a:t>
            </a:r>
          </a:p>
          <a:p>
            <a:pPr lvl="0"/>
            <a:r>
              <a:rPr lang="en-US"/>
              <a:t>Relationship between individual and authority</a:t>
            </a:r>
            <a:r>
              <a:rPr lang="en-US" smtClean="0"/>
              <a:t>.</a:t>
            </a:r>
            <a:endParaRPr lang="en-US"/>
          </a:p>
        </p:txBody>
      </p:sp>
    </p:spTree>
    <p:extLst>
      <p:ext uri="{BB962C8B-B14F-4D97-AF65-F5344CB8AC3E}">
        <p14:creationId xmlns:p14="http://schemas.microsoft.com/office/powerpoint/2010/main" val="30298685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37</TotalTime>
  <Words>1149</Words>
  <Application>Microsoft Office PowerPoint</Application>
  <PresentationFormat>On-screen Show (4:3)</PresentationFormat>
  <Paragraphs>89</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Flow</vt:lpstr>
      <vt:lpstr>Kafka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Part II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Kafka</dc:title>
  <dc:creator>George</dc:creator>
  <cp:lastModifiedBy>George</cp:lastModifiedBy>
  <cp:revision>6</cp:revision>
  <dcterms:created xsi:type="dcterms:W3CDTF">2012-03-08T17:44:43Z</dcterms:created>
  <dcterms:modified xsi:type="dcterms:W3CDTF">2012-03-19T01:00:09Z</dcterms:modified>
</cp:coreProperties>
</file>