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handoutMasterIdLst>
    <p:handoutMasterId r:id="rId43"/>
  </p:handoutMasterIdLst>
  <p:sldIdLst>
    <p:sldId id="256" r:id="rId2"/>
    <p:sldId id="257" r:id="rId3"/>
    <p:sldId id="258" r:id="rId4"/>
    <p:sldId id="259" r:id="rId5"/>
    <p:sldId id="262" r:id="rId6"/>
    <p:sldId id="260" r:id="rId7"/>
    <p:sldId id="261"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94" r:id="rId32"/>
    <p:sldId id="295" r:id="rId33"/>
    <p:sldId id="286" r:id="rId34"/>
    <p:sldId id="287" r:id="rId35"/>
    <p:sldId id="288" r:id="rId36"/>
    <p:sldId id="289" r:id="rId37"/>
    <p:sldId id="290" r:id="rId38"/>
    <p:sldId id="291" r:id="rId39"/>
    <p:sldId id="292" r:id="rId40"/>
    <p:sldId id="293" r:id="rId4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0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E7C7241-F824-4F19-941B-DD6522FF04B8}" type="datetimeFigureOut">
              <a:rPr lang="en-US" smtClean="0"/>
              <a:t>10/16/2011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0A9D5AD-DA1E-4330-933C-5C8F1F39B712}" type="slidenum">
              <a:rPr lang="en-US" smtClean="0"/>
              <a:t>‹#›</a:t>
            </a:fld>
            <a:endParaRPr lang="en-US"/>
          </a:p>
        </p:txBody>
      </p:sp>
    </p:spTree>
    <p:extLst>
      <p:ext uri="{BB962C8B-B14F-4D97-AF65-F5344CB8AC3E}">
        <p14:creationId xmlns:p14="http://schemas.microsoft.com/office/powerpoint/2010/main" val="618180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9817CF7-02D7-4102-BCCD-5DA3A17E3054}" type="datetimeFigureOut">
              <a:rPr lang="en-US" smtClean="0"/>
              <a:t>10/16/2011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70C309B-81BD-4560-A3EC-6BE730B05D9E}" type="slidenum">
              <a:rPr lang="en-US" smtClean="0"/>
              <a:t>‹#›</a:t>
            </a:fld>
            <a:endParaRPr lang="en-US"/>
          </a:p>
        </p:txBody>
      </p:sp>
    </p:spTree>
    <p:extLst>
      <p:ext uri="{BB962C8B-B14F-4D97-AF65-F5344CB8AC3E}">
        <p14:creationId xmlns:p14="http://schemas.microsoft.com/office/powerpoint/2010/main" val="2195136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1</a:t>
            </a:fld>
            <a:endParaRPr lang="en-US"/>
          </a:p>
        </p:txBody>
      </p:sp>
    </p:spTree>
    <p:extLst>
      <p:ext uri="{BB962C8B-B14F-4D97-AF65-F5344CB8AC3E}">
        <p14:creationId xmlns:p14="http://schemas.microsoft.com/office/powerpoint/2010/main" val="9217879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10</a:t>
            </a:fld>
            <a:endParaRPr lang="en-US"/>
          </a:p>
        </p:txBody>
      </p:sp>
    </p:spTree>
    <p:extLst>
      <p:ext uri="{BB962C8B-B14F-4D97-AF65-F5344CB8AC3E}">
        <p14:creationId xmlns:p14="http://schemas.microsoft.com/office/powerpoint/2010/main" val="752217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11</a:t>
            </a:fld>
            <a:endParaRPr lang="en-US"/>
          </a:p>
        </p:txBody>
      </p:sp>
    </p:spTree>
    <p:extLst>
      <p:ext uri="{BB962C8B-B14F-4D97-AF65-F5344CB8AC3E}">
        <p14:creationId xmlns:p14="http://schemas.microsoft.com/office/powerpoint/2010/main" val="21237832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12</a:t>
            </a:fld>
            <a:endParaRPr lang="en-US"/>
          </a:p>
        </p:txBody>
      </p:sp>
    </p:spTree>
    <p:extLst>
      <p:ext uri="{BB962C8B-B14F-4D97-AF65-F5344CB8AC3E}">
        <p14:creationId xmlns:p14="http://schemas.microsoft.com/office/powerpoint/2010/main" val="5633977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13</a:t>
            </a:fld>
            <a:endParaRPr lang="en-US"/>
          </a:p>
        </p:txBody>
      </p:sp>
    </p:spTree>
    <p:extLst>
      <p:ext uri="{BB962C8B-B14F-4D97-AF65-F5344CB8AC3E}">
        <p14:creationId xmlns:p14="http://schemas.microsoft.com/office/powerpoint/2010/main" val="4706613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14</a:t>
            </a:fld>
            <a:endParaRPr lang="en-US"/>
          </a:p>
        </p:txBody>
      </p:sp>
    </p:spTree>
    <p:extLst>
      <p:ext uri="{BB962C8B-B14F-4D97-AF65-F5344CB8AC3E}">
        <p14:creationId xmlns:p14="http://schemas.microsoft.com/office/powerpoint/2010/main" val="38300001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15</a:t>
            </a:fld>
            <a:endParaRPr lang="en-US"/>
          </a:p>
        </p:txBody>
      </p:sp>
    </p:spTree>
    <p:extLst>
      <p:ext uri="{BB962C8B-B14F-4D97-AF65-F5344CB8AC3E}">
        <p14:creationId xmlns:p14="http://schemas.microsoft.com/office/powerpoint/2010/main" val="42092690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16</a:t>
            </a:fld>
            <a:endParaRPr lang="en-US"/>
          </a:p>
        </p:txBody>
      </p:sp>
    </p:spTree>
    <p:extLst>
      <p:ext uri="{BB962C8B-B14F-4D97-AF65-F5344CB8AC3E}">
        <p14:creationId xmlns:p14="http://schemas.microsoft.com/office/powerpoint/2010/main" val="31042914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17</a:t>
            </a:fld>
            <a:endParaRPr lang="en-US"/>
          </a:p>
        </p:txBody>
      </p:sp>
    </p:spTree>
    <p:extLst>
      <p:ext uri="{BB962C8B-B14F-4D97-AF65-F5344CB8AC3E}">
        <p14:creationId xmlns:p14="http://schemas.microsoft.com/office/powerpoint/2010/main" val="6899709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18</a:t>
            </a:fld>
            <a:endParaRPr lang="en-US"/>
          </a:p>
        </p:txBody>
      </p:sp>
    </p:spTree>
    <p:extLst>
      <p:ext uri="{BB962C8B-B14F-4D97-AF65-F5344CB8AC3E}">
        <p14:creationId xmlns:p14="http://schemas.microsoft.com/office/powerpoint/2010/main" val="25069892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19</a:t>
            </a:fld>
            <a:endParaRPr lang="en-US"/>
          </a:p>
        </p:txBody>
      </p:sp>
    </p:spTree>
    <p:extLst>
      <p:ext uri="{BB962C8B-B14F-4D97-AF65-F5344CB8AC3E}">
        <p14:creationId xmlns:p14="http://schemas.microsoft.com/office/powerpoint/2010/main" val="554271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2</a:t>
            </a:fld>
            <a:endParaRPr lang="en-US"/>
          </a:p>
        </p:txBody>
      </p:sp>
    </p:spTree>
    <p:extLst>
      <p:ext uri="{BB962C8B-B14F-4D97-AF65-F5344CB8AC3E}">
        <p14:creationId xmlns:p14="http://schemas.microsoft.com/office/powerpoint/2010/main" val="19648760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20</a:t>
            </a:fld>
            <a:endParaRPr lang="en-US"/>
          </a:p>
        </p:txBody>
      </p:sp>
    </p:spTree>
    <p:extLst>
      <p:ext uri="{BB962C8B-B14F-4D97-AF65-F5344CB8AC3E}">
        <p14:creationId xmlns:p14="http://schemas.microsoft.com/office/powerpoint/2010/main" val="19504230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21</a:t>
            </a:fld>
            <a:endParaRPr lang="en-US"/>
          </a:p>
        </p:txBody>
      </p:sp>
    </p:spTree>
    <p:extLst>
      <p:ext uri="{BB962C8B-B14F-4D97-AF65-F5344CB8AC3E}">
        <p14:creationId xmlns:p14="http://schemas.microsoft.com/office/powerpoint/2010/main" val="17663285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22</a:t>
            </a:fld>
            <a:endParaRPr lang="en-US"/>
          </a:p>
        </p:txBody>
      </p:sp>
    </p:spTree>
    <p:extLst>
      <p:ext uri="{BB962C8B-B14F-4D97-AF65-F5344CB8AC3E}">
        <p14:creationId xmlns:p14="http://schemas.microsoft.com/office/powerpoint/2010/main" val="18027729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23</a:t>
            </a:fld>
            <a:endParaRPr lang="en-US"/>
          </a:p>
        </p:txBody>
      </p:sp>
    </p:spTree>
    <p:extLst>
      <p:ext uri="{BB962C8B-B14F-4D97-AF65-F5344CB8AC3E}">
        <p14:creationId xmlns:p14="http://schemas.microsoft.com/office/powerpoint/2010/main" val="42245394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24</a:t>
            </a:fld>
            <a:endParaRPr lang="en-US"/>
          </a:p>
        </p:txBody>
      </p:sp>
    </p:spTree>
    <p:extLst>
      <p:ext uri="{BB962C8B-B14F-4D97-AF65-F5344CB8AC3E}">
        <p14:creationId xmlns:p14="http://schemas.microsoft.com/office/powerpoint/2010/main" val="33156140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25</a:t>
            </a:fld>
            <a:endParaRPr lang="en-US"/>
          </a:p>
        </p:txBody>
      </p:sp>
    </p:spTree>
    <p:extLst>
      <p:ext uri="{BB962C8B-B14F-4D97-AF65-F5344CB8AC3E}">
        <p14:creationId xmlns:p14="http://schemas.microsoft.com/office/powerpoint/2010/main" val="16686278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26</a:t>
            </a:fld>
            <a:endParaRPr lang="en-US"/>
          </a:p>
        </p:txBody>
      </p:sp>
    </p:spTree>
    <p:extLst>
      <p:ext uri="{BB962C8B-B14F-4D97-AF65-F5344CB8AC3E}">
        <p14:creationId xmlns:p14="http://schemas.microsoft.com/office/powerpoint/2010/main" val="3387308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27</a:t>
            </a:fld>
            <a:endParaRPr lang="en-US"/>
          </a:p>
        </p:txBody>
      </p:sp>
    </p:spTree>
    <p:extLst>
      <p:ext uri="{BB962C8B-B14F-4D97-AF65-F5344CB8AC3E}">
        <p14:creationId xmlns:p14="http://schemas.microsoft.com/office/powerpoint/2010/main" val="12269536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28</a:t>
            </a:fld>
            <a:endParaRPr lang="en-US"/>
          </a:p>
        </p:txBody>
      </p:sp>
    </p:spTree>
    <p:extLst>
      <p:ext uri="{BB962C8B-B14F-4D97-AF65-F5344CB8AC3E}">
        <p14:creationId xmlns:p14="http://schemas.microsoft.com/office/powerpoint/2010/main" val="1651370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29</a:t>
            </a:fld>
            <a:endParaRPr lang="en-US"/>
          </a:p>
        </p:txBody>
      </p:sp>
    </p:spTree>
    <p:extLst>
      <p:ext uri="{BB962C8B-B14F-4D97-AF65-F5344CB8AC3E}">
        <p14:creationId xmlns:p14="http://schemas.microsoft.com/office/powerpoint/2010/main" val="10465123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3</a:t>
            </a:fld>
            <a:endParaRPr lang="en-US"/>
          </a:p>
        </p:txBody>
      </p:sp>
    </p:spTree>
    <p:extLst>
      <p:ext uri="{BB962C8B-B14F-4D97-AF65-F5344CB8AC3E}">
        <p14:creationId xmlns:p14="http://schemas.microsoft.com/office/powerpoint/2010/main" val="20262110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30</a:t>
            </a:fld>
            <a:endParaRPr lang="en-US"/>
          </a:p>
        </p:txBody>
      </p:sp>
    </p:spTree>
    <p:extLst>
      <p:ext uri="{BB962C8B-B14F-4D97-AF65-F5344CB8AC3E}">
        <p14:creationId xmlns:p14="http://schemas.microsoft.com/office/powerpoint/2010/main" val="14558741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31</a:t>
            </a:fld>
            <a:endParaRPr lang="en-US"/>
          </a:p>
        </p:txBody>
      </p:sp>
    </p:spTree>
    <p:extLst>
      <p:ext uri="{BB962C8B-B14F-4D97-AF65-F5344CB8AC3E}">
        <p14:creationId xmlns:p14="http://schemas.microsoft.com/office/powerpoint/2010/main" val="8686036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32</a:t>
            </a:fld>
            <a:endParaRPr lang="en-US"/>
          </a:p>
        </p:txBody>
      </p:sp>
    </p:spTree>
    <p:extLst>
      <p:ext uri="{BB962C8B-B14F-4D97-AF65-F5344CB8AC3E}">
        <p14:creationId xmlns:p14="http://schemas.microsoft.com/office/powerpoint/2010/main" val="42686409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33</a:t>
            </a:fld>
            <a:endParaRPr lang="en-US"/>
          </a:p>
        </p:txBody>
      </p:sp>
    </p:spTree>
    <p:extLst>
      <p:ext uri="{BB962C8B-B14F-4D97-AF65-F5344CB8AC3E}">
        <p14:creationId xmlns:p14="http://schemas.microsoft.com/office/powerpoint/2010/main" val="88519956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34</a:t>
            </a:fld>
            <a:endParaRPr lang="en-US"/>
          </a:p>
        </p:txBody>
      </p:sp>
    </p:spTree>
    <p:extLst>
      <p:ext uri="{BB962C8B-B14F-4D97-AF65-F5344CB8AC3E}">
        <p14:creationId xmlns:p14="http://schemas.microsoft.com/office/powerpoint/2010/main" val="333327350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35</a:t>
            </a:fld>
            <a:endParaRPr lang="en-US"/>
          </a:p>
        </p:txBody>
      </p:sp>
    </p:spTree>
    <p:extLst>
      <p:ext uri="{BB962C8B-B14F-4D97-AF65-F5344CB8AC3E}">
        <p14:creationId xmlns:p14="http://schemas.microsoft.com/office/powerpoint/2010/main" val="262752628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36</a:t>
            </a:fld>
            <a:endParaRPr lang="en-US"/>
          </a:p>
        </p:txBody>
      </p:sp>
    </p:spTree>
    <p:extLst>
      <p:ext uri="{BB962C8B-B14F-4D97-AF65-F5344CB8AC3E}">
        <p14:creationId xmlns:p14="http://schemas.microsoft.com/office/powerpoint/2010/main" val="24530267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37</a:t>
            </a:fld>
            <a:endParaRPr lang="en-US"/>
          </a:p>
        </p:txBody>
      </p:sp>
    </p:spTree>
    <p:extLst>
      <p:ext uri="{BB962C8B-B14F-4D97-AF65-F5344CB8AC3E}">
        <p14:creationId xmlns:p14="http://schemas.microsoft.com/office/powerpoint/2010/main" val="182553379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38</a:t>
            </a:fld>
            <a:endParaRPr lang="en-US"/>
          </a:p>
        </p:txBody>
      </p:sp>
    </p:spTree>
    <p:extLst>
      <p:ext uri="{BB962C8B-B14F-4D97-AF65-F5344CB8AC3E}">
        <p14:creationId xmlns:p14="http://schemas.microsoft.com/office/powerpoint/2010/main" val="372988106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39</a:t>
            </a:fld>
            <a:endParaRPr lang="en-US"/>
          </a:p>
        </p:txBody>
      </p:sp>
    </p:spTree>
    <p:extLst>
      <p:ext uri="{BB962C8B-B14F-4D97-AF65-F5344CB8AC3E}">
        <p14:creationId xmlns:p14="http://schemas.microsoft.com/office/powerpoint/2010/main" val="27774595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4</a:t>
            </a:fld>
            <a:endParaRPr lang="en-US"/>
          </a:p>
        </p:txBody>
      </p:sp>
    </p:spTree>
    <p:extLst>
      <p:ext uri="{BB962C8B-B14F-4D97-AF65-F5344CB8AC3E}">
        <p14:creationId xmlns:p14="http://schemas.microsoft.com/office/powerpoint/2010/main" val="239703981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40</a:t>
            </a:fld>
            <a:endParaRPr lang="en-US"/>
          </a:p>
        </p:txBody>
      </p:sp>
    </p:spTree>
    <p:extLst>
      <p:ext uri="{BB962C8B-B14F-4D97-AF65-F5344CB8AC3E}">
        <p14:creationId xmlns:p14="http://schemas.microsoft.com/office/powerpoint/2010/main" val="2044149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5</a:t>
            </a:fld>
            <a:endParaRPr lang="en-US"/>
          </a:p>
        </p:txBody>
      </p:sp>
    </p:spTree>
    <p:extLst>
      <p:ext uri="{BB962C8B-B14F-4D97-AF65-F5344CB8AC3E}">
        <p14:creationId xmlns:p14="http://schemas.microsoft.com/office/powerpoint/2010/main" val="36840330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6</a:t>
            </a:fld>
            <a:endParaRPr lang="en-US"/>
          </a:p>
        </p:txBody>
      </p:sp>
    </p:spTree>
    <p:extLst>
      <p:ext uri="{BB962C8B-B14F-4D97-AF65-F5344CB8AC3E}">
        <p14:creationId xmlns:p14="http://schemas.microsoft.com/office/powerpoint/2010/main" val="2948785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7</a:t>
            </a:fld>
            <a:endParaRPr lang="en-US"/>
          </a:p>
        </p:txBody>
      </p:sp>
    </p:spTree>
    <p:extLst>
      <p:ext uri="{BB962C8B-B14F-4D97-AF65-F5344CB8AC3E}">
        <p14:creationId xmlns:p14="http://schemas.microsoft.com/office/powerpoint/2010/main" val="16247451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8</a:t>
            </a:fld>
            <a:endParaRPr lang="en-US"/>
          </a:p>
        </p:txBody>
      </p:sp>
    </p:spTree>
    <p:extLst>
      <p:ext uri="{BB962C8B-B14F-4D97-AF65-F5344CB8AC3E}">
        <p14:creationId xmlns:p14="http://schemas.microsoft.com/office/powerpoint/2010/main" val="2395854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C309B-81BD-4560-A3EC-6BE730B05D9E}" type="slidenum">
              <a:rPr lang="en-US" smtClean="0"/>
              <a:t>9</a:t>
            </a:fld>
            <a:endParaRPr lang="en-US"/>
          </a:p>
        </p:txBody>
      </p:sp>
    </p:spTree>
    <p:extLst>
      <p:ext uri="{BB962C8B-B14F-4D97-AF65-F5344CB8AC3E}">
        <p14:creationId xmlns:p14="http://schemas.microsoft.com/office/powerpoint/2010/main" val="962709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9DB5645-D5F9-4F98-8550-437CDA2F6DC9}" type="datetimeFigureOut">
              <a:rPr lang="en-US" smtClean="0"/>
              <a:t>10/16/2011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49D0FE1-DB0E-4E66-9633-78E0BCAE1B7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DB5645-D5F9-4F98-8550-437CDA2F6DC9}" type="datetimeFigureOut">
              <a:rPr lang="en-US" smtClean="0"/>
              <a:t>10/16/2011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9D0FE1-DB0E-4E66-9633-78E0BCAE1B7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DB5645-D5F9-4F98-8550-437CDA2F6DC9}" type="datetimeFigureOut">
              <a:rPr lang="en-US" smtClean="0"/>
              <a:t>10/16/2011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9D0FE1-DB0E-4E66-9633-78E0BCAE1B7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DB5645-D5F9-4F98-8550-437CDA2F6DC9}" type="datetimeFigureOut">
              <a:rPr lang="en-US" smtClean="0"/>
              <a:t>10/16/2011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9D0FE1-DB0E-4E66-9633-78E0BCAE1B7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9DB5645-D5F9-4F98-8550-437CDA2F6DC9}" type="datetimeFigureOut">
              <a:rPr lang="en-US" smtClean="0"/>
              <a:t>10/16/2011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9D0FE1-DB0E-4E66-9633-78E0BCAE1B7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9DB5645-D5F9-4F98-8550-437CDA2F6DC9}" type="datetimeFigureOut">
              <a:rPr lang="en-US" smtClean="0"/>
              <a:t>10/16/2011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9D0FE1-DB0E-4E66-9633-78E0BCAE1B7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9DB5645-D5F9-4F98-8550-437CDA2F6DC9}" type="datetimeFigureOut">
              <a:rPr lang="en-US" smtClean="0"/>
              <a:t>10/16/2011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9D0FE1-DB0E-4E66-9633-78E0BCAE1B7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9DB5645-D5F9-4F98-8550-437CDA2F6DC9}" type="datetimeFigureOut">
              <a:rPr lang="en-US" smtClean="0"/>
              <a:t>10/16/2011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9D0FE1-DB0E-4E66-9633-78E0BCAE1B7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DB5645-D5F9-4F98-8550-437CDA2F6DC9}" type="datetimeFigureOut">
              <a:rPr lang="en-US" smtClean="0"/>
              <a:t>10/16/2011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9D0FE1-DB0E-4E66-9633-78E0BCAE1B7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9DB5645-D5F9-4F98-8550-437CDA2F6DC9}" type="datetimeFigureOut">
              <a:rPr lang="en-US" smtClean="0"/>
              <a:t>10/16/2011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9D0FE1-DB0E-4E66-9633-78E0BCAE1B7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9DB5645-D5F9-4F98-8550-437CDA2F6DC9}" type="datetimeFigureOut">
              <a:rPr lang="en-US" smtClean="0"/>
              <a:t>10/16/2011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49D0FE1-DB0E-4E66-9633-78E0BCAE1B78}"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9DB5645-D5F9-4F98-8550-437CDA2F6DC9}" type="datetimeFigureOut">
              <a:rPr lang="en-US" smtClean="0"/>
              <a:t>10/16/2011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49D0FE1-DB0E-4E66-9633-78E0BCAE1B78}"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Rise of Islam</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46762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Koran</a:t>
            </a:r>
            <a:endParaRPr lang="en-US" dirty="0"/>
          </a:p>
        </p:txBody>
      </p:sp>
      <p:sp>
        <p:nvSpPr>
          <p:cNvPr id="3" name="Content Placeholder 2"/>
          <p:cNvSpPr>
            <a:spLocks noGrp="1"/>
          </p:cNvSpPr>
          <p:nvPr>
            <p:ph idx="1"/>
          </p:nvPr>
        </p:nvSpPr>
        <p:spPr/>
        <p:txBody>
          <a:bodyPr>
            <a:normAutofit/>
          </a:bodyPr>
          <a:lstStyle/>
          <a:p>
            <a:r>
              <a:rPr lang="en-US" dirty="0"/>
              <a:t>The </a:t>
            </a:r>
            <a:r>
              <a:rPr lang="en-US" dirty="0" smtClean="0"/>
              <a:t>Koran regulates </a:t>
            </a:r>
            <a:r>
              <a:rPr lang="en-US" dirty="0"/>
              <a:t>every phase of the Islamic law, religious practice, culture and morals. </a:t>
            </a:r>
            <a:endParaRPr lang="en-US" dirty="0" smtClean="0"/>
          </a:p>
          <a:p>
            <a:r>
              <a:rPr lang="en-US" dirty="0" smtClean="0"/>
              <a:t>As </a:t>
            </a:r>
            <a:r>
              <a:rPr lang="en-US" dirty="0"/>
              <a:t>its title "the Recitation" suggests, The Koran was made to be heard and recited.</a:t>
            </a:r>
          </a:p>
          <a:p>
            <a:r>
              <a:rPr lang="en-US" dirty="0"/>
              <a:t>Since it is literally the word of God, Muslims do not accept the Koran in translation from Arabic. </a:t>
            </a:r>
            <a:endParaRPr lang="en-US" dirty="0" smtClean="0"/>
          </a:p>
          <a:p>
            <a:r>
              <a:rPr lang="en-US" dirty="0"/>
              <a:t>The Koran is primarily dialogic: God speaks to Muhammad or gives him messages to recite. </a:t>
            </a:r>
          </a:p>
        </p:txBody>
      </p:sp>
    </p:spTree>
    <p:extLst>
      <p:ext uri="{BB962C8B-B14F-4D97-AF65-F5344CB8AC3E}">
        <p14:creationId xmlns:p14="http://schemas.microsoft.com/office/powerpoint/2010/main" val="2114827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Koran</a:t>
            </a:r>
          </a:p>
        </p:txBody>
      </p:sp>
      <p:sp>
        <p:nvSpPr>
          <p:cNvPr id="3" name="Content Placeholder 2"/>
          <p:cNvSpPr>
            <a:spLocks noGrp="1"/>
          </p:cNvSpPr>
          <p:nvPr>
            <p:ph idx="1"/>
          </p:nvPr>
        </p:nvSpPr>
        <p:spPr/>
        <p:txBody>
          <a:bodyPr/>
          <a:lstStyle/>
          <a:p>
            <a:r>
              <a:rPr lang="en-US" dirty="0"/>
              <a:t>There is no narrative thread or history of a single group of people, as in the Jewish and Christian bibles. </a:t>
            </a:r>
          </a:p>
          <a:p>
            <a:r>
              <a:rPr lang="en-US" dirty="0" smtClean="0"/>
              <a:t>The </a:t>
            </a:r>
            <a:r>
              <a:rPr lang="en-US" dirty="0"/>
              <a:t>revelations were received in </a:t>
            </a:r>
            <a:r>
              <a:rPr lang="en-US" dirty="0" smtClean="0"/>
              <a:t>verses, </a:t>
            </a:r>
            <a:r>
              <a:rPr lang="en-US" dirty="0"/>
              <a:t>which have been grouped according to subject into larger divisions (</a:t>
            </a:r>
            <a:r>
              <a:rPr lang="en-US" dirty="0" err="1"/>
              <a:t>Suras</a:t>
            </a:r>
            <a:r>
              <a:rPr lang="en-US" dirty="0"/>
              <a:t>). </a:t>
            </a:r>
          </a:p>
          <a:p>
            <a:r>
              <a:rPr lang="en-US" dirty="0"/>
              <a:t>The earliest and shortest </a:t>
            </a:r>
            <a:r>
              <a:rPr lang="en-US" dirty="0" err="1"/>
              <a:t>Suras</a:t>
            </a:r>
            <a:r>
              <a:rPr lang="en-US" dirty="0"/>
              <a:t> evoke the wonder and glory of God; </a:t>
            </a:r>
            <a:endParaRPr lang="en-US" dirty="0" smtClean="0"/>
          </a:p>
          <a:p>
            <a:r>
              <a:rPr lang="en-US" dirty="0"/>
              <a:t>T</a:t>
            </a:r>
            <a:r>
              <a:rPr lang="en-US" dirty="0" smtClean="0"/>
              <a:t>he </a:t>
            </a:r>
            <a:r>
              <a:rPr lang="en-US" dirty="0"/>
              <a:t>later and longer ones often include legal prescriptions and sage counsel. </a:t>
            </a:r>
          </a:p>
          <a:p>
            <a:endParaRPr lang="en-US" dirty="0"/>
          </a:p>
        </p:txBody>
      </p:sp>
    </p:spTree>
    <p:extLst>
      <p:ext uri="{BB962C8B-B14F-4D97-AF65-F5344CB8AC3E}">
        <p14:creationId xmlns:p14="http://schemas.microsoft.com/office/powerpoint/2010/main" val="3921733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Five Pillars of Islam</a:t>
            </a:r>
            <a:endParaRPr lang="en-US" dirty="0"/>
          </a:p>
        </p:txBody>
      </p:sp>
      <p:sp>
        <p:nvSpPr>
          <p:cNvPr id="3" name="Content Placeholder 2"/>
          <p:cNvSpPr>
            <a:spLocks noGrp="1"/>
          </p:cNvSpPr>
          <p:nvPr>
            <p:ph idx="1"/>
          </p:nvPr>
        </p:nvSpPr>
        <p:spPr/>
        <p:txBody>
          <a:bodyPr/>
          <a:lstStyle/>
          <a:p>
            <a:r>
              <a:rPr lang="en-US" b="1" dirty="0" smtClean="0"/>
              <a:t>1. Declaration of faith</a:t>
            </a:r>
            <a:r>
              <a:rPr lang="en-US" dirty="0" smtClean="0"/>
              <a:t>:</a:t>
            </a:r>
          </a:p>
          <a:p>
            <a:r>
              <a:rPr lang="en-US" dirty="0"/>
              <a:t>“I bear witness that there is none worthy of worship except Allah (God) and I bear witness that Muhammad (peace be upon him) is the Messenger of Allah</a:t>
            </a:r>
            <a:r>
              <a:rPr lang="en-US" dirty="0" smtClean="0"/>
              <a:t>.”</a:t>
            </a:r>
          </a:p>
        </p:txBody>
      </p:sp>
    </p:spTree>
    <p:extLst>
      <p:ext uri="{BB962C8B-B14F-4D97-AF65-F5344CB8AC3E}">
        <p14:creationId xmlns:p14="http://schemas.microsoft.com/office/powerpoint/2010/main" val="3594334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Five Pillars of Islam</a:t>
            </a:r>
          </a:p>
        </p:txBody>
      </p:sp>
      <p:sp>
        <p:nvSpPr>
          <p:cNvPr id="3" name="Content Placeholder 2"/>
          <p:cNvSpPr>
            <a:spLocks noGrp="1"/>
          </p:cNvSpPr>
          <p:nvPr>
            <p:ph idx="1"/>
          </p:nvPr>
        </p:nvSpPr>
        <p:spPr/>
        <p:txBody>
          <a:bodyPr/>
          <a:lstStyle/>
          <a:p>
            <a:r>
              <a:rPr lang="en-US" b="1" dirty="0"/>
              <a:t>2. Prayer</a:t>
            </a:r>
          </a:p>
          <a:p>
            <a:r>
              <a:rPr lang="en-US" dirty="0"/>
              <a:t>O</a:t>
            </a:r>
            <a:r>
              <a:rPr lang="en-US" dirty="0" smtClean="0"/>
              <a:t>ffered </a:t>
            </a:r>
            <a:r>
              <a:rPr lang="en-US" dirty="0"/>
              <a:t>five times a day (at the break of dawn, at noon, mid-afternoon, at sunset and at dusk after dark.) </a:t>
            </a:r>
            <a:endParaRPr lang="en-US" dirty="0" smtClean="0"/>
          </a:p>
          <a:p>
            <a:r>
              <a:rPr lang="en-US" dirty="0" smtClean="0"/>
              <a:t>All </a:t>
            </a:r>
            <a:r>
              <a:rPr lang="en-US" dirty="0"/>
              <a:t>able bodied Muslims are to pray five times every </a:t>
            </a:r>
            <a:r>
              <a:rPr lang="en-US" dirty="0" smtClean="0"/>
              <a:t>day.</a:t>
            </a:r>
          </a:p>
          <a:p>
            <a:r>
              <a:rPr lang="en-US" dirty="0" smtClean="0"/>
              <a:t>A </a:t>
            </a:r>
            <a:r>
              <a:rPr lang="en-US" dirty="0"/>
              <a:t>person who can't physically perform the act of prayer because of sickness is exempted without any feeling of guilt. </a:t>
            </a:r>
            <a:endParaRPr lang="en-US" dirty="0" smtClean="0"/>
          </a:p>
          <a:p>
            <a:r>
              <a:rPr lang="en-US" dirty="0" smtClean="0"/>
              <a:t>A traveler </a:t>
            </a:r>
            <a:r>
              <a:rPr lang="en-US" dirty="0"/>
              <a:t>can offer half of the prescribed prayer.</a:t>
            </a:r>
          </a:p>
        </p:txBody>
      </p:sp>
    </p:spTree>
    <p:extLst>
      <p:ext uri="{BB962C8B-B14F-4D97-AF65-F5344CB8AC3E}">
        <p14:creationId xmlns:p14="http://schemas.microsoft.com/office/powerpoint/2010/main" val="2035542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Five Pillars of Islam</a:t>
            </a:r>
          </a:p>
        </p:txBody>
      </p:sp>
      <p:sp>
        <p:nvSpPr>
          <p:cNvPr id="3" name="Content Placeholder 2"/>
          <p:cNvSpPr>
            <a:spLocks noGrp="1"/>
          </p:cNvSpPr>
          <p:nvPr>
            <p:ph idx="1"/>
          </p:nvPr>
        </p:nvSpPr>
        <p:spPr/>
        <p:txBody>
          <a:bodyPr/>
          <a:lstStyle/>
          <a:p>
            <a:r>
              <a:rPr lang="en-US" dirty="0"/>
              <a:t> Before the prayer, the person has to wash their hands, face, forearms and feet, and a person should be as clean and as pure as possible</a:t>
            </a:r>
            <a:r>
              <a:rPr lang="en-US" dirty="0" smtClean="0"/>
              <a:t>.</a:t>
            </a:r>
          </a:p>
          <a:p>
            <a:r>
              <a:rPr lang="en-US" dirty="0"/>
              <a:t>The prayer is offered directly to God </a:t>
            </a:r>
            <a:r>
              <a:rPr lang="en-US" dirty="0" smtClean="0"/>
              <a:t>without </a:t>
            </a:r>
            <a:r>
              <a:rPr lang="en-US" dirty="0"/>
              <a:t>any </a:t>
            </a:r>
            <a:r>
              <a:rPr lang="en-US" dirty="0" smtClean="0"/>
              <a:t>intermediary.</a:t>
            </a:r>
          </a:p>
          <a:p>
            <a:r>
              <a:rPr lang="en-US" dirty="0" smtClean="0"/>
              <a:t>Muslims </a:t>
            </a:r>
            <a:r>
              <a:rPr lang="en-US" dirty="0"/>
              <a:t>all over the world face towards The </a:t>
            </a:r>
            <a:r>
              <a:rPr lang="en-US" dirty="0" err="1" smtClean="0"/>
              <a:t>Kaba</a:t>
            </a:r>
            <a:r>
              <a:rPr lang="en-US" dirty="0"/>
              <a:t>, which is in the city of Mecca in Saudi Arabia. </a:t>
            </a:r>
            <a:endParaRPr lang="en-US" dirty="0" smtClean="0"/>
          </a:p>
          <a:p>
            <a:r>
              <a:rPr lang="en-US" dirty="0" smtClean="0"/>
              <a:t>This </a:t>
            </a:r>
            <a:r>
              <a:rPr lang="en-US" dirty="0"/>
              <a:t>practice symbolizes the unity of </a:t>
            </a:r>
            <a:r>
              <a:rPr lang="en-US" dirty="0" smtClean="0"/>
              <a:t>all Muslims.</a:t>
            </a:r>
            <a:endParaRPr lang="en-US" dirty="0"/>
          </a:p>
        </p:txBody>
      </p:sp>
    </p:spTree>
    <p:extLst>
      <p:ext uri="{BB962C8B-B14F-4D97-AF65-F5344CB8AC3E}">
        <p14:creationId xmlns:p14="http://schemas.microsoft.com/office/powerpoint/2010/main" val="359581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Five Pillars of Islam</a:t>
            </a:r>
          </a:p>
        </p:txBody>
      </p:sp>
      <p:sp>
        <p:nvSpPr>
          <p:cNvPr id="3" name="Content Placeholder 2"/>
          <p:cNvSpPr>
            <a:spLocks noGrp="1"/>
          </p:cNvSpPr>
          <p:nvPr>
            <p:ph idx="1"/>
          </p:nvPr>
        </p:nvSpPr>
        <p:spPr/>
        <p:txBody>
          <a:bodyPr/>
          <a:lstStyle/>
          <a:p>
            <a:r>
              <a:rPr lang="en-US" dirty="0"/>
              <a:t>Muslims are required to pray in the mosque with the congregation on </a:t>
            </a:r>
            <a:r>
              <a:rPr lang="en-US" dirty="0" smtClean="0"/>
              <a:t>Fridays. </a:t>
            </a:r>
          </a:p>
          <a:p>
            <a:r>
              <a:rPr lang="en-US" dirty="0" smtClean="0"/>
              <a:t>In </a:t>
            </a:r>
            <a:r>
              <a:rPr lang="en-US" dirty="0"/>
              <a:t>practice, across the Muslim world Friday is observed as a weekly holiday</a:t>
            </a:r>
            <a:r>
              <a:rPr lang="en-US" dirty="0" smtClean="0"/>
              <a:t>.</a:t>
            </a:r>
          </a:p>
          <a:p>
            <a:r>
              <a:rPr lang="en-US" dirty="0"/>
              <a:t>T</a:t>
            </a:r>
            <a:r>
              <a:rPr lang="en-US" dirty="0" smtClean="0"/>
              <a:t>here </a:t>
            </a:r>
            <a:r>
              <a:rPr lang="en-US" dirty="0"/>
              <a:t>is no membership to belong to a certain mosque. All Muslims are welcome to all mosques.</a:t>
            </a:r>
            <a:endParaRPr lang="en-US" dirty="0" smtClean="0"/>
          </a:p>
          <a:p>
            <a:endParaRPr lang="en-US" dirty="0"/>
          </a:p>
        </p:txBody>
      </p:sp>
    </p:spTree>
    <p:extLst>
      <p:ext uri="{BB962C8B-B14F-4D97-AF65-F5344CB8AC3E}">
        <p14:creationId xmlns:p14="http://schemas.microsoft.com/office/powerpoint/2010/main" val="3013394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Five Pillars of Islam</a:t>
            </a:r>
          </a:p>
        </p:txBody>
      </p:sp>
      <p:sp>
        <p:nvSpPr>
          <p:cNvPr id="3" name="Content Placeholder 2"/>
          <p:cNvSpPr>
            <a:spLocks noGrp="1"/>
          </p:cNvSpPr>
          <p:nvPr>
            <p:ph idx="1"/>
          </p:nvPr>
        </p:nvSpPr>
        <p:spPr/>
        <p:txBody>
          <a:bodyPr>
            <a:normAutofit/>
          </a:bodyPr>
          <a:lstStyle/>
          <a:p>
            <a:r>
              <a:rPr lang="en-US" b="1" dirty="0" smtClean="0"/>
              <a:t>3. Fasting</a:t>
            </a:r>
            <a:endParaRPr lang="en-US" b="1" dirty="0"/>
          </a:p>
          <a:p>
            <a:r>
              <a:rPr lang="en-US" dirty="0"/>
              <a:t>Fasting is the third act of worship in Islam. </a:t>
            </a:r>
            <a:endParaRPr lang="en-US" dirty="0" smtClean="0"/>
          </a:p>
          <a:p>
            <a:r>
              <a:rPr lang="en-US" dirty="0" smtClean="0"/>
              <a:t>Muslims </a:t>
            </a:r>
            <a:r>
              <a:rPr lang="en-US" dirty="0"/>
              <a:t>fast in the month of Ramadan every </a:t>
            </a:r>
            <a:r>
              <a:rPr lang="en-US" dirty="0" smtClean="0"/>
              <a:t>year.</a:t>
            </a:r>
          </a:p>
          <a:p>
            <a:r>
              <a:rPr lang="en-US" dirty="0"/>
              <a:t>The month of Ramadan is the ninth month in the Islamic calendar. </a:t>
            </a:r>
            <a:endParaRPr lang="en-US" dirty="0" smtClean="0"/>
          </a:p>
          <a:p>
            <a:r>
              <a:rPr lang="en-US" dirty="0" smtClean="0"/>
              <a:t>Those </a:t>
            </a:r>
            <a:r>
              <a:rPr lang="en-US" dirty="0"/>
              <a:t>who are too weak or ill are not required to fast. </a:t>
            </a:r>
            <a:endParaRPr lang="en-US" dirty="0" smtClean="0"/>
          </a:p>
          <a:p>
            <a:r>
              <a:rPr lang="en-US" dirty="0" smtClean="0"/>
              <a:t>The </a:t>
            </a:r>
            <a:r>
              <a:rPr lang="en-US" dirty="0"/>
              <a:t>fast starts at the break of </a:t>
            </a:r>
            <a:r>
              <a:rPr lang="en-US" dirty="0" smtClean="0"/>
              <a:t>dawn. </a:t>
            </a:r>
          </a:p>
          <a:p>
            <a:r>
              <a:rPr lang="en-US" dirty="0" smtClean="0"/>
              <a:t>The </a:t>
            </a:r>
            <a:r>
              <a:rPr lang="en-US" dirty="0"/>
              <a:t>fast ends at the time of sun set. </a:t>
            </a:r>
          </a:p>
        </p:txBody>
      </p:sp>
    </p:spTree>
    <p:extLst>
      <p:ext uri="{BB962C8B-B14F-4D97-AF65-F5344CB8AC3E}">
        <p14:creationId xmlns:p14="http://schemas.microsoft.com/office/powerpoint/2010/main" val="2728633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Five Pillars of Islam</a:t>
            </a:r>
          </a:p>
        </p:txBody>
      </p:sp>
      <p:sp>
        <p:nvSpPr>
          <p:cNvPr id="3" name="Content Placeholder 2"/>
          <p:cNvSpPr>
            <a:spLocks noGrp="1"/>
          </p:cNvSpPr>
          <p:nvPr>
            <p:ph idx="1"/>
          </p:nvPr>
        </p:nvSpPr>
        <p:spPr/>
        <p:txBody>
          <a:bodyPr/>
          <a:lstStyle/>
          <a:p>
            <a:r>
              <a:rPr lang="en-US" dirty="0"/>
              <a:t>At the time of fasting the person does not eat or drink or smoke or have sex with the spouse. </a:t>
            </a:r>
            <a:endParaRPr lang="en-US" dirty="0" smtClean="0"/>
          </a:p>
          <a:p>
            <a:r>
              <a:rPr lang="en-US" dirty="0" smtClean="0"/>
              <a:t>A </a:t>
            </a:r>
            <a:r>
              <a:rPr lang="en-US" dirty="0"/>
              <a:t>fasting Muslim is expected not to speak ill of others, not to cheat or lie or commit other sins</a:t>
            </a:r>
            <a:r>
              <a:rPr lang="en-US" dirty="0" smtClean="0"/>
              <a:t>.</a:t>
            </a:r>
            <a:endParaRPr lang="en-US" dirty="0"/>
          </a:p>
        </p:txBody>
      </p:sp>
    </p:spTree>
    <p:extLst>
      <p:ext uri="{BB962C8B-B14F-4D97-AF65-F5344CB8AC3E}">
        <p14:creationId xmlns:p14="http://schemas.microsoft.com/office/powerpoint/2010/main" val="487674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Five Pillars of Islam</a:t>
            </a:r>
          </a:p>
        </p:txBody>
      </p:sp>
      <p:sp>
        <p:nvSpPr>
          <p:cNvPr id="3" name="Content Placeholder 2"/>
          <p:cNvSpPr>
            <a:spLocks noGrp="1"/>
          </p:cNvSpPr>
          <p:nvPr>
            <p:ph idx="1"/>
          </p:nvPr>
        </p:nvSpPr>
        <p:spPr/>
        <p:txBody>
          <a:bodyPr>
            <a:normAutofit fontScale="85000" lnSpcReduction="10000"/>
          </a:bodyPr>
          <a:lstStyle/>
          <a:p>
            <a:r>
              <a:rPr lang="en-US" b="1" dirty="0" smtClean="0"/>
              <a:t>4. Charity</a:t>
            </a:r>
            <a:endParaRPr lang="en-US" b="1" dirty="0"/>
          </a:p>
          <a:p>
            <a:r>
              <a:rPr lang="en-US" dirty="0"/>
              <a:t>The fourth pillar of Islam is </a:t>
            </a:r>
            <a:r>
              <a:rPr lang="en-US" dirty="0" smtClean="0"/>
              <a:t>charity.</a:t>
            </a:r>
          </a:p>
          <a:p>
            <a:pPr fontAlgn="base"/>
            <a:r>
              <a:rPr lang="en-US" dirty="0" smtClean="0"/>
              <a:t>Charity is </a:t>
            </a:r>
            <a:r>
              <a:rPr lang="en-US" dirty="0"/>
              <a:t>a purification of wealth, designed to help and benefit those in need (i.e. the poor, hungry, orphaned, widowed, ill, </a:t>
            </a:r>
            <a:r>
              <a:rPr lang="en-US" dirty="0" err="1" smtClean="0"/>
              <a:t>etc</a:t>
            </a:r>
            <a:r>
              <a:rPr lang="en-US" dirty="0" smtClean="0"/>
              <a:t>).</a:t>
            </a:r>
          </a:p>
          <a:p>
            <a:pPr fontAlgn="base"/>
            <a:r>
              <a:rPr lang="en-US" dirty="0" smtClean="0"/>
              <a:t>Charity is </a:t>
            </a:r>
            <a:r>
              <a:rPr lang="en-US" dirty="0"/>
              <a:t>2.5% of an individual’s total wealth and is paid yearly. </a:t>
            </a:r>
            <a:endParaRPr lang="en-US" dirty="0" smtClean="0"/>
          </a:p>
          <a:p>
            <a:pPr fontAlgn="base"/>
            <a:r>
              <a:rPr lang="en-US" i="1" dirty="0" smtClean="0"/>
              <a:t>“</a:t>
            </a:r>
            <a:r>
              <a:rPr lang="en-US" i="1" dirty="0"/>
              <a:t>Zakat </a:t>
            </a:r>
            <a:r>
              <a:rPr lang="en-US" i="1" dirty="0" smtClean="0"/>
              <a:t>[charity] expenditures </a:t>
            </a:r>
            <a:r>
              <a:rPr lang="en-US" i="1" dirty="0"/>
              <a:t>are only for the poor and for the needy and for those employed to collect [Zakat] and for bringing hearts together [for Islam] and for freeing captives [or slaves] and for those in debt and for the cause of Allah and for the [stranded] traveler – an obligation [imposed] by Allah . And Allah is Knowing and Wise.” [Surah At-</a:t>
            </a:r>
            <a:r>
              <a:rPr lang="en-US" i="1" dirty="0" err="1"/>
              <a:t>Tawba</a:t>
            </a:r>
            <a:r>
              <a:rPr lang="en-US" i="1" dirty="0"/>
              <a:t> (The Repentance), 9:60</a:t>
            </a:r>
            <a:r>
              <a:rPr lang="en-US" i="1" dirty="0" smtClean="0"/>
              <a:t>]</a:t>
            </a:r>
            <a:endParaRPr lang="en-US" dirty="0"/>
          </a:p>
        </p:txBody>
      </p:sp>
    </p:spTree>
    <p:extLst>
      <p:ext uri="{BB962C8B-B14F-4D97-AF65-F5344CB8AC3E}">
        <p14:creationId xmlns:p14="http://schemas.microsoft.com/office/powerpoint/2010/main" val="5312328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Five Pillars of Islam</a:t>
            </a:r>
          </a:p>
        </p:txBody>
      </p:sp>
      <p:sp>
        <p:nvSpPr>
          <p:cNvPr id="3" name="Content Placeholder 2"/>
          <p:cNvSpPr>
            <a:spLocks noGrp="1"/>
          </p:cNvSpPr>
          <p:nvPr>
            <p:ph idx="1"/>
          </p:nvPr>
        </p:nvSpPr>
        <p:spPr/>
        <p:txBody>
          <a:bodyPr>
            <a:normAutofit fontScale="92500" lnSpcReduction="20000"/>
          </a:bodyPr>
          <a:lstStyle/>
          <a:p>
            <a:r>
              <a:rPr lang="en-US" b="1" dirty="0" smtClean="0"/>
              <a:t>5. Haj-</a:t>
            </a:r>
            <a:r>
              <a:rPr lang="en-US" b="1" dirty="0"/>
              <a:t>-Pilgrimage to Mecca</a:t>
            </a:r>
          </a:p>
          <a:p>
            <a:r>
              <a:rPr lang="en-US" dirty="0"/>
              <a:t>The Haj or the pilgrimage to Mecca is an essential duty of all Muslims. </a:t>
            </a:r>
            <a:endParaRPr lang="en-US" dirty="0" smtClean="0"/>
          </a:p>
          <a:p>
            <a:r>
              <a:rPr lang="en-US" dirty="0" smtClean="0"/>
              <a:t>This </a:t>
            </a:r>
            <a:r>
              <a:rPr lang="en-US" dirty="0"/>
              <a:t>duty has to be performed once in a life-time. </a:t>
            </a:r>
            <a:endParaRPr lang="en-US" dirty="0" smtClean="0"/>
          </a:p>
          <a:p>
            <a:r>
              <a:rPr lang="en-US" dirty="0" smtClean="0"/>
              <a:t>Only </a:t>
            </a:r>
            <a:r>
              <a:rPr lang="en-US" dirty="0"/>
              <a:t>those people are required to go for Haj who are in good </a:t>
            </a:r>
            <a:r>
              <a:rPr lang="en-US" dirty="0" smtClean="0"/>
              <a:t>health, </a:t>
            </a:r>
            <a:r>
              <a:rPr lang="en-US" dirty="0"/>
              <a:t>who have the money </a:t>
            </a:r>
            <a:r>
              <a:rPr lang="en-US" dirty="0" smtClean="0"/>
              <a:t>and </a:t>
            </a:r>
            <a:r>
              <a:rPr lang="en-US" dirty="0"/>
              <a:t>the means to travel to Saudi Arabia </a:t>
            </a:r>
            <a:r>
              <a:rPr lang="en-US" dirty="0" smtClean="0"/>
              <a:t>. </a:t>
            </a:r>
          </a:p>
          <a:p>
            <a:r>
              <a:rPr lang="en-US" dirty="0" smtClean="0"/>
              <a:t>Haj </a:t>
            </a:r>
            <a:r>
              <a:rPr lang="en-US" dirty="0"/>
              <a:t>is performed by visiting Mecca in Arabia at the annual time of Haj. </a:t>
            </a:r>
            <a:endParaRPr lang="en-US" dirty="0" smtClean="0"/>
          </a:p>
          <a:p>
            <a:r>
              <a:rPr lang="en-US" dirty="0" smtClean="0"/>
              <a:t>The </a:t>
            </a:r>
            <a:r>
              <a:rPr lang="en-US" dirty="0"/>
              <a:t>person who travels to Mecca and carries out the prayers and procedures in and around the grand mosque of </a:t>
            </a:r>
            <a:r>
              <a:rPr lang="en-US" dirty="0" err="1"/>
              <a:t>Kaba</a:t>
            </a:r>
            <a:r>
              <a:rPr lang="en-US" dirty="0"/>
              <a:t> at the time of Haj is called Haji (or the pilgrim). </a:t>
            </a:r>
          </a:p>
        </p:txBody>
      </p:sp>
    </p:spTree>
    <p:extLst>
      <p:ext uri="{BB962C8B-B14F-4D97-AF65-F5344CB8AC3E}">
        <p14:creationId xmlns:p14="http://schemas.microsoft.com/office/powerpoint/2010/main" val="658975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Rise of Islam</a:t>
            </a:r>
            <a:endParaRPr lang="en-US" dirty="0"/>
          </a:p>
        </p:txBody>
      </p:sp>
      <p:sp>
        <p:nvSpPr>
          <p:cNvPr id="3" name="Content Placeholder 2"/>
          <p:cNvSpPr>
            <a:spLocks noGrp="1"/>
          </p:cNvSpPr>
          <p:nvPr>
            <p:ph idx="1"/>
          </p:nvPr>
        </p:nvSpPr>
        <p:spPr/>
        <p:txBody>
          <a:bodyPr/>
          <a:lstStyle/>
          <a:p>
            <a:r>
              <a:rPr lang="en-US" dirty="0"/>
              <a:t>Muslims trace their lineage back through the Hebrew Scriptures to Ishmael, the son of Abraham and Hagar, Abraham's second wife</a:t>
            </a:r>
            <a:r>
              <a:rPr lang="en-US" dirty="0" smtClean="0"/>
              <a:t>.</a:t>
            </a:r>
          </a:p>
          <a:p>
            <a:r>
              <a:rPr lang="en-US" dirty="0" smtClean="0"/>
              <a:t>Born </a:t>
            </a:r>
            <a:r>
              <a:rPr lang="en-US" dirty="0"/>
              <a:t>in Mecca, in western Arabia, Muhammad (ca. </a:t>
            </a:r>
            <a:r>
              <a:rPr lang="en-US" dirty="0" smtClean="0"/>
              <a:t>570–632)</a:t>
            </a:r>
          </a:p>
          <a:p>
            <a:r>
              <a:rPr lang="en-US" dirty="0" smtClean="0"/>
              <a:t>Received </a:t>
            </a:r>
            <a:r>
              <a:rPr lang="en-US" dirty="0"/>
              <a:t>his first revelation in 610</a:t>
            </a:r>
            <a:r>
              <a:rPr lang="en-US" dirty="0" smtClean="0"/>
              <a:t>.</a:t>
            </a:r>
          </a:p>
          <a:p>
            <a:r>
              <a:rPr lang="en-US" dirty="0"/>
              <a:t>Muslims believe that the word of God was revealed to him by the archangel Gabriel in </a:t>
            </a:r>
            <a:r>
              <a:rPr lang="en-US" dirty="0" smtClean="0"/>
              <a:t>Arabic.</a:t>
            </a:r>
            <a:endParaRPr lang="en-US" dirty="0"/>
          </a:p>
        </p:txBody>
      </p:sp>
    </p:spTree>
    <p:extLst>
      <p:ext uri="{BB962C8B-B14F-4D97-AF65-F5344CB8AC3E}">
        <p14:creationId xmlns:p14="http://schemas.microsoft.com/office/powerpoint/2010/main" val="34749297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Five Pillars of Islam</a:t>
            </a:r>
          </a:p>
        </p:txBody>
      </p:sp>
      <p:sp>
        <p:nvSpPr>
          <p:cNvPr id="3" name="Content Placeholder 2"/>
          <p:cNvSpPr>
            <a:spLocks noGrp="1"/>
          </p:cNvSpPr>
          <p:nvPr>
            <p:ph idx="1"/>
          </p:nvPr>
        </p:nvSpPr>
        <p:spPr/>
        <p:txBody>
          <a:bodyPr>
            <a:normAutofit lnSpcReduction="10000"/>
          </a:bodyPr>
          <a:lstStyle/>
          <a:p>
            <a:r>
              <a:rPr lang="en-US" dirty="0"/>
              <a:t>Every year more than one and one half million Muslims from all parts of the world perform Haj at </a:t>
            </a:r>
            <a:r>
              <a:rPr lang="en-US" dirty="0" err="1"/>
              <a:t>Kaba</a:t>
            </a:r>
            <a:r>
              <a:rPr lang="en-US" dirty="0"/>
              <a:t>. </a:t>
            </a:r>
            <a:endParaRPr lang="en-US" dirty="0" smtClean="0"/>
          </a:p>
          <a:p>
            <a:r>
              <a:rPr lang="en-US" dirty="0" smtClean="0"/>
              <a:t>This </a:t>
            </a:r>
            <a:r>
              <a:rPr lang="en-US" dirty="0"/>
              <a:t>large gathering of Muslims of all races and cultures promotes the international brotherhood and reflects that all Muslims are alike and equal in the sight of God</a:t>
            </a:r>
            <a:r>
              <a:rPr lang="en-US" dirty="0" smtClean="0"/>
              <a:t>.</a:t>
            </a:r>
          </a:p>
          <a:p>
            <a:r>
              <a:rPr lang="en-US" dirty="0"/>
              <a:t>A person who is to perform Haj wears two pieces of white garment. </a:t>
            </a:r>
            <a:r>
              <a:rPr lang="en-US" dirty="0" smtClean="0"/>
              <a:t>The </a:t>
            </a:r>
            <a:r>
              <a:rPr lang="en-US" dirty="0"/>
              <a:t>head is left bare. </a:t>
            </a:r>
            <a:endParaRPr lang="en-US" dirty="0" smtClean="0"/>
          </a:p>
          <a:p>
            <a:r>
              <a:rPr lang="en-US" dirty="0" smtClean="0"/>
              <a:t>Thus </a:t>
            </a:r>
            <a:r>
              <a:rPr lang="en-US" dirty="0"/>
              <a:t>every one is dressed in similar clothing. Everyone walks around the </a:t>
            </a:r>
            <a:r>
              <a:rPr lang="en-US" dirty="0" err="1"/>
              <a:t>Kaba</a:t>
            </a:r>
            <a:r>
              <a:rPr lang="en-US" dirty="0"/>
              <a:t> seven times.</a:t>
            </a:r>
          </a:p>
        </p:txBody>
      </p:sp>
    </p:spTree>
    <p:extLst>
      <p:ext uri="{BB962C8B-B14F-4D97-AF65-F5344CB8AC3E}">
        <p14:creationId xmlns:p14="http://schemas.microsoft.com/office/powerpoint/2010/main" val="4892172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Six Articles of Faith</a:t>
            </a:r>
            <a:endParaRPr lang="en-US" dirty="0"/>
          </a:p>
        </p:txBody>
      </p:sp>
      <p:sp>
        <p:nvSpPr>
          <p:cNvPr id="3" name="Content Placeholder 2"/>
          <p:cNvSpPr>
            <a:spLocks noGrp="1"/>
          </p:cNvSpPr>
          <p:nvPr>
            <p:ph idx="1"/>
          </p:nvPr>
        </p:nvSpPr>
        <p:spPr/>
        <p:txBody>
          <a:bodyPr/>
          <a:lstStyle/>
          <a:p>
            <a:r>
              <a:rPr lang="en-US" dirty="0"/>
              <a:t>The six articles of faith are collectively the creed of Islam. </a:t>
            </a:r>
            <a:endParaRPr lang="en-US" dirty="0" smtClean="0"/>
          </a:p>
          <a:p>
            <a:r>
              <a:rPr lang="en-US" dirty="0" smtClean="0"/>
              <a:t>The </a:t>
            </a:r>
            <a:r>
              <a:rPr lang="en-US" dirty="0"/>
              <a:t>six articles of faith sum up the basic theology of Islam: the belief in one God, His Angels, His Messengers, His Books, Divine Predestination, and the Day </a:t>
            </a:r>
            <a:r>
              <a:rPr lang="en-US" dirty="0" smtClean="0"/>
              <a:t>of Resurrection.</a:t>
            </a:r>
          </a:p>
          <a:p>
            <a:r>
              <a:rPr lang="en-US" b="1" dirty="0" smtClean="0"/>
              <a:t>1. God</a:t>
            </a:r>
          </a:p>
          <a:p>
            <a:r>
              <a:rPr lang="en-US" dirty="0" smtClean="0"/>
              <a:t>There </a:t>
            </a:r>
            <a:r>
              <a:rPr lang="en-US" dirty="0"/>
              <a:t>is no God but ONE God. He has neither parents nor progeny. He is one entity, all knowing and omnipotent.</a:t>
            </a:r>
          </a:p>
          <a:p>
            <a:endParaRPr lang="en-US" dirty="0"/>
          </a:p>
        </p:txBody>
      </p:sp>
    </p:spTree>
    <p:extLst>
      <p:ext uri="{BB962C8B-B14F-4D97-AF65-F5344CB8AC3E}">
        <p14:creationId xmlns:p14="http://schemas.microsoft.com/office/powerpoint/2010/main" val="818589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Six Articles of Faith</a:t>
            </a:r>
          </a:p>
        </p:txBody>
      </p:sp>
      <p:sp>
        <p:nvSpPr>
          <p:cNvPr id="3" name="Content Placeholder 2"/>
          <p:cNvSpPr>
            <a:spLocks noGrp="1"/>
          </p:cNvSpPr>
          <p:nvPr>
            <p:ph idx="1"/>
          </p:nvPr>
        </p:nvSpPr>
        <p:spPr/>
        <p:txBody>
          <a:bodyPr/>
          <a:lstStyle/>
          <a:p>
            <a:pPr fontAlgn="base"/>
            <a:r>
              <a:rPr lang="en-US" b="1" dirty="0" smtClean="0"/>
              <a:t>2. Angels</a:t>
            </a:r>
          </a:p>
          <a:p>
            <a:pPr fontAlgn="base"/>
            <a:r>
              <a:rPr lang="en-US" dirty="0" smtClean="0"/>
              <a:t>Angels </a:t>
            </a:r>
            <a:r>
              <a:rPr lang="en-US" dirty="0"/>
              <a:t>are creations who worship and serve </a:t>
            </a:r>
            <a:r>
              <a:rPr lang="en-US" dirty="0" smtClean="0"/>
              <a:t>God.</a:t>
            </a:r>
          </a:p>
          <a:p>
            <a:pPr fontAlgn="base"/>
            <a:r>
              <a:rPr lang="en-US" dirty="0" smtClean="0"/>
              <a:t>There </a:t>
            </a:r>
            <a:r>
              <a:rPr lang="en-US" dirty="0"/>
              <a:t>are many Angels, though only a few are mentioned in the </a:t>
            </a:r>
            <a:r>
              <a:rPr lang="en-US" dirty="0" smtClean="0"/>
              <a:t>Quran.</a:t>
            </a:r>
            <a:endParaRPr lang="en-US" dirty="0"/>
          </a:p>
          <a:p>
            <a:pPr fontAlgn="base"/>
            <a:r>
              <a:rPr lang="en-US" dirty="0"/>
              <a:t>The most well-known Angel in Islam is </a:t>
            </a:r>
            <a:r>
              <a:rPr lang="en-US" dirty="0" err="1"/>
              <a:t>Jibril</a:t>
            </a:r>
            <a:r>
              <a:rPr lang="en-US" dirty="0"/>
              <a:t> (Gabriel), who brought most of the Quran and revelations from God to Prophet </a:t>
            </a:r>
            <a:r>
              <a:rPr lang="en-US" dirty="0" smtClean="0"/>
              <a:t>Muhammad.</a:t>
            </a:r>
            <a:endParaRPr lang="en-US" dirty="0"/>
          </a:p>
          <a:p>
            <a:endParaRPr lang="en-US" dirty="0"/>
          </a:p>
        </p:txBody>
      </p:sp>
    </p:spTree>
    <p:extLst>
      <p:ext uri="{BB962C8B-B14F-4D97-AF65-F5344CB8AC3E}">
        <p14:creationId xmlns:p14="http://schemas.microsoft.com/office/powerpoint/2010/main" val="10670887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Six Articles of Faith</a:t>
            </a:r>
          </a:p>
        </p:txBody>
      </p:sp>
      <p:sp>
        <p:nvSpPr>
          <p:cNvPr id="3" name="Content Placeholder 2"/>
          <p:cNvSpPr>
            <a:spLocks noGrp="1"/>
          </p:cNvSpPr>
          <p:nvPr>
            <p:ph idx="1"/>
          </p:nvPr>
        </p:nvSpPr>
        <p:spPr/>
        <p:txBody>
          <a:bodyPr>
            <a:normAutofit fontScale="92500" lnSpcReduction="10000"/>
          </a:bodyPr>
          <a:lstStyle/>
          <a:p>
            <a:r>
              <a:rPr lang="en-US" b="1" dirty="0" smtClean="0"/>
              <a:t>3. Prophets.</a:t>
            </a:r>
          </a:p>
          <a:p>
            <a:r>
              <a:rPr lang="en-US" dirty="0" smtClean="0"/>
              <a:t>The </a:t>
            </a:r>
            <a:r>
              <a:rPr lang="en-US" dirty="0"/>
              <a:t>Prophet Muhammad </a:t>
            </a:r>
            <a:r>
              <a:rPr lang="en-US" dirty="0" smtClean="0"/>
              <a:t>is </a:t>
            </a:r>
            <a:r>
              <a:rPr lang="en-US" dirty="0"/>
              <a:t>known as The Seal of Prophets, indicating that there were many more Prophets before him, and none after him. </a:t>
            </a:r>
            <a:endParaRPr lang="en-US" dirty="0" smtClean="0"/>
          </a:p>
          <a:p>
            <a:r>
              <a:rPr lang="en-US" dirty="0" smtClean="0"/>
              <a:t>In </a:t>
            </a:r>
            <a:r>
              <a:rPr lang="en-US" dirty="0"/>
              <a:t>the </a:t>
            </a:r>
            <a:r>
              <a:rPr lang="en-US" dirty="0" smtClean="0"/>
              <a:t>Koran</a:t>
            </a:r>
            <a:r>
              <a:rPr lang="en-US" dirty="0"/>
              <a:t>, twenty-five Prophets are mentioned in various chapters including: Adam, Noah, Abraham, Isaac, Ishmael, Lot, Jacob, Joseph, Moses, Aaron, David, Solomon, Job, Jonah, Zachariah, John and </a:t>
            </a:r>
            <a:r>
              <a:rPr lang="en-US" dirty="0" smtClean="0"/>
              <a:t>Jesus.</a:t>
            </a:r>
          </a:p>
          <a:p>
            <a:r>
              <a:rPr lang="en-US" dirty="0" smtClean="0"/>
              <a:t>The </a:t>
            </a:r>
            <a:r>
              <a:rPr lang="en-US" dirty="0"/>
              <a:t>Prophets serve as role models for all Muslims and were sent down as the Messengers of God were all human beings, spreading the same message that the Prophet Muhammad spread across the world- to worship one God.</a:t>
            </a:r>
          </a:p>
        </p:txBody>
      </p:sp>
    </p:spTree>
    <p:extLst>
      <p:ext uri="{BB962C8B-B14F-4D97-AF65-F5344CB8AC3E}">
        <p14:creationId xmlns:p14="http://schemas.microsoft.com/office/powerpoint/2010/main" val="28879253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Six Articles of Faith</a:t>
            </a:r>
          </a:p>
        </p:txBody>
      </p:sp>
      <p:sp>
        <p:nvSpPr>
          <p:cNvPr id="3" name="Content Placeholder 2"/>
          <p:cNvSpPr>
            <a:spLocks noGrp="1"/>
          </p:cNvSpPr>
          <p:nvPr>
            <p:ph idx="1"/>
          </p:nvPr>
        </p:nvSpPr>
        <p:spPr/>
        <p:txBody>
          <a:bodyPr>
            <a:normAutofit/>
          </a:bodyPr>
          <a:lstStyle/>
          <a:p>
            <a:r>
              <a:rPr lang="en-US" b="1" dirty="0" smtClean="0"/>
              <a:t>4. Scriptures</a:t>
            </a:r>
          </a:p>
          <a:p>
            <a:r>
              <a:rPr lang="en-US" dirty="0"/>
              <a:t>There are five known scriptures and texts that document revelations to five different Prophets, as stated in the </a:t>
            </a:r>
            <a:r>
              <a:rPr lang="en-US" dirty="0" smtClean="0"/>
              <a:t>Koran</a:t>
            </a:r>
            <a:r>
              <a:rPr lang="en-US" dirty="0"/>
              <a:t>. </a:t>
            </a:r>
            <a:endParaRPr lang="en-US" dirty="0" smtClean="0"/>
          </a:p>
          <a:p>
            <a:r>
              <a:rPr lang="en-US" dirty="0" smtClean="0"/>
              <a:t>The </a:t>
            </a:r>
            <a:r>
              <a:rPr lang="en-US" dirty="0"/>
              <a:t>five texts are: the Scrolls of </a:t>
            </a:r>
            <a:r>
              <a:rPr lang="en-US" dirty="0" smtClean="0"/>
              <a:t>Abraham, the </a:t>
            </a:r>
            <a:r>
              <a:rPr lang="en-US" dirty="0"/>
              <a:t>Scrolls and Torah of </a:t>
            </a:r>
            <a:r>
              <a:rPr lang="en-US" dirty="0" smtClean="0"/>
              <a:t>Moses, the </a:t>
            </a:r>
            <a:r>
              <a:rPr lang="en-US" dirty="0"/>
              <a:t>Psalms of </a:t>
            </a:r>
            <a:r>
              <a:rPr lang="en-US" dirty="0" smtClean="0"/>
              <a:t>David, the </a:t>
            </a:r>
            <a:r>
              <a:rPr lang="en-US" dirty="0"/>
              <a:t>Gospel of Jesus </a:t>
            </a:r>
            <a:r>
              <a:rPr lang="en-US" i="1" dirty="0" smtClean="0"/>
              <a:t>, </a:t>
            </a:r>
            <a:r>
              <a:rPr lang="en-US" dirty="0" smtClean="0"/>
              <a:t>and </a:t>
            </a:r>
            <a:r>
              <a:rPr lang="en-US" dirty="0"/>
              <a:t>the </a:t>
            </a:r>
            <a:r>
              <a:rPr lang="en-US" dirty="0" smtClean="0"/>
              <a:t>Koran </a:t>
            </a:r>
            <a:r>
              <a:rPr lang="en-US" dirty="0"/>
              <a:t>of Muhammad. </a:t>
            </a:r>
            <a:endParaRPr lang="en-US" dirty="0" smtClean="0"/>
          </a:p>
          <a:p>
            <a:r>
              <a:rPr lang="en-US" dirty="0" smtClean="0"/>
              <a:t>Muslims </a:t>
            </a:r>
            <a:r>
              <a:rPr lang="en-US" dirty="0"/>
              <a:t>believe that these scriptures were once authentic, </a:t>
            </a:r>
            <a:r>
              <a:rPr lang="en-US" dirty="0" smtClean="0"/>
              <a:t>but over time </a:t>
            </a:r>
            <a:r>
              <a:rPr lang="en-US" dirty="0"/>
              <a:t>they have been changed and therefore the original message has not been conserved. </a:t>
            </a:r>
            <a:endParaRPr lang="en-US" dirty="0" smtClean="0"/>
          </a:p>
        </p:txBody>
      </p:sp>
    </p:spTree>
    <p:extLst>
      <p:ext uri="{BB962C8B-B14F-4D97-AF65-F5344CB8AC3E}">
        <p14:creationId xmlns:p14="http://schemas.microsoft.com/office/powerpoint/2010/main" val="10845304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Six Articles of Faith</a:t>
            </a:r>
          </a:p>
        </p:txBody>
      </p:sp>
      <p:sp>
        <p:nvSpPr>
          <p:cNvPr id="3" name="Content Placeholder 2"/>
          <p:cNvSpPr>
            <a:spLocks noGrp="1"/>
          </p:cNvSpPr>
          <p:nvPr>
            <p:ph idx="1"/>
          </p:nvPr>
        </p:nvSpPr>
        <p:spPr/>
        <p:txBody>
          <a:bodyPr/>
          <a:lstStyle/>
          <a:p>
            <a:r>
              <a:rPr lang="en-US" dirty="0"/>
              <a:t>Koran has not been changed since its </a:t>
            </a:r>
            <a:r>
              <a:rPr lang="en-US" dirty="0" smtClean="0"/>
              <a:t>codification. </a:t>
            </a:r>
          </a:p>
          <a:p>
            <a:r>
              <a:rPr lang="en-US" dirty="0" smtClean="0"/>
              <a:t>Previous scriptures </a:t>
            </a:r>
            <a:r>
              <a:rPr lang="en-US" dirty="0"/>
              <a:t>had been revealed with specific directions and guidance for the respective tribes of the </a:t>
            </a:r>
            <a:r>
              <a:rPr lang="en-US" dirty="0" smtClean="0"/>
              <a:t>Prophets.</a:t>
            </a:r>
          </a:p>
          <a:p>
            <a:r>
              <a:rPr lang="en-US" dirty="0" smtClean="0"/>
              <a:t>Koran was </a:t>
            </a:r>
            <a:r>
              <a:rPr lang="en-US" dirty="0"/>
              <a:t>revealed to provide universal guidance, for all situations, for all nations of people, and for all times to </a:t>
            </a:r>
            <a:r>
              <a:rPr lang="en-US" dirty="0" smtClean="0"/>
              <a:t>come.</a:t>
            </a:r>
            <a:endParaRPr lang="en-US" dirty="0"/>
          </a:p>
          <a:p>
            <a:endParaRPr lang="en-US" dirty="0"/>
          </a:p>
        </p:txBody>
      </p:sp>
    </p:spTree>
    <p:extLst>
      <p:ext uri="{BB962C8B-B14F-4D97-AF65-F5344CB8AC3E}">
        <p14:creationId xmlns:p14="http://schemas.microsoft.com/office/powerpoint/2010/main" val="29484826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Six Articles of Faith</a:t>
            </a:r>
          </a:p>
        </p:txBody>
      </p:sp>
      <p:sp>
        <p:nvSpPr>
          <p:cNvPr id="3" name="Content Placeholder 2"/>
          <p:cNvSpPr>
            <a:spLocks noGrp="1"/>
          </p:cNvSpPr>
          <p:nvPr>
            <p:ph idx="1"/>
          </p:nvPr>
        </p:nvSpPr>
        <p:spPr/>
        <p:txBody>
          <a:bodyPr/>
          <a:lstStyle/>
          <a:p>
            <a:r>
              <a:rPr lang="en-US" b="1" dirty="0"/>
              <a:t>5</a:t>
            </a:r>
            <a:r>
              <a:rPr lang="en-US" b="1" dirty="0" smtClean="0"/>
              <a:t>. Predestination</a:t>
            </a:r>
          </a:p>
          <a:p>
            <a:r>
              <a:rPr lang="en-US" dirty="0" smtClean="0"/>
              <a:t>God knows </a:t>
            </a:r>
            <a:r>
              <a:rPr lang="en-US" dirty="0"/>
              <a:t>His creation’s actions even before they do them</a:t>
            </a:r>
            <a:r>
              <a:rPr lang="en-US" dirty="0" smtClean="0"/>
              <a:t>.</a:t>
            </a:r>
          </a:p>
          <a:p>
            <a:r>
              <a:rPr lang="en-US" dirty="0"/>
              <a:t>God has still given </a:t>
            </a:r>
            <a:r>
              <a:rPr lang="en-US" dirty="0" smtClean="0"/>
              <a:t>man free </a:t>
            </a:r>
            <a:r>
              <a:rPr lang="en-US" dirty="0"/>
              <a:t>choice. </a:t>
            </a:r>
            <a:r>
              <a:rPr lang="en-US" dirty="0" smtClean="0"/>
              <a:t>Man has the </a:t>
            </a:r>
            <a:r>
              <a:rPr lang="en-US" dirty="0"/>
              <a:t>power to make </a:t>
            </a:r>
            <a:r>
              <a:rPr lang="en-US" dirty="0" smtClean="0"/>
              <a:t>his own </a:t>
            </a:r>
            <a:r>
              <a:rPr lang="en-US" dirty="0"/>
              <a:t>decisions; God just knows what </a:t>
            </a:r>
            <a:r>
              <a:rPr lang="en-US" dirty="0" smtClean="0"/>
              <a:t>man will </a:t>
            </a:r>
            <a:r>
              <a:rPr lang="en-US" dirty="0"/>
              <a:t>decide before </a:t>
            </a:r>
            <a:r>
              <a:rPr lang="en-US" dirty="0" smtClean="0"/>
              <a:t>man does </a:t>
            </a:r>
            <a:r>
              <a:rPr lang="en-US" dirty="0"/>
              <a:t>so.</a:t>
            </a:r>
          </a:p>
        </p:txBody>
      </p:sp>
    </p:spTree>
    <p:extLst>
      <p:ext uri="{BB962C8B-B14F-4D97-AF65-F5344CB8AC3E}">
        <p14:creationId xmlns:p14="http://schemas.microsoft.com/office/powerpoint/2010/main" val="8252257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Six Articles of Faith</a:t>
            </a:r>
          </a:p>
        </p:txBody>
      </p:sp>
      <p:sp>
        <p:nvSpPr>
          <p:cNvPr id="3" name="Content Placeholder 2"/>
          <p:cNvSpPr>
            <a:spLocks noGrp="1"/>
          </p:cNvSpPr>
          <p:nvPr>
            <p:ph idx="1"/>
          </p:nvPr>
        </p:nvSpPr>
        <p:spPr/>
        <p:txBody>
          <a:bodyPr>
            <a:normAutofit/>
          </a:bodyPr>
          <a:lstStyle/>
          <a:p>
            <a:r>
              <a:rPr lang="en-US" b="1" dirty="0" smtClean="0"/>
              <a:t>6. Resurrection</a:t>
            </a:r>
          </a:p>
          <a:p>
            <a:r>
              <a:rPr lang="en-US" dirty="0"/>
              <a:t>E</a:t>
            </a:r>
            <a:r>
              <a:rPr lang="en-US" dirty="0" smtClean="0"/>
              <a:t>very </a:t>
            </a:r>
            <a:r>
              <a:rPr lang="en-US" dirty="0"/>
              <a:t>human being will be resurrected from the </a:t>
            </a:r>
            <a:r>
              <a:rPr lang="en-US" dirty="0" smtClean="0"/>
              <a:t>grave.</a:t>
            </a:r>
          </a:p>
          <a:p>
            <a:r>
              <a:rPr lang="en-US" dirty="0" smtClean="0"/>
              <a:t>This </a:t>
            </a:r>
            <a:r>
              <a:rPr lang="en-US" dirty="0"/>
              <a:t>day is known as the Day of Resurrection or The Day of Judgment</a:t>
            </a:r>
            <a:r>
              <a:rPr lang="en-US" dirty="0" smtClean="0"/>
              <a:t>.</a:t>
            </a:r>
          </a:p>
          <a:p>
            <a:r>
              <a:rPr lang="en-US" dirty="0"/>
              <a:t>On the Day of Judgment, every human being will be held accountable for every good and bad deed he or she did, regardless of how small or great the deed </a:t>
            </a:r>
            <a:r>
              <a:rPr lang="en-US" dirty="0" smtClean="0"/>
              <a:t>was.</a:t>
            </a:r>
          </a:p>
          <a:p>
            <a:r>
              <a:rPr lang="en-US" dirty="0"/>
              <a:t>On the Day of Judgment it will be decided whether a soul will enter Heaven or Hell, determined by the records of </a:t>
            </a:r>
            <a:r>
              <a:rPr lang="en-US" dirty="0" smtClean="0"/>
              <a:t>deeds.</a:t>
            </a:r>
            <a:endParaRPr lang="en-US" dirty="0"/>
          </a:p>
        </p:txBody>
      </p:sp>
    </p:spTree>
    <p:extLst>
      <p:ext uri="{BB962C8B-B14F-4D97-AF65-F5344CB8AC3E}">
        <p14:creationId xmlns:p14="http://schemas.microsoft.com/office/powerpoint/2010/main" val="928997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Contributions of Islam</a:t>
            </a:r>
            <a:endParaRPr lang="en-US" dirty="0"/>
          </a:p>
        </p:txBody>
      </p:sp>
      <p:sp>
        <p:nvSpPr>
          <p:cNvPr id="3" name="Content Placeholder 2"/>
          <p:cNvSpPr>
            <a:spLocks noGrp="1"/>
          </p:cNvSpPr>
          <p:nvPr>
            <p:ph idx="1"/>
          </p:nvPr>
        </p:nvSpPr>
        <p:spPr/>
        <p:txBody>
          <a:bodyPr/>
          <a:lstStyle/>
          <a:p>
            <a:r>
              <a:rPr lang="en-US" dirty="0"/>
              <a:t>Islam set family laws and made rules for inheritance. </a:t>
            </a:r>
            <a:endParaRPr lang="en-US" dirty="0" smtClean="0"/>
          </a:p>
          <a:p>
            <a:r>
              <a:rPr lang="en-US" dirty="0" smtClean="0"/>
              <a:t>It </a:t>
            </a:r>
            <a:r>
              <a:rPr lang="en-US" dirty="0"/>
              <a:t>discouraged and eliminated slavery. </a:t>
            </a:r>
            <a:endParaRPr lang="en-US" dirty="0" smtClean="0"/>
          </a:p>
          <a:p>
            <a:r>
              <a:rPr lang="en-US" dirty="0" smtClean="0"/>
              <a:t>It </a:t>
            </a:r>
            <a:r>
              <a:rPr lang="en-US" dirty="0"/>
              <a:t>made the state responsible for the basic needs of all of it's citizens, regardless of their race or </a:t>
            </a:r>
            <a:r>
              <a:rPr lang="en-US" dirty="0" smtClean="0"/>
              <a:t>religion.</a:t>
            </a:r>
          </a:p>
          <a:p>
            <a:r>
              <a:rPr lang="en-US" dirty="0"/>
              <a:t>T</a:t>
            </a:r>
            <a:r>
              <a:rPr lang="en-US" dirty="0" smtClean="0"/>
              <a:t>he </a:t>
            </a:r>
            <a:r>
              <a:rPr lang="en-US" dirty="0"/>
              <a:t>state is responsible to protect the legitimate rights of the citizens</a:t>
            </a:r>
            <a:r>
              <a:rPr lang="en-US" dirty="0" smtClean="0"/>
              <a:t>.</a:t>
            </a:r>
          </a:p>
          <a:p>
            <a:r>
              <a:rPr lang="en-US" dirty="0"/>
              <a:t>Islam encouraged the acquisition and propagation of knowledge. </a:t>
            </a:r>
            <a:endParaRPr lang="en-US" b="1" dirty="0"/>
          </a:p>
        </p:txBody>
      </p:sp>
    </p:spTree>
    <p:extLst>
      <p:ext uri="{BB962C8B-B14F-4D97-AF65-F5344CB8AC3E}">
        <p14:creationId xmlns:p14="http://schemas.microsoft.com/office/powerpoint/2010/main" val="1398269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 of Islam</a:t>
            </a:r>
          </a:p>
        </p:txBody>
      </p:sp>
      <p:sp>
        <p:nvSpPr>
          <p:cNvPr id="3" name="Content Placeholder 2"/>
          <p:cNvSpPr>
            <a:spLocks noGrp="1"/>
          </p:cNvSpPr>
          <p:nvPr>
            <p:ph idx="1"/>
          </p:nvPr>
        </p:nvSpPr>
        <p:spPr/>
        <p:txBody>
          <a:bodyPr/>
          <a:lstStyle/>
          <a:p>
            <a:r>
              <a:rPr lang="en-US" dirty="0"/>
              <a:t>In the dark period of the Middle Ages, Muslims scholars carried all the advances in the fields of science and social subjects</a:t>
            </a:r>
            <a:r>
              <a:rPr lang="en-US" dirty="0" smtClean="0"/>
              <a:t>.</a:t>
            </a:r>
          </a:p>
          <a:p>
            <a:r>
              <a:rPr lang="en-US" dirty="0"/>
              <a:t>Medical schools were active in Baghdad and later in other parts of the Muslim world in the times of the Dark Ages in Europe</a:t>
            </a:r>
            <a:r>
              <a:rPr lang="en-US" dirty="0" smtClean="0"/>
              <a:t>.</a:t>
            </a:r>
          </a:p>
          <a:p>
            <a:r>
              <a:rPr lang="en-US" dirty="0"/>
              <a:t>Muslim scholars introduced the use of </a:t>
            </a:r>
            <a:r>
              <a:rPr lang="en-US" dirty="0" smtClean="0"/>
              <a:t>zero.</a:t>
            </a:r>
          </a:p>
          <a:p>
            <a:r>
              <a:rPr lang="en-US" dirty="0"/>
              <a:t>Arabic numerals that are used in our every day life today.</a:t>
            </a:r>
          </a:p>
        </p:txBody>
      </p:sp>
    </p:spTree>
    <p:extLst>
      <p:ext uri="{BB962C8B-B14F-4D97-AF65-F5344CB8AC3E}">
        <p14:creationId xmlns:p14="http://schemas.microsoft.com/office/powerpoint/2010/main" val="2981492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Rise of Islam</a:t>
            </a:r>
          </a:p>
        </p:txBody>
      </p:sp>
      <p:sp>
        <p:nvSpPr>
          <p:cNvPr id="3" name="Content Placeholder 2"/>
          <p:cNvSpPr>
            <a:spLocks noGrp="1"/>
          </p:cNvSpPr>
          <p:nvPr>
            <p:ph idx="1"/>
          </p:nvPr>
        </p:nvSpPr>
        <p:spPr/>
        <p:txBody>
          <a:bodyPr>
            <a:normAutofit/>
          </a:bodyPr>
          <a:lstStyle/>
          <a:p>
            <a:r>
              <a:rPr lang="en-US" dirty="0"/>
              <a:t>Gabriel told him that God (Allah) had chosen him as the last of the prophets to mankind. </a:t>
            </a:r>
            <a:endParaRPr lang="en-US" dirty="0" smtClean="0"/>
          </a:p>
          <a:p>
            <a:r>
              <a:rPr lang="en-US" dirty="0" smtClean="0"/>
              <a:t>These </a:t>
            </a:r>
            <a:r>
              <a:rPr lang="en-US" dirty="0"/>
              <a:t>revelations were subsequently collected and codified as the </a:t>
            </a:r>
            <a:r>
              <a:rPr lang="en-US" dirty="0" smtClean="0"/>
              <a:t>Koran (literally </a:t>
            </a:r>
            <a:r>
              <a:rPr lang="en-US" dirty="0"/>
              <a:t>"recitation" in Arabic), the Muslim holy book</a:t>
            </a:r>
            <a:r>
              <a:rPr lang="en-US" dirty="0" smtClean="0"/>
              <a:t>.</a:t>
            </a:r>
          </a:p>
          <a:p>
            <a:r>
              <a:rPr lang="en-US" dirty="0"/>
              <a:t>Koran </a:t>
            </a:r>
            <a:r>
              <a:rPr lang="en-US" dirty="0" smtClean="0"/>
              <a:t>describes </a:t>
            </a:r>
            <a:r>
              <a:rPr lang="en-US" dirty="0"/>
              <a:t>the relationship between an almighty and </a:t>
            </a:r>
            <a:r>
              <a:rPr lang="en-US" dirty="0" smtClean="0"/>
              <a:t>God </a:t>
            </a:r>
            <a:r>
              <a:rPr lang="en-US" dirty="0"/>
              <a:t>and his creations</a:t>
            </a:r>
            <a:r>
              <a:rPr lang="en-US" dirty="0" smtClean="0"/>
              <a:t>.</a:t>
            </a:r>
          </a:p>
          <a:p>
            <a:r>
              <a:rPr lang="en-US" dirty="0" smtClean="0"/>
              <a:t>Provides </a:t>
            </a:r>
            <a:r>
              <a:rPr lang="en-US" dirty="0"/>
              <a:t>guidelines for proper </a:t>
            </a:r>
            <a:r>
              <a:rPr lang="en-US" dirty="0" smtClean="0"/>
              <a:t>behavior.</a:t>
            </a:r>
          </a:p>
        </p:txBody>
      </p:sp>
    </p:spTree>
    <p:extLst>
      <p:ext uri="{BB962C8B-B14F-4D97-AF65-F5344CB8AC3E}">
        <p14:creationId xmlns:p14="http://schemas.microsoft.com/office/powerpoint/2010/main" val="12674966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 of Islam</a:t>
            </a:r>
          </a:p>
        </p:txBody>
      </p:sp>
      <p:sp>
        <p:nvSpPr>
          <p:cNvPr id="3" name="Content Placeholder 2"/>
          <p:cNvSpPr>
            <a:spLocks noGrp="1"/>
          </p:cNvSpPr>
          <p:nvPr>
            <p:ph idx="1"/>
          </p:nvPr>
        </p:nvSpPr>
        <p:spPr/>
        <p:txBody>
          <a:bodyPr/>
          <a:lstStyle/>
          <a:p>
            <a:r>
              <a:rPr lang="en-US" dirty="0"/>
              <a:t>The Muslims invented the sciences of algebra and trigonometry, including logarithms and </a:t>
            </a:r>
            <a:r>
              <a:rPr lang="en-US" dirty="0" err="1"/>
              <a:t>trigonometrical</a:t>
            </a:r>
            <a:r>
              <a:rPr lang="en-US" dirty="0"/>
              <a:t> ratios, and the relations of sine and cosine, tangent and cotangent</a:t>
            </a:r>
            <a:r>
              <a:rPr lang="en-US" dirty="0" smtClean="0"/>
              <a:t>.</a:t>
            </a:r>
          </a:p>
          <a:p>
            <a:r>
              <a:rPr lang="en-US" dirty="0"/>
              <a:t>As a result of the wide acquisition and dissemination of knowledge, even the peasants and farmers in Muslim Spain could read and write, whereas, the dukes and princes in Europe were mostly illiterate.</a:t>
            </a:r>
          </a:p>
        </p:txBody>
      </p:sp>
    </p:spTree>
    <p:extLst>
      <p:ext uri="{BB962C8B-B14F-4D97-AF65-F5344CB8AC3E}">
        <p14:creationId xmlns:p14="http://schemas.microsoft.com/office/powerpoint/2010/main" val="22283357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Koran: The nature of God</a:t>
            </a:r>
            <a:endParaRPr lang="en-US" dirty="0"/>
          </a:p>
        </p:txBody>
      </p:sp>
      <p:sp>
        <p:nvSpPr>
          <p:cNvPr id="3" name="Content Placeholder 2"/>
          <p:cNvSpPr>
            <a:spLocks noGrp="1"/>
          </p:cNvSpPr>
          <p:nvPr>
            <p:ph idx="1"/>
          </p:nvPr>
        </p:nvSpPr>
        <p:spPr/>
        <p:txBody>
          <a:bodyPr/>
          <a:lstStyle/>
          <a:p>
            <a:r>
              <a:rPr lang="en-US" dirty="0"/>
              <a:t>He that obeys god is rewarded with place in heaven.</a:t>
            </a:r>
          </a:p>
          <a:p>
            <a:r>
              <a:rPr lang="en-US" dirty="0"/>
              <a:t>Those who disobey are punished in the afterlife.</a:t>
            </a:r>
          </a:p>
          <a:p>
            <a:r>
              <a:rPr lang="en-US" dirty="0"/>
              <a:t>God is forgiving and merciful. (so should you). [repeated]</a:t>
            </a:r>
          </a:p>
          <a:p>
            <a:r>
              <a:rPr lang="en-US" dirty="0"/>
              <a:t>God bears witness to all things.</a:t>
            </a:r>
          </a:p>
          <a:p>
            <a:r>
              <a:rPr lang="en-US" dirty="0"/>
              <a:t>God is all-knowing and wise.</a:t>
            </a:r>
          </a:p>
          <a:p>
            <a:r>
              <a:rPr lang="en-US" dirty="0"/>
              <a:t>Have fear of </a:t>
            </a:r>
            <a:r>
              <a:rPr lang="en-US" dirty="0" smtClean="0"/>
              <a:t>God.</a:t>
            </a:r>
            <a:endParaRPr lang="en-US" dirty="0"/>
          </a:p>
          <a:p>
            <a:r>
              <a:rPr lang="en-US" dirty="0"/>
              <a:t>God is stern in retribution.</a:t>
            </a:r>
          </a:p>
        </p:txBody>
      </p:sp>
    </p:spTree>
    <p:extLst>
      <p:ext uri="{BB962C8B-B14F-4D97-AF65-F5344CB8AC3E}">
        <p14:creationId xmlns:p14="http://schemas.microsoft.com/office/powerpoint/2010/main" val="15895283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Koran: The nature of God</a:t>
            </a:r>
          </a:p>
        </p:txBody>
      </p:sp>
      <p:sp>
        <p:nvSpPr>
          <p:cNvPr id="3" name="Content Placeholder 2"/>
          <p:cNvSpPr>
            <a:spLocks noGrp="1"/>
          </p:cNvSpPr>
          <p:nvPr>
            <p:ph idx="1"/>
          </p:nvPr>
        </p:nvSpPr>
        <p:spPr/>
        <p:txBody>
          <a:bodyPr/>
          <a:lstStyle/>
          <a:p>
            <a:r>
              <a:rPr lang="en-US" dirty="0"/>
              <a:t>God knows the innermost thoughts of men.</a:t>
            </a:r>
          </a:p>
          <a:p>
            <a:r>
              <a:rPr lang="en-US" dirty="0"/>
              <a:t>God is cognizant of all your actions.</a:t>
            </a:r>
          </a:p>
          <a:p>
            <a:r>
              <a:rPr lang="en-US" dirty="0"/>
              <a:t>God loves those who do good.</a:t>
            </a:r>
          </a:p>
          <a:p>
            <a:r>
              <a:rPr lang="en-US" dirty="0"/>
              <a:t>God has power over all things.</a:t>
            </a:r>
          </a:p>
          <a:p>
            <a:r>
              <a:rPr lang="en-US" dirty="0"/>
              <a:t>God loves those who deal justly.</a:t>
            </a:r>
          </a:p>
          <a:p>
            <a:r>
              <a:rPr lang="en-US" dirty="0"/>
              <a:t>God does not love the transgressors.</a:t>
            </a:r>
          </a:p>
          <a:p>
            <a:r>
              <a:rPr lang="en-US" dirty="0"/>
              <a:t>God loves the charitable.</a:t>
            </a:r>
          </a:p>
          <a:p>
            <a:r>
              <a:rPr lang="en-US" dirty="0"/>
              <a:t>God knows all that you hide and all that you reveal</a:t>
            </a:r>
            <a:r>
              <a:rPr lang="en-US" dirty="0" smtClean="0"/>
              <a:t>.</a:t>
            </a:r>
            <a:endParaRPr lang="en-US" dirty="0"/>
          </a:p>
        </p:txBody>
      </p:sp>
    </p:spTree>
    <p:extLst>
      <p:ext uri="{BB962C8B-B14F-4D97-AF65-F5344CB8AC3E}">
        <p14:creationId xmlns:p14="http://schemas.microsoft.com/office/powerpoint/2010/main" val="14986923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Women</a:t>
            </a:r>
            <a:endParaRPr lang="en-US" dirty="0"/>
          </a:p>
        </p:txBody>
      </p:sp>
      <p:sp>
        <p:nvSpPr>
          <p:cNvPr id="3" name="Content Placeholder 2"/>
          <p:cNvSpPr>
            <a:spLocks noGrp="1"/>
          </p:cNvSpPr>
          <p:nvPr>
            <p:ph idx="1"/>
          </p:nvPr>
        </p:nvSpPr>
        <p:spPr/>
        <p:txBody>
          <a:bodyPr/>
          <a:lstStyle/>
          <a:p>
            <a:r>
              <a:rPr lang="en-US" dirty="0" smtClean="0"/>
              <a:t>God created men from a single soul.</a:t>
            </a:r>
          </a:p>
          <a:p>
            <a:r>
              <a:rPr lang="en-US" dirty="0" smtClean="0"/>
              <a:t>Treatment of orphan girls.</a:t>
            </a:r>
          </a:p>
          <a:p>
            <a:pPr lvl="1"/>
            <a:r>
              <a:rPr lang="en-US" dirty="0" smtClean="0"/>
              <a:t>Treat them fairly.</a:t>
            </a:r>
          </a:p>
          <a:p>
            <a:pPr lvl="1"/>
            <a:r>
              <a:rPr lang="en-US" dirty="0" smtClean="0"/>
              <a:t>Do not squander their property</a:t>
            </a:r>
          </a:p>
          <a:p>
            <a:r>
              <a:rPr lang="en-US" dirty="0" smtClean="0"/>
              <a:t>Marrying more than one woman.</a:t>
            </a:r>
          </a:p>
          <a:p>
            <a:pPr lvl="1"/>
            <a:r>
              <a:rPr lang="en-US" dirty="0" smtClean="0"/>
              <a:t>Maintain equality among them.</a:t>
            </a:r>
          </a:p>
          <a:p>
            <a:r>
              <a:rPr lang="en-US" dirty="0" smtClean="0"/>
              <a:t>Division of property at the time of death of a relative.</a:t>
            </a:r>
          </a:p>
          <a:p>
            <a:r>
              <a:rPr lang="en-US" dirty="0" smtClean="0"/>
              <a:t>What to do with women who fornicate.</a:t>
            </a:r>
          </a:p>
          <a:p>
            <a:endParaRPr lang="en-US" dirty="0"/>
          </a:p>
        </p:txBody>
      </p:sp>
    </p:spTree>
    <p:extLst>
      <p:ext uri="{BB962C8B-B14F-4D97-AF65-F5344CB8AC3E}">
        <p14:creationId xmlns:p14="http://schemas.microsoft.com/office/powerpoint/2010/main" val="11512700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Women</a:t>
            </a:r>
          </a:p>
        </p:txBody>
      </p:sp>
      <p:sp>
        <p:nvSpPr>
          <p:cNvPr id="3" name="Content Placeholder 2"/>
          <p:cNvSpPr>
            <a:spLocks noGrp="1"/>
          </p:cNvSpPr>
          <p:nvPr>
            <p:ph idx="1"/>
          </p:nvPr>
        </p:nvSpPr>
        <p:spPr/>
        <p:txBody>
          <a:bodyPr/>
          <a:lstStyle/>
          <a:p>
            <a:pPr lvl="1"/>
            <a:r>
              <a:rPr lang="en-US" dirty="0" smtClean="0"/>
              <a:t>Four witnesses.</a:t>
            </a:r>
          </a:p>
          <a:p>
            <a:pPr lvl="1"/>
            <a:r>
              <a:rPr lang="en-US" dirty="0" smtClean="0"/>
              <a:t>Confine them to their house.</a:t>
            </a:r>
          </a:p>
          <a:p>
            <a:r>
              <a:rPr lang="en-US" dirty="0" smtClean="0"/>
              <a:t>Treat widows with kindness.</a:t>
            </a:r>
          </a:p>
          <a:p>
            <a:r>
              <a:rPr lang="en-US" dirty="0" smtClean="0"/>
              <a:t>A woman’s dowry should not be taken away form her.</a:t>
            </a:r>
          </a:p>
          <a:p>
            <a:r>
              <a:rPr lang="en-US" dirty="0" smtClean="0"/>
              <a:t>Man is forbidden to marry some women.</a:t>
            </a:r>
          </a:p>
          <a:p>
            <a:pPr lvl="1"/>
            <a:r>
              <a:rPr lang="en-US" dirty="0" smtClean="0"/>
              <a:t>Mothers, sisters, daughters, etc.</a:t>
            </a:r>
          </a:p>
          <a:p>
            <a:r>
              <a:rPr lang="en-US" dirty="0" smtClean="0"/>
              <a:t>Importance of chastity.</a:t>
            </a:r>
          </a:p>
          <a:p>
            <a:r>
              <a:rPr lang="en-US" dirty="0" smtClean="0"/>
              <a:t>Do not be jealous.</a:t>
            </a:r>
            <a:endParaRPr lang="en-US" dirty="0"/>
          </a:p>
        </p:txBody>
      </p:sp>
    </p:spTree>
    <p:extLst>
      <p:ext uri="{BB962C8B-B14F-4D97-AF65-F5344CB8AC3E}">
        <p14:creationId xmlns:p14="http://schemas.microsoft.com/office/powerpoint/2010/main" val="25110969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Women</a:t>
            </a:r>
          </a:p>
        </p:txBody>
      </p:sp>
      <p:sp>
        <p:nvSpPr>
          <p:cNvPr id="3" name="Content Placeholder 2"/>
          <p:cNvSpPr>
            <a:spLocks noGrp="1"/>
          </p:cNvSpPr>
          <p:nvPr>
            <p:ph idx="1"/>
          </p:nvPr>
        </p:nvSpPr>
        <p:spPr/>
        <p:txBody>
          <a:bodyPr/>
          <a:lstStyle/>
          <a:p>
            <a:r>
              <a:rPr lang="en-US" dirty="0" smtClean="0"/>
              <a:t>Men have authority over women.</a:t>
            </a:r>
          </a:p>
          <a:p>
            <a:pPr lvl="1"/>
            <a:r>
              <a:rPr lang="en-US" dirty="0" smtClean="0"/>
              <a:t>God has made one superior to the other. What was the thinking of the Christian church regarding this at this time?</a:t>
            </a:r>
          </a:p>
          <a:p>
            <a:r>
              <a:rPr lang="en-US" dirty="0" smtClean="0"/>
              <a:t>How to solve problems between a man and his wife. How is it better than seeing a marriage therapist?</a:t>
            </a:r>
          </a:p>
          <a:p>
            <a:r>
              <a:rPr lang="en-US" dirty="0" smtClean="0"/>
              <a:t>Show kindness to everyone.</a:t>
            </a:r>
            <a:endParaRPr lang="en-US" dirty="0"/>
          </a:p>
        </p:txBody>
      </p:sp>
    </p:spTree>
    <p:extLst>
      <p:ext uri="{BB962C8B-B14F-4D97-AF65-F5344CB8AC3E}">
        <p14:creationId xmlns:p14="http://schemas.microsoft.com/office/powerpoint/2010/main" val="21373708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The Table</a:t>
            </a:r>
            <a:endParaRPr lang="en-US" dirty="0"/>
          </a:p>
        </p:txBody>
      </p:sp>
      <p:sp>
        <p:nvSpPr>
          <p:cNvPr id="3" name="Content Placeholder 2"/>
          <p:cNvSpPr>
            <a:spLocks noGrp="1"/>
          </p:cNvSpPr>
          <p:nvPr>
            <p:ph idx="1"/>
          </p:nvPr>
        </p:nvSpPr>
        <p:spPr/>
        <p:txBody>
          <a:bodyPr/>
          <a:lstStyle/>
          <a:p>
            <a:r>
              <a:rPr lang="en-US" dirty="0" smtClean="0"/>
              <a:t>What to eat and what not to eat.</a:t>
            </a:r>
          </a:p>
          <a:p>
            <a:r>
              <a:rPr lang="en-US" dirty="0" smtClean="0"/>
              <a:t>God has perfected your religion.</a:t>
            </a:r>
          </a:p>
          <a:p>
            <a:r>
              <a:rPr lang="en-US" dirty="0" smtClean="0"/>
              <a:t>How to pray.</a:t>
            </a:r>
          </a:p>
          <a:p>
            <a:r>
              <a:rPr lang="en-US" dirty="0" smtClean="0"/>
              <a:t>Bear true witness.</a:t>
            </a:r>
          </a:p>
          <a:p>
            <a:r>
              <a:rPr lang="en-US" dirty="0" smtClean="0"/>
              <a:t>Deal justly; that is nearer to true piety.</a:t>
            </a:r>
          </a:p>
          <a:p>
            <a:r>
              <a:rPr lang="en-US" dirty="0" smtClean="0"/>
              <a:t>God made a covenant with the Israelites. They broke their covenant.  “They have tampered with words out of their context and forgotten much of what they were enjoined.”</a:t>
            </a:r>
          </a:p>
          <a:p>
            <a:endParaRPr lang="en-US" dirty="0"/>
          </a:p>
        </p:txBody>
      </p:sp>
    </p:spTree>
    <p:extLst>
      <p:ext uri="{BB962C8B-B14F-4D97-AF65-F5344CB8AC3E}">
        <p14:creationId xmlns:p14="http://schemas.microsoft.com/office/powerpoint/2010/main" val="33704475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The Table</a:t>
            </a:r>
          </a:p>
        </p:txBody>
      </p:sp>
      <p:sp>
        <p:nvSpPr>
          <p:cNvPr id="3" name="Content Placeholder 2"/>
          <p:cNvSpPr>
            <a:spLocks noGrp="1"/>
          </p:cNvSpPr>
          <p:nvPr>
            <p:ph idx="1"/>
          </p:nvPr>
        </p:nvSpPr>
        <p:spPr/>
        <p:txBody>
          <a:bodyPr/>
          <a:lstStyle/>
          <a:p>
            <a:r>
              <a:rPr lang="en-US" dirty="0" smtClean="0"/>
              <a:t>Christians have also forgotten what they were enjoined.</a:t>
            </a:r>
          </a:p>
          <a:p>
            <a:r>
              <a:rPr lang="en-US" dirty="0" smtClean="0"/>
              <a:t>Muhammad has come to reveal what Jews and Christians have hidden.</a:t>
            </a:r>
          </a:p>
          <a:p>
            <a:r>
              <a:rPr lang="en-US" dirty="0" smtClean="0"/>
              <a:t>“Those who make war against God and His apostle and spread disorder in the land shall be put to death or crucified or have their hands and feet cut off on alternate sides, or be banished from the country.”</a:t>
            </a:r>
            <a:endParaRPr lang="en-US" dirty="0"/>
          </a:p>
        </p:txBody>
      </p:sp>
    </p:spTree>
    <p:extLst>
      <p:ext uri="{BB962C8B-B14F-4D97-AF65-F5344CB8AC3E}">
        <p14:creationId xmlns:p14="http://schemas.microsoft.com/office/powerpoint/2010/main" val="40833437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The Table</a:t>
            </a:r>
          </a:p>
        </p:txBody>
      </p:sp>
      <p:sp>
        <p:nvSpPr>
          <p:cNvPr id="3" name="Content Placeholder 2"/>
          <p:cNvSpPr>
            <a:spLocks noGrp="1"/>
          </p:cNvSpPr>
          <p:nvPr>
            <p:ph idx="1"/>
          </p:nvPr>
        </p:nvSpPr>
        <p:spPr/>
        <p:txBody>
          <a:bodyPr>
            <a:normAutofit lnSpcReduction="10000"/>
          </a:bodyPr>
          <a:lstStyle/>
          <a:p>
            <a:r>
              <a:rPr lang="en-US" dirty="0" smtClean="0"/>
              <a:t>Fight valiantly for his cause, so that you may triumph.</a:t>
            </a:r>
          </a:p>
          <a:p>
            <a:r>
              <a:rPr lang="en-US" dirty="0" smtClean="0"/>
              <a:t>How to deal with thieves.</a:t>
            </a:r>
          </a:p>
          <a:p>
            <a:r>
              <a:rPr lang="en-US" dirty="0" smtClean="0"/>
              <a:t>The Koran confirms the Scriptures which came before it and stands as a guardian over them.</a:t>
            </a:r>
          </a:p>
          <a:p>
            <a:r>
              <a:rPr lang="en-US" dirty="0" smtClean="0"/>
              <a:t>God did not wish for there to be one nation. Compete with each other in good works.</a:t>
            </a:r>
          </a:p>
          <a:p>
            <a:r>
              <a:rPr lang="en-US" dirty="0" smtClean="0"/>
              <a:t>Don’t make friends with Jews and Christians. You will become one of them.</a:t>
            </a:r>
          </a:p>
          <a:p>
            <a:r>
              <a:rPr lang="en-US" dirty="0" smtClean="0"/>
              <a:t>Your only protectors are God his apostle and the faithful.</a:t>
            </a:r>
            <a:endParaRPr lang="en-US" dirty="0"/>
          </a:p>
        </p:txBody>
      </p:sp>
    </p:spTree>
    <p:extLst>
      <p:ext uri="{BB962C8B-B14F-4D97-AF65-F5344CB8AC3E}">
        <p14:creationId xmlns:p14="http://schemas.microsoft.com/office/powerpoint/2010/main" val="23355533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The Table</a:t>
            </a:r>
          </a:p>
        </p:txBody>
      </p:sp>
      <p:sp>
        <p:nvSpPr>
          <p:cNvPr id="3" name="Content Placeholder 2"/>
          <p:cNvSpPr>
            <a:spLocks noGrp="1"/>
          </p:cNvSpPr>
          <p:nvPr>
            <p:ph idx="1"/>
          </p:nvPr>
        </p:nvSpPr>
        <p:spPr/>
        <p:txBody>
          <a:bodyPr/>
          <a:lstStyle/>
          <a:p>
            <a:r>
              <a:rPr lang="en-US" dirty="0" smtClean="0"/>
              <a:t>If the People of the Book observe the Torah and the Gospel and what is revealed to them from their Lord, they shall enjoy abundance from above and from beneath.</a:t>
            </a:r>
          </a:p>
          <a:p>
            <a:r>
              <a:rPr lang="en-US" dirty="0" smtClean="0"/>
              <a:t>The son of Mary cannot be the Messiah. “He that worships  other gods beside God, God will deny Paradise and Hell shall be his home.”</a:t>
            </a:r>
          </a:p>
          <a:p>
            <a:r>
              <a:rPr lang="en-US" dirty="0" smtClean="0"/>
              <a:t>Unbelievers are those who say “God is one of three.”</a:t>
            </a:r>
          </a:p>
          <a:p>
            <a:r>
              <a:rPr lang="en-US" dirty="0" smtClean="0"/>
              <a:t>There is but one God.</a:t>
            </a:r>
            <a:endParaRPr lang="en-US" dirty="0"/>
          </a:p>
        </p:txBody>
      </p:sp>
    </p:spTree>
    <p:extLst>
      <p:ext uri="{BB962C8B-B14F-4D97-AF65-F5344CB8AC3E}">
        <p14:creationId xmlns:p14="http://schemas.microsoft.com/office/powerpoint/2010/main" val="2392223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Rise of Islam</a:t>
            </a:r>
          </a:p>
        </p:txBody>
      </p:sp>
      <p:sp>
        <p:nvSpPr>
          <p:cNvPr id="3" name="Content Placeholder 2"/>
          <p:cNvSpPr>
            <a:spLocks noGrp="1"/>
          </p:cNvSpPr>
          <p:nvPr>
            <p:ph idx="1"/>
          </p:nvPr>
        </p:nvSpPr>
        <p:spPr/>
        <p:txBody>
          <a:bodyPr>
            <a:normAutofit/>
          </a:bodyPr>
          <a:lstStyle/>
          <a:p>
            <a:r>
              <a:rPr lang="en-US" dirty="0"/>
              <a:t>Muhammad’ teachings in conflict with deities then being worshipped by the Arabs.</a:t>
            </a:r>
          </a:p>
          <a:p>
            <a:r>
              <a:rPr lang="en-US" dirty="0"/>
              <a:t>In 622 forced to emigrate north to the oasis town of Medina.</a:t>
            </a:r>
          </a:p>
          <a:p>
            <a:r>
              <a:rPr lang="en-US" dirty="0" smtClean="0"/>
              <a:t>In </a:t>
            </a:r>
            <a:r>
              <a:rPr lang="en-US" dirty="0"/>
              <a:t>Medina, Muhammad continued to attract followers </a:t>
            </a:r>
            <a:endParaRPr lang="en-US" dirty="0" smtClean="0"/>
          </a:p>
          <a:p>
            <a:r>
              <a:rPr lang="en-US" dirty="0"/>
              <a:t>War between Mecca and Medina followed, in which Muhammad and his followers were eventually victorious. </a:t>
            </a:r>
            <a:endParaRPr lang="en-US" dirty="0" smtClean="0"/>
          </a:p>
        </p:txBody>
      </p:sp>
    </p:spTree>
    <p:extLst>
      <p:ext uri="{BB962C8B-B14F-4D97-AF65-F5344CB8AC3E}">
        <p14:creationId xmlns:p14="http://schemas.microsoft.com/office/powerpoint/2010/main" val="25558510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The Table</a:t>
            </a:r>
          </a:p>
        </p:txBody>
      </p:sp>
      <p:sp>
        <p:nvSpPr>
          <p:cNvPr id="3" name="Content Placeholder 2"/>
          <p:cNvSpPr>
            <a:spLocks noGrp="1"/>
          </p:cNvSpPr>
          <p:nvPr>
            <p:ph idx="1"/>
          </p:nvPr>
        </p:nvSpPr>
        <p:spPr/>
        <p:txBody>
          <a:bodyPr/>
          <a:lstStyle/>
          <a:p>
            <a:r>
              <a:rPr lang="en-US" dirty="0" smtClean="0"/>
              <a:t>The son of Mary was no more than an apostle, like many before him.</a:t>
            </a:r>
          </a:p>
          <a:p>
            <a:r>
              <a:rPr lang="en-US" dirty="0" smtClean="0"/>
              <a:t>His mother was a saintly woman.</a:t>
            </a:r>
          </a:p>
          <a:p>
            <a:r>
              <a:rPr lang="en-US" dirty="0" smtClean="0"/>
              <a:t>They both ate earthly food.</a:t>
            </a:r>
          </a:p>
          <a:p>
            <a:r>
              <a:rPr lang="en-US" dirty="0" smtClean="0"/>
              <a:t>“Jesus, son of Mary, did you ever say to mankind: ‘Worship me and my mother as gods beside God?’”</a:t>
            </a:r>
          </a:p>
          <a:p>
            <a:r>
              <a:rPr lang="en-US" dirty="0" smtClean="0"/>
              <a:t>Don’t drink wine, don’t gamble.</a:t>
            </a:r>
          </a:p>
          <a:p>
            <a:r>
              <a:rPr lang="en-US" dirty="0" smtClean="0"/>
              <a:t>Do not ask questions about things which, if made known to you, would only pain you.</a:t>
            </a:r>
            <a:endParaRPr lang="en-US" dirty="0"/>
          </a:p>
        </p:txBody>
      </p:sp>
    </p:spTree>
    <p:extLst>
      <p:ext uri="{BB962C8B-B14F-4D97-AF65-F5344CB8AC3E}">
        <p14:creationId xmlns:p14="http://schemas.microsoft.com/office/powerpoint/2010/main" val="2959014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Rise of Islam</a:t>
            </a:r>
          </a:p>
        </p:txBody>
      </p:sp>
      <p:sp>
        <p:nvSpPr>
          <p:cNvPr id="3" name="Content Placeholder 2"/>
          <p:cNvSpPr>
            <a:spLocks noGrp="1"/>
          </p:cNvSpPr>
          <p:nvPr>
            <p:ph idx="1"/>
          </p:nvPr>
        </p:nvSpPr>
        <p:spPr/>
        <p:txBody>
          <a:bodyPr/>
          <a:lstStyle/>
          <a:p>
            <a:r>
              <a:rPr lang="en-US" dirty="0"/>
              <a:t>Upon his return to Mecca, one of the Prophet's first acts was to cleanse the </a:t>
            </a:r>
            <a:r>
              <a:rPr lang="en-US" dirty="0" err="1" smtClean="0"/>
              <a:t>Kaba</a:t>
            </a:r>
            <a:r>
              <a:rPr lang="en-US" dirty="0" smtClean="0"/>
              <a:t> </a:t>
            </a:r>
            <a:r>
              <a:rPr lang="en-US" dirty="0"/>
              <a:t>of its idols and rededicate the shrine to Allah.</a:t>
            </a:r>
          </a:p>
          <a:p>
            <a:r>
              <a:rPr lang="en-US" dirty="0" smtClean="0"/>
              <a:t>Muhammad </a:t>
            </a:r>
            <a:r>
              <a:rPr lang="en-US" dirty="0"/>
              <a:t>died in 632.</a:t>
            </a:r>
          </a:p>
          <a:p>
            <a:r>
              <a:rPr lang="en-US" dirty="0"/>
              <a:t>His followers, led by a series of four caliphs ("successors"), continued to spread the message of Islam.</a:t>
            </a:r>
          </a:p>
          <a:p>
            <a:endParaRPr lang="en-US" dirty="0"/>
          </a:p>
        </p:txBody>
      </p:sp>
    </p:spTree>
    <p:extLst>
      <p:ext uri="{BB962C8B-B14F-4D97-AF65-F5344CB8AC3E}">
        <p14:creationId xmlns:p14="http://schemas.microsoft.com/office/powerpoint/2010/main" val="24240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Rise of Islam</a:t>
            </a:r>
          </a:p>
        </p:txBody>
      </p:sp>
      <p:sp>
        <p:nvSpPr>
          <p:cNvPr id="3" name="Content Placeholder 2"/>
          <p:cNvSpPr>
            <a:spLocks noGrp="1"/>
          </p:cNvSpPr>
          <p:nvPr>
            <p:ph idx="1"/>
          </p:nvPr>
        </p:nvSpPr>
        <p:spPr/>
        <p:txBody>
          <a:bodyPr/>
          <a:lstStyle/>
          <a:p>
            <a:r>
              <a:rPr lang="en-US" dirty="0"/>
              <a:t>Under their command, the Arab armies carried the new faith and leadership from the Arabian Peninsula to the shores of the Mediterranean and to the eastern reaches of Iran. </a:t>
            </a:r>
            <a:endParaRPr lang="en-US" dirty="0" smtClean="0"/>
          </a:p>
          <a:p>
            <a:r>
              <a:rPr lang="en-US" dirty="0" smtClean="0"/>
              <a:t>The </a:t>
            </a:r>
            <a:r>
              <a:rPr lang="en-US" dirty="0"/>
              <a:t>Arabs conquered Syria, Palestine, </a:t>
            </a:r>
            <a:r>
              <a:rPr lang="en-US" dirty="0" smtClean="0"/>
              <a:t>Egypt, the </a:t>
            </a:r>
            <a:r>
              <a:rPr lang="en-US" dirty="0"/>
              <a:t>Byzantine empire, </a:t>
            </a:r>
            <a:r>
              <a:rPr lang="en-US" dirty="0" smtClean="0"/>
              <a:t>Iraq </a:t>
            </a:r>
            <a:r>
              <a:rPr lang="en-US" dirty="0"/>
              <a:t>and </a:t>
            </a:r>
            <a:r>
              <a:rPr lang="en-US" dirty="0" smtClean="0"/>
              <a:t>Iran.</a:t>
            </a:r>
          </a:p>
          <a:p>
            <a:r>
              <a:rPr lang="en-US" dirty="0" smtClean="0"/>
              <a:t>In these </a:t>
            </a:r>
            <a:r>
              <a:rPr lang="en-US" dirty="0"/>
              <a:t>lands, Islam fostered the development of a religious, political, and cultural commonwealth and the creation of a global empire.</a:t>
            </a:r>
          </a:p>
        </p:txBody>
      </p:sp>
    </p:spTree>
    <p:extLst>
      <p:ext uri="{BB962C8B-B14F-4D97-AF65-F5344CB8AC3E}">
        <p14:creationId xmlns:p14="http://schemas.microsoft.com/office/powerpoint/2010/main" val="1531414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Rise of Islam</a:t>
            </a:r>
          </a:p>
        </p:txBody>
      </p:sp>
      <p:sp>
        <p:nvSpPr>
          <p:cNvPr id="3" name="Content Placeholder 2"/>
          <p:cNvSpPr>
            <a:spLocks noGrp="1"/>
          </p:cNvSpPr>
          <p:nvPr>
            <p:ph idx="1"/>
          </p:nvPr>
        </p:nvSpPr>
        <p:spPr/>
        <p:txBody>
          <a:bodyPr/>
          <a:lstStyle/>
          <a:p>
            <a:r>
              <a:rPr lang="en-US" dirty="0"/>
              <a:t>The Arab conquest of Spain and the push of Arab armies as far as the Indus River culminated in an empire that stretched over three continents, a mere hundred years after the Prophet's death</a:t>
            </a:r>
            <a:r>
              <a:rPr lang="en-US" dirty="0" smtClean="0"/>
              <a:t>.</a:t>
            </a:r>
          </a:p>
          <a:p>
            <a:r>
              <a:rPr lang="en-US" dirty="0"/>
              <a:t>After Muhammad’s death there came a major division between two groups.</a:t>
            </a:r>
          </a:p>
          <a:p>
            <a:r>
              <a:rPr lang="en-US" dirty="0"/>
              <a:t>The principal issue upon which Islam's first major sectarian split occurred centers on the question of leadership.</a:t>
            </a:r>
            <a:endParaRPr lang="en-US" dirty="0" smtClean="0"/>
          </a:p>
          <a:p>
            <a:endParaRPr lang="en-US" dirty="0"/>
          </a:p>
        </p:txBody>
      </p:sp>
    </p:spTree>
    <p:extLst>
      <p:ext uri="{BB962C8B-B14F-4D97-AF65-F5344CB8AC3E}">
        <p14:creationId xmlns:p14="http://schemas.microsoft.com/office/powerpoint/2010/main" val="340168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Rise of Islam</a:t>
            </a:r>
          </a:p>
        </p:txBody>
      </p:sp>
      <p:sp>
        <p:nvSpPr>
          <p:cNvPr id="3" name="Content Placeholder 2"/>
          <p:cNvSpPr>
            <a:spLocks noGrp="1"/>
          </p:cNvSpPr>
          <p:nvPr>
            <p:ph idx="1"/>
          </p:nvPr>
        </p:nvSpPr>
        <p:spPr/>
        <p:txBody>
          <a:bodyPr/>
          <a:lstStyle/>
          <a:p>
            <a:r>
              <a:rPr lang="en-US" dirty="0"/>
              <a:t>Sunni --the largest denomination of Islam.</a:t>
            </a:r>
          </a:p>
          <a:p>
            <a:r>
              <a:rPr lang="en-US" dirty="0"/>
              <a:t>According to Sunni thought, Muhammad died without appointing a successor to lead the Muslim community. </a:t>
            </a:r>
          </a:p>
          <a:p>
            <a:r>
              <a:rPr lang="en-US" dirty="0" smtClean="0"/>
              <a:t>A group </a:t>
            </a:r>
            <a:r>
              <a:rPr lang="en-US" dirty="0"/>
              <a:t>of his most prominent companions gathered and elected Abu </a:t>
            </a:r>
            <a:r>
              <a:rPr lang="en-US" dirty="0" err="1"/>
              <a:t>Bakr</a:t>
            </a:r>
            <a:r>
              <a:rPr lang="en-US" dirty="0"/>
              <a:t>, the Prophet's close friend and father-in-law, as the first Caliph</a:t>
            </a:r>
            <a:r>
              <a:rPr lang="en-US" dirty="0" smtClean="0"/>
              <a:t>.</a:t>
            </a:r>
          </a:p>
          <a:p>
            <a:r>
              <a:rPr lang="en-US" dirty="0"/>
              <a:t>Sunnis initially believed that the position of Caliph should be democratically chosen, but after the first four Rightly Guided </a:t>
            </a:r>
            <a:r>
              <a:rPr lang="en-US" dirty="0" err="1"/>
              <a:t>Calliphs</a:t>
            </a:r>
            <a:r>
              <a:rPr lang="en-US" dirty="0"/>
              <a:t> the position turned into a hereditary dynastic rule.</a:t>
            </a:r>
          </a:p>
        </p:txBody>
      </p:sp>
    </p:spTree>
    <p:extLst>
      <p:ext uri="{BB962C8B-B14F-4D97-AF65-F5344CB8AC3E}">
        <p14:creationId xmlns:p14="http://schemas.microsoft.com/office/powerpoint/2010/main" val="761332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Rise of Islam</a:t>
            </a:r>
          </a:p>
        </p:txBody>
      </p:sp>
      <p:sp>
        <p:nvSpPr>
          <p:cNvPr id="3" name="Content Placeholder 2"/>
          <p:cNvSpPr>
            <a:spLocks noGrp="1"/>
          </p:cNvSpPr>
          <p:nvPr>
            <p:ph idx="1"/>
          </p:nvPr>
        </p:nvSpPr>
        <p:spPr/>
        <p:txBody>
          <a:bodyPr/>
          <a:lstStyle/>
          <a:p>
            <a:r>
              <a:rPr lang="en-US" dirty="0" smtClean="0"/>
              <a:t>Shia </a:t>
            </a:r>
            <a:r>
              <a:rPr lang="en-US" dirty="0"/>
              <a:t>– the 2nd Largest Islamic </a:t>
            </a:r>
            <a:r>
              <a:rPr lang="en-US" dirty="0" smtClean="0"/>
              <a:t>denomination.</a:t>
            </a:r>
          </a:p>
          <a:p>
            <a:r>
              <a:rPr lang="en-US" dirty="0"/>
              <a:t>They follow Ali </a:t>
            </a:r>
            <a:r>
              <a:rPr lang="en-US" dirty="0" err="1"/>
              <a:t>ibn</a:t>
            </a:r>
            <a:r>
              <a:rPr lang="en-US" dirty="0"/>
              <a:t> </a:t>
            </a:r>
            <a:r>
              <a:rPr lang="en-US" dirty="0" err="1"/>
              <a:t>Abi</a:t>
            </a:r>
            <a:r>
              <a:rPr lang="en-US" dirty="0"/>
              <a:t> </a:t>
            </a:r>
            <a:r>
              <a:rPr lang="en-US" dirty="0" err="1"/>
              <a:t>Talib</a:t>
            </a:r>
            <a:r>
              <a:rPr lang="en-US" dirty="0"/>
              <a:t> </a:t>
            </a:r>
            <a:r>
              <a:rPr lang="en-US" dirty="0" smtClean="0"/>
              <a:t>(ca</a:t>
            </a:r>
            <a:r>
              <a:rPr lang="en-US" dirty="0"/>
              <a:t>. 599 – January 661 CE</a:t>
            </a:r>
            <a:r>
              <a:rPr lang="en-US" dirty="0" smtClean="0"/>
              <a:t>).</a:t>
            </a:r>
          </a:p>
          <a:p>
            <a:r>
              <a:rPr lang="en-US" dirty="0" smtClean="0"/>
              <a:t>Shia </a:t>
            </a:r>
            <a:r>
              <a:rPr lang="en-US" dirty="0"/>
              <a:t>Muslims see him as the first imam and first rightful caliph. </a:t>
            </a:r>
          </a:p>
          <a:p>
            <a:r>
              <a:rPr lang="en-US" dirty="0"/>
              <a:t>He was Muhammad's cousin, and, after marrying Fatima, his son-in-law as well</a:t>
            </a:r>
            <a:r>
              <a:rPr lang="en-US" dirty="0" smtClean="0"/>
              <a:t>.</a:t>
            </a:r>
          </a:p>
          <a:p>
            <a:r>
              <a:rPr lang="en-US" dirty="0"/>
              <a:t>The Koran forbids conversion by coercion, so Muslim rulers were tolerant of other religions based on revelation, such as Judaism and Christianity.</a:t>
            </a:r>
          </a:p>
        </p:txBody>
      </p:sp>
    </p:spTree>
    <p:extLst>
      <p:ext uri="{BB962C8B-B14F-4D97-AF65-F5344CB8AC3E}">
        <p14:creationId xmlns:p14="http://schemas.microsoft.com/office/powerpoint/2010/main" val="9493031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286</TotalTime>
  <Words>2789</Words>
  <Application>Microsoft Office PowerPoint</Application>
  <PresentationFormat>On-screen Show (4:3)</PresentationFormat>
  <Paragraphs>254</Paragraphs>
  <Slides>40</Slides>
  <Notes>40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Flow</vt:lpstr>
      <vt:lpstr>Rise of Islam</vt:lpstr>
      <vt:lpstr>Rise of Islam</vt:lpstr>
      <vt:lpstr>Rise of Islam</vt:lpstr>
      <vt:lpstr>Rise of Islam</vt:lpstr>
      <vt:lpstr>Rise of Islam</vt:lpstr>
      <vt:lpstr>Rise of Islam</vt:lpstr>
      <vt:lpstr>Rise of Islam</vt:lpstr>
      <vt:lpstr>Rise of Islam</vt:lpstr>
      <vt:lpstr>Rise of Islam</vt:lpstr>
      <vt:lpstr>Koran</vt:lpstr>
      <vt:lpstr>Koran</vt:lpstr>
      <vt:lpstr>The Five Pillars of Islam</vt:lpstr>
      <vt:lpstr>The Five Pillars of Islam</vt:lpstr>
      <vt:lpstr>The Five Pillars of Islam</vt:lpstr>
      <vt:lpstr>The Five Pillars of Islam</vt:lpstr>
      <vt:lpstr>The Five Pillars of Islam</vt:lpstr>
      <vt:lpstr>The Five Pillars of Islam</vt:lpstr>
      <vt:lpstr>The Five Pillars of Islam</vt:lpstr>
      <vt:lpstr>The Five Pillars of Islam</vt:lpstr>
      <vt:lpstr>The Five Pillars of Islam</vt:lpstr>
      <vt:lpstr>The Six Articles of Faith</vt:lpstr>
      <vt:lpstr>The Six Articles of Faith</vt:lpstr>
      <vt:lpstr>The Six Articles of Faith</vt:lpstr>
      <vt:lpstr>The Six Articles of Faith</vt:lpstr>
      <vt:lpstr>The Six Articles of Faith</vt:lpstr>
      <vt:lpstr>The Six Articles of Faith</vt:lpstr>
      <vt:lpstr>The Six Articles of Faith</vt:lpstr>
      <vt:lpstr>Contributions of Islam</vt:lpstr>
      <vt:lpstr>Contributions of Islam</vt:lpstr>
      <vt:lpstr>Contributions of Islam</vt:lpstr>
      <vt:lpstr>Koran: The nature of God</vt:lpstr>
      <vt:lpstr>Koran: The nature of God</vt:lpstr>
      <vt:lpstr>4. Women</vt:lpstr>
      <vt:lpstr>4. Women</vt:lpstr>
      <vt:lpstr>4. Women</vt:lpstr>
      <vt:lpstr>5. The Table</vt:lpstr>
      <vt:lpstr>5. The Table</vt:lpstr>
      <vt:lpstr>5. The Table</vt:lpstr>
      <vt:lpstr>5. The Table</vt:lpstr>
      <vt:lpstr>5. The Table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Rise of Islam</dc:title>
  <dc:creator>George</dc:creator>
  <cp:lastModifiedBy>George</cp:lastModifiedBy>
  <cp:revision>22</cp:revision>
  <cp:lastPrinted>2011-10-14T02:28:59Z</cp:lastPrinted>
  <dcterms:created xsi:type="dcterms:W3CDTF">2011-10-14T00:23:32Z</dcterms:created>
  <dcterms:modified xsi:type="dcterms:W3CDTF">2011-10-17T00:55:58Z</dcterms:modified>
</cp:coreProperties>
</file>