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57" r:id="rId4"/>
    <p:sldId id="261" r:id="rId5"/>
    <p:sldId id="270" r:id="rId6"/>
    <p:sldId id="265" r:id="rId7"/>
    <p:sldId id="271" r:id="rId8"/>
    <p:sldId id="267" r:id="rId9"/>
    <p:sldId id="268" r:id="rId10"/>
    <p:sldId id="269" r:id="rId11"/>
    <p:sldId id="258" r:id="rId12"/>
    <p:sldId id="25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0BF5F-C6FE-4585-A4D3-C291674F6F47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66F72-DA35-4938-96AA-ED3653843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6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14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90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03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65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3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10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57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35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32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20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75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66F72-DA35-4938-96AA-ED3653843B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6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0D4587-6B8A-4F56-8DD7-0ED067DEEFCF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9C7059-E34A-4CD0-A319-B1B62F2240E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Theater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5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Allowed </a:t>
            </a:r>
            <a:r>
              <a:rPr lang="en-US" dirty="0"/>
              <a:t>an actor portraying a god or goddess to arrive on scene in the most realistic way possible, from the sky. </a:t>
            </a:r>
            <a:endParaRPr lang="en-US" dirty="0" smtClean="0"/>
          </a:p>
          <a:p>
            <a:r>
              <a:rPr lang="en-US" dirty="0" smtClean="0"/>
              <a:t>Introduced </a:t>
            </a:r>
            <a:r>
              <a:rPr lang="en-US" dirty="0"/>
              <a:t>a god at the end of a play in order to untangle a badly snarled plot.</a:t>
            </a:r>
          </a:p>
          <a:p>
            <a:r>
              <a:rPr lang="en-US" dirty="0" smtClean="0"/>
              <a:t>The </a:t>
            </a:r>
            <a:r>
              <a:rPr lang="en-US" dirty="0"/>
              <a:t>Latin phrase </a:t>
            </a:r>
            <a:r>
              <a:rPr lang="en-US" i="1" dirty="0" err="1"/>
              <a:t>deus</a:t>
            </a:r>
            <a:r>
              <a:rPr lang="en-US" i="1" dirty="0"/>
              <a:t> ex </a:t>
            </a:r>
            <a:r>
              <a:rPr lang="en-US" i="1" dirty="0" err="1"/>
              <a:t>machina</a:t>
            </a:r>
            <a:r>
              <a:rPr lang="en-US" dirty="0"/>
              <a:t> `the god from the machine' is often used to refer to the appearance of gods by means of the </a:t>
            </a:r>
            <a:r>
              <a:rPr lang="en-US" i="1" dirty="0" err="1"/>
              <a:t>mechane</a:t>
            </a:r>
            <a:r>
              <a:rPr lang="en-US" dirty="0"/>
              <a:t> in tragedy. </a:t>
            </a:r>
            <a:endParaRPr lang="en-US" dirty="0" smtClean="0"/>
          </a:p>
          <a:p>
            <a:r>
              <a:rPr lang="en-US" dirty="0" smtClean="0"/>
              <a:t>Employed </a:t>
            </a:r>
            <a:r>
              <a:rPr lang="en-US" dirty="0"/>
              <a:t>in a pejorative sense in modern literary criticism to refer to an improbable character or event introduced by an author to resolve a difficult situation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56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Thespian</a:t>
            </a:r>
            <a:r>
              <a:rPr lang="en-US" dirty="0"/>
              <a:t>, which means “stage performer,” comes from Thespis</a:t>
            </a:r>
            <a:r>
              <a:rPr lang="en-US" dirty="0" smtClean="0"/>
              <a:t>.</a:t>
            </a:r>
          </a:p>
          <a:p>
            <a:r>
              <a:rPr lang="en-US" dirty="0"/>
              <a:t>The actors in tragedy were hired and paid by the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Aeschylus </a:t>
            </a:r>
            <a:r>
              <a:rPr lang="en-US" dirty="0"/>
              <a:t>added </a:t>
            </a:r>
            <a:r>
              <a:rPr lang="en-US" dirty="0" smtClean="0"/>
              <a:t>a </a:t>
            </a:r>
            <a:r>
              <a:rPr lang="en-US" dirty="0"/>
              <a:t>second actor who could play different parts, wearing different masks.  Chorus reduced to 12.</a:t>
            </a:r>
          </a:p>
          <a:p>
            <a:r>
              <a:rPr lang="en-US" dirty="0"/>
              <a:t>Sophocles added third actor, raised chorus to 15 (where it remained).  Dramatic construction could then be much more flexible.</a:t>
            </a:r>
          </a:p>
          <a:p>
            <a:r>
              <a:rPr lang="en-US" dirty="0"/>
              <a:t>Actors were only men.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Chorus </a:t>
            </a:r>
            <a:r>
              <a:rPr lang="en-US" sz="2400" dirty="0" smtClean="0"/>
              <a:t>important theater element.</a:t>
            </a:r>
            <a:endParaRPr lang="en-US" sz="2400" dirty="0"/>
          </a:p>
          <a:p>
            <a:r>
              <a:rPr lang="en-US" dirty="0"/>
              <a:t>The first function of a tragic chorus was to chant an entrance song called a </a:t>
            </a:r>
            <a:r>
              <a:rPr lang="en-US" i="1" dirty="0" err="1" smtClean="0"/>
              <a:t>parodos</a:t>
            </a:r>
            <a:r>
              <a:rPr lang="en-US" i="1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they marched into the orchestra. </a:t>
            </a:r>
            <a:endParaRPr lang="en-US" dirty="0" smtClean="0"/>
          </a:p>
          <a:p>
            <a:r>
              <a:rPr lang="en-US" dirty="0" smtClean="0"/>
              <a:t>Sang </a:t>
            </a:r>
            <a:r>
              <a:rPr lang="en-US" dirty="0"/>
              <a:t>and </a:t>
            </a:r>
            <a:r>
              <a:rPr lang="en-US" dirty="0" smtClean="0"/>
              <a:t>danced </a:t>
            </a:r>
            <a:r>
              <a:rPr lang="en-US" dirty="0"/>
              <a:t>choral songs called </a:t>
            </a:r>
            <a:r>
              <a:rPr lang="en-US" i="1" dirty="0" err="1" smtClean="0"/>
              <a:t>stasima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Usually </a:t>
            </a:r>
            <a:r>
              <a:rPr lang="en-US" dirty="0"/>
              <a:t>represented ordinary </a:t>
            </a:r>
            <a:r>
              <a:rPr lang="en-US" dirty="0" smtClean="0"/>
              <a:t>citizens.</a:t>
            </a:r>
            <a:endParaRPr lang="en-US" dirty="0"/>
          </a:p>
          <a:p>
            <a:r>
              <a:rPr lang="en-US" dirty="0"/>
              <a:t>Reacted the way people in the audience </a:t>
            </a:r>
            <a:r>
              <a:rPr lang="en-US" dirty="0" smtClean="0"/>
              <a:t>might.</a:t>
            </a:r>
            <a:endParaRPr lang="en-US" dirty="0" smtClean="0"/>
          </a:p>
          <a:p>
            <a:r>
              <a:rPr lang="en-US" dirty="0" smtClean="0"/>
              <a:t>Gave background info necessary to understand the plot (exposition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9206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Represented a moderate balance between the extreme behaviors of the principle characters</a:t>
            </a:r>
          </a:p>
          <a:p>
            <a:r>
              <a:rPr lang="en-US" dirty="0"/>
              <a:t>Made philosophical observations &amp; drew conclusions about what was happening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10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Theater was presented at annual festivals held in honor of the gods.</a:t>
            </a:r>
          </a:p>
          <a:p>
            <a:r>
              <a:rPr lang="en-US" dirty="0" smtClean="0"/>
              <a:t>One </a:t>
            </a:r>
            <a:r>
              <a:rPr lang="en-US" dirty="0"/>
              <a:t>god, Dionysus, was honored with an unusual festival called the City </a:t>
            </a:r>
            <a:r>
              <a:rPr lang="en-US" dirty="0" err="1"/>
              <a:t>Dionysia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Dionysus was the god of wine, fertility, and revelry.</a:t>
            </a:r>
          </a:p>
          <a:p>
            <a:r>
              <a:rPr lang="en-US" dirty="0" smtClean="0"/>
              <a:t>The </a:t>
            </a:r>
            <a:r>
              <a:rPr lang="en-US" dirty="0"/>
              <a:t>revelry-filled festival was led by drunken men dressed up in rough goat skins (because goats were thought sexually potent) who would sing and play in choruses to welcome </a:t>
            </a:r>
            <a:r>
              <a:rPr lang="en-US" dirty="0" smtClean="0"/>
              <a:t>Dionysus. </a:t>
            </a:r>
          </a:p>
        </p:txBody>
      </p:sp>
    </p:spTree>
    <p:extLst>
      <p:ext uri="{BB962C8B-B14F-4D97-AF65-F5344CB8AC3E}">
        <p14:creationId xmlns:p14="http://schemas.microsoft.com/office/powerpoint/2010/main" val="9255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Tribes competed against one another in performances, and the best show would have the honor of winning the contest</a:t>
            </a:r>
          </a:p>
          <a:p>
            <a:r>
              <a:rPr lang="en-US" dirty="0" smtClean="0"/>
              <a:t>Most </a:t>
            </a:r>
            <a:r>
              <a:rPr lang="en-US" dirty="0"/>
              <a:t>historians believe that Greek drama originated out of the </a:t>
            </a:r>
            <a:r>
              <a:rPr lang="en-US" dirty="0" smtClean="0"/>
              <a:t>chorus</a:t>
            </a:r>
            <a:r>
              <a:rPr lang="en-US" dirty="0"/>
              <a:t>, a group of 50 men who sang and danced a hymn to Dionysus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Parallels with beginning of Medieval drama and theater.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29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Thespis is credited with transforming these songs into drama when he stepped out of the chorus and became an actor.  </a:t>
            </a:r>
          </a:p>
          <a:p>
            <a:r>
              <a:rPr lang="en-US" dirty="0"/>
              <a:t>He became a character and engaged in dialogue with the chorus. </a:t>
            </a:r>
          </a:p>
          <a:p>
            <a:r>
              <a:rPr lang="en-US" dirty="0"/>
              <a:t>Music was often played during the chorus' delivery of its lines.</a:t>
            </a:r>
          </a:p>
        </p:txBody>
      </p:sp>
    </p:spTree>
    <p:extLst>
      <p:ext uri="{BB962C8B-B14F-4D97-AF65-F5344CB8AC3E}">
        <p14:creationId xmlns:p14="http://schemas.microsoft.com/office/powerpoint/2010/main" val="19805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Theater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Orchestra: circular </a:t>
            </a:r>
            <a:r>
              <a:rPr lang="en-US" dirty="0"/>
              <a:t>dancing area for the chorus</a:t>
            </a:r>
          </a:p>
          <a:p>
            <a:r>
              <a:rPr lang="en-US" dirty="0"/>
              <a:t>Gently sloping hill, on which spectators could sit and watch the </a:t>
            </a:r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25180"/>
            <a:ext cx="4038600" cy="3025278"/>
          </a:xfrm>
        </p:spPr>
      </p:pic>
    </p:spTree>
    <p:extLst>
      <p:ext uri="{BB962C8B-B14F-4D97-AF65-F5344CB8AC3E}">
        <p14:creationId xmlns:p14="http://schemas.microsoft.com/office/powerpoint/2010/main" val="21302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Theater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5000"/>
            <a:ext cx="6400800" cy="4724400"/>
          </a:xfrm>
        </p:spPr>
      </p:pic>
    </p:spTree>
    <p:extLst>
      <p:ext uri="{BB962C8B-B14F-4D97-AF65-F5344CB8AC3E}">
        <p14:creationId xmlns:p14="http://schemas.microsoft.com/office/powerpoint/2010/main" val="163209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Theater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Wall with doors, painted to represent a palace, temple or whatever setting was </a:t>
            </a:r>
            <a:r>
              <a:rPr lang="en-US" dirty="0" smtClean="0"/>
              <a:t>required.</a:t>
            </a:r>
          </a:p>
          <a:p>
            <a:r>
              <a:rPr lang="en-US" i="1" dirty="0" err="1"/>
              <a:t>Skene</a:t>
            </a:r>
            <a:r>
              <a:rPr lang="en-US" dirty="0"/>
              <a:t> (‘tent’) probably a backstage area of some sort, into which the actors could retire during a show and change costume. </a:t>
            </a:r>
          </a:p>
          <a:p>
            <a:r>
              <a:rPr lang="en-US" dirty="0" smtClean="0"/>
              <a:t>Eventually </a:t>
            </a:r>
            <a:r>
              <a:rPr lang="en-US" dirty="0"/>
              <a:t>became a full-fledged stage building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21749"/>
            <a:ext cx="4038600" cy="3232140"/>
          </a:xfrm>
        </p:spPr>
      </p:pic>
    </p:spTree>
    <p:extLst>
      <p:ext uri="{BB962C8B-B14F-4D97-AF65-F5344CB8AC3E}">
        <p14:creationId xmlns:p14="http://schemas.microsoft.com/office/powerpoint/2010/main" val="4008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153400" cy="6645022"/>
          </a:xfrm>
        </p:spPr>
      </p:pic>
    </p:spTree>
    <p:extLst>
      <p:ext uri="{BB962C8B-B14F-4D97-AF65-F5344CB8AC3E}">
        <p14:creationId xmlns:p14="http://schemas.microsoft.com/office/powerpoint/2010/main" val="29041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e</a:t>
            </a:r>
            <a:r>
              <a:rPr lang="en-US" i="1" dirty="0" err="1" smtClean="0"/>
              <a:t>kkyklema</a:t>
            </a:r>
            <a:r>
              <a:rPr lang="en-US" dirty="0" smtClean="0"/>
              <a:t>, a </a:t>
            </a:r>
            <a:r>
              <a:rPr lang="en-US" dirty="0"/>
              <a:t>platform on wheels rolled out through one of the doors of the </a:t>
            </a:r>
            <a:r>
              <a:rPr lang="en-US" dirty="0" err="1"/>
              <a:t>skene</a:t>
            </a:r>
            <a:r>
              <a:rPr lang="en-US" dirty="0"/>
              <a:t>, on which a tableau was displayed representing the result of an action indoors (e.g., a murder) and therefore was unseen by the audience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i="1" dirty="0" err="1"/>
              <a:t>mechane</a:t>
            </a:r>
            <a:r>
              <a:rPr lang="en-US" dirty="0"/>
              <a:t> `theatrical machine', a crane to which a cable with a harness for an actor was attached. </a:t>
            </a:r>
          </a:p>
          <a:p>
            <a:r>
              <a:rPr lang="en-US" dirty="0"/>
              <a:t> Could lift actors over the </a:t>
            </a:r>
            <a:r>
              <a:rPr lang="en-US" i="1" dirty="0" err="1"/>
              <a:t>skene</a:t>
            </a:r>
            <a:r>
              <a:rPr lang="en-US" dirty="0"/>
              <a:t> building and suspend them up in the air by a rope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18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553</TotalTime>
  <Words>468</Words>
  <Application>Microsoft Office PowerPoint</Application>
  <PresentationFormat>On-screen Show (4:3)</PresentationFormat>
  <Paragraphs>61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Greek Theater</vt:lpstr>
      <vt:lpstr>Introduction</vt:lpstr>
      <vt:lpstr>Introduction</vt:lpstr>
      <vt:lpstr>Introduction</vt:lpstr>
      <vt:lpstr>The Theater</vt:lpstr>
      <vt:lpstr>The Theater</vt:lpstr>
      <vt:lpstr>The Theater</vt:lpstr>
      <vt:lpstr>PowerPoint Presentation</vt:lpstr>
      <vt:lpstr>Stage</vt:lpstr>
      <vt:lpstr>Stage</vt:lpstr>
      <vt:lpstr>Actors</vt:lpstr>
      <vt:lpstr>Chorus</vt:lpstr>
      <vt:lpstr>Chorus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Theater</dc:title>
  <dc:creator>George</dc:creator>
  <cp:lastModifiedBy>George</cp:lastModifiedBy>
  <cp:revision>15</cp:revision>
  <dcterms:created xsi:type="dcterms:W3CDTF">2011-09-12T00:30:52Z</dcterms:created>
  <dcterms:modified xsi:type="dcterms:W3CDTF">2011-09-13T22:24:08Z</dcterms:modified>
</cp:coreProperties>
</file>