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2" r:id="rId3"/>
    <p:sldId id="257" r:id="rId4"/>
    <p:sldId id="261" r:id="rId5"/>
    <p:sldId id="270" r:id="rId6"/>
    <p:sldId id="265" r:id="rId7"/>
    <p:sldId id="271" r:id="rId8"/>
    <p:sldId id="267" r:id="rId9"/>
    <p:sldId id="268" r:id="rId10"/>
    <p:sldId id="269" r:id="rId11"/>
    <p:sldId id="258" r:id="rId12"/>
    <p:sldId id="259" r:id="rId13"/>
    <p:sldId id="26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40BF5F-C6FE-4585-A4D3-C291674F6F47}" type="datetimeFigureOut">
              <a:rPr lang="en-US" smtClean="0"/>
              <a:t>9/13/2011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E66F72-DA35-4938-96AA-ED3653843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467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E66F72-DA35-4938-96AA-ED3653843B3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5142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E66F72-DA35-4938-96AA-ED3653843B3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1906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E66F72-DA35-4938-96AA-ED3653843B3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3030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E66F72-DA35-4938-96AA-ED3653843B3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6653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E66F72-DA35-4938-96AA-ED3653843B3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11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E66F72-DA35-4938-96AA-ED3653843B3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8392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E66F72-DA35-4938-96AA-ED3653843B3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4100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E66F72-DA35-4938-96AA-ED3653843B3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8579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E66F72-DA35-4938-96AA-ED3653843B3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4356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E66F72-DA35-4938-96AA-ED3653843B3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0322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E66F72-DA35-4938-96AA-ED3653843B3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8209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E66F72-DA35-4938-96AA-ED3653843B3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7757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E66F72-DA35-4938-96AA-ED3653843B3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263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4587-6B8A-4F56-8DD7-0ED067DEEFCF}" type="datetimeFigureOut">
              <a:rPr lang="en-US" smtClean="0"/>
              <a:t>9/13/2011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C7059-E34A-4CD0-A319-B1B62F2240E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4587-6B8A-4F56-8DD7-0ED067DEEFCF}" type="datetimeFigureOut">
              <a:rPr lang="en-US" smtClean="0"/>
              <a:t>9/13/2011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C7059-E34A-4CD0-A319-B1B62F2240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4587-6B8A-4F56-8DD7-0ED067DEEFCF}" type="datetimeFigureOut">
              <a:rPr lang="en-US" smtClean="0"/>
              <a:t>9/13/2011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C7059-E34A-4CD0-A319-B1B62F2240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4587-6B8A-4F56-8DD7-0ED067DEEFCF}" type="datetimeFigureOut">
              <a:rPr lang="en-US" smtClean="0"/>
              <a:t>9/13/2011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C7059-E34A-4CD0-A319-B1B62F2240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4587-6B8A-4F56-8DD7-0ED067DEEFCF}" type="datetimeFigureOut">
              <a:rPr lang="en-US" smtClean="0"/>
              <a:t>9/13/2011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C7059-E34A-4CD0-A319-B1B62F2240E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4587-6B8A-4F56-8DD7-0ED067DEEFCF}" type="datetimeFigureOut">
              <a:rPr lang="en-US" smtClean="0"/>
              <a:t>9/13/2011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C7059-E34A-4CD0-A319-B1B62F2240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4587-6B8A-4F56-8DD7-0ED067DEEFCF}" type="datetimeFigureOut">
              <a:rPr lang="en-US" smtClean="0"/>
              <a:t>9/13/2011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C7059-E34A-4CD0-A319-B1B62F2240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4587-6B8A-4F56-8DD7-0ED067DEEFCF}" type="datetimeFigureOut">
              <a:rPr lang="en-US" smtClean="0"/>
              <a:t>9/13/2011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C7059-E34A-4CD0-A319-B1B62F2240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4587-6B8A-4F56-8DD7-0ED067DEEFCF}" type="datetimeFigureOut">
              <a:rPr lang="en-US" smtClean="0"/>
              <a:t>9/13/2011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C7059-E34A-4CD0-A319-B1B62F2240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4587-6B8A-4F56-8DD7-0ED067DEEFCF}" type="datetimeFigureOut">
              <a:rPr lang="en-US" smtClean="0"/>
              <a:t>9/13/2011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C7059-E34A-4CD0-A319-B1B62F2240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4587-6B8A-4F56-8DD7-0ED067DEEFCF}" type="datetimeFigureOut">
              <a:rPr lang="en-US" smtClean="0"/>
              <a:t>9/13/2011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9C7059-E34A-4CD0-A319-B1B62F2240E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00D4587-6B8A-4F56-8DD7-0ED067DEEFCF}" type="datetimeFigureOut">
              <a:rPr lang="en-US" smtClean="0"/>
              <a:t>9/13/2011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9C7059-E34A-4CD0-A319-B1B62F2240EF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Greek Theater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15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Allowed </a:t>
            </a:r>
            <a:r>
              <a:rPr lang="en-US" dirty="0"/>
              <a:t>an actor portraying a god or goddess to arrive on scene in the most realistic way possible, from the sky. </a:t>
            </a:r>
            <a:endParaRPr lang="en-US" dirty="0" smtClean="0"/>
          </a:p>
          <a:p>
            <a:r>
              <a:rPr lang="en-US" dirty="0" smtClean="0"/>
              <a:t>Introduced </a:t>
            </a:r>
            <a:r>
              <a:rPr lang="en-US" dirty="0"/>
              <a:t>a god at the end of a play in order to untangle a badly snarled plot.</a:t>
            </a:r>
          </a:p>
          <a:p>
            <a:r>
              <a:rPr lang="en-US" dirty="0" smtClean="0"/>
              <a:t>The </a:t>
            </a:r>
            <a:r>
              <a:rPr lang="en-US" dirty="0"/>
              <a:t>Latin phrase </a:t>
            </a:r>
            <a:r>
              <a:rPr lang="en-US" i="1" dirty="0" err="1"/>
              <a:t>deus</a:t>
            </a:r>
            <a:r>
              <a:rPr lang="en-US" i="1" dirty="0"/>
              <a:t> ex </a:t>
            </a:r>
            <a:r>
              <a:rPr lang="en-US" i="1" dirty="0" err="1"/>
              <a:t>machina</a:t>
            </a:r>
            <a:r>
              <a:rPr lang="en-US" dirty="0"/>
              <a:t> `the god from the machine' is often used to refer to the appearance of gods by means of the </a:t>
            </a:r>
            <a:r>
              <a:rPr lang="en-US" i="1" dirty="0" err="1"/>
              <a:t>mechane</a:t>
            </a:r>
            <a:r>
              <a:rPr lang="en-US" dirty="0"/>
              <a:t> in tragedy. </a:t>
            </a:r>
            <a:endParaRPr lang="en-US" dirty="0" smtClean="0"/>
          </a:p>
          <a:p>
            <a:r>
              <a:rPr lang="en-US" dirty="0" smtClean="0"/>
              <a:t>Employed </a:t>
            </a:r>
            <a:r>
              <a:rPr lang="en-US" dirty="0"/>
              <a:t>in a pejorative sense in modern literary criticism to refer to an improbable character or event introduced by an author to resolve a difficult situation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560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Thespian</a:t>
            </a:r>
            <a:r>
              <a:rPr lang="en-US" dirty="0"/>
              <a:t>, which means “stage performer,” comes from Thespis</a:t>
            </a:r>
            <a:r>
              <a:rPr lang="en-US" dirty="0" smtClean="0"/>
              <a:t>.</a:t>
            </a:r>
          </a:p>
          <a:p>
            <a:r>
              <a:rPr lang="en-US" dirty="0"/>
              <a:t>The actors in tragedy were hired and paid by the </a:t>
            </a:r>
            <a:r>
              <a:rPr lang="en-US" dirty="0" smtClean="0"/>
              <a:t>state</a:t>
            </a:r>
          </a:p>
          <a:p>
            <a:r>
              <a:rPr lang="en-US" dirty="0" smtClean="0"/>
              <a:t>Aeschylus </a:t>
            </a:r>
            <a:r>
              <a:rPr lang="en-US" dirty="0"/>
              <a:t>added </a:t>
            </a:r>
            <a:r>
              <a:rPr lang="en-US" dirty="0" smtClean="0"/>
              <a:t>a </a:t>
            </a:r>
            <a:r>
              <a:rPr lang="en-US" dirty="0"/>
              <a:t>second actor who could play different parts, wearing different masks.  Chorus reduced to 12.</a:t>
            </a:r>
          </a:p>
          <a:p>
            <a:r>
              <a:rPr lang="en-US" dirty="0"/>
              <a:t>Sophocles added third actor, raised chorus to 15 (where it remained).  Dramatic construction could then be much more flexible.</a:t>
            </a:r>
          </a:p>
          <a:p>
            <a:r>
              <a:rPr lang="en-US" dirty="0"/>
              <a:t>Actors were only men. 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93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Chorus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Chorus </a:t>
            </a:r>
            <a:r>
              <a:rPr lang="en-US" sz="2400" dirty="0" smtClean="0"/>
              <a:t>important theater element.</a:t>
            </a:r>
            <a:endParaRPr lang="en-US" sz="2400" dirty="0"/>
          </a:p>
          <a:p>
            <a:r>
              <a:rPr lang="en-US" dirty="0"/>
              <a:t>The first function of a tragic chorus was to chant an entrance song called a </a:t>
            </a:r>
            <a:r>
              <a:rPr lang="en-US" i="1" dirty="0" err="1" smtClean="0"/>
              <a:t>parodos</a:t>
            </a:r>
            <a:r>
              <a:rPr lang="en-US" i="1" dirty="0" smtClean="0"/>
              <a:t> </a:t>
            </a:r>
            <a:r>
              <a:rPr lang="en-US" dirty="0" smtClean="0"/>
              <a:t>as </a:t>
            </a:r>
            <a:r>
              <a:rPr lang="en-US" dirty="0"/>
              <a:t>they marched into the orchestra. </a:t>
            </a:r>
            <a:endParaRPr lang="en-US" dirty="0" smtClean="0"/>
          </a:p>
          <a:p>
            <a:r>
              <a:rPr lang="en-US" dirty="0" smtClean="0"/>
              <a:t>Sang </a:t>
            </a:r>
            <a:r>
              <a:rPr lang="en-US" dirty="0"/>
              <a:t>and </a:t>
            </a:r>
            <a:r>
              <a:rPr lang="en-US" dirty="0" smtClean="0"/>
              <a:t>danced </a:t>
            </a:r>
            <a:r>
              <a:rPr lang="en-US" dirty="0"/>
              <a:t>choral songs called </a:t>
            </a:r>
            <a:r>
              <a:rPr lang="en-US" i="1" dirty="0" err="1" smtClean="0"/>
              <a:t>stasima</a:t>
            </a:r>
            <a:r>
              <a:rPr lang="en-US" i="1" dirty="0" smtClean="0"/>
              <a:t>.</a:t>
            </a:r>
          </a:p>
          <a:p>
            <a:r>
              <a:rPr lang="en-US" dirty="0" smtClean="0"/>
              <a:t>Usually </a:t>
            </a:r>
            <a:r>
              <a:rPr lang="en-US" dirty="0"/>
              <a:t>represented ordinary </a:t>
            </a:r>
            <a:r>
              <a:rPr lang="en-US" dirty="0" smtClean="0"/>
              <a:t>citizens.</a:t>
            </a:r>
            <a:endParaRPr lang="en-US" dirty="0"/>
          </a:p>
          <a:p>
            <a:r>
              <a:rPr lang="en-US" dirty="0"/>
              <a:t>Reacted the way people in the audience </a:t>
            </a:r>
            <a:r>
              <a:rPr lang="en-US" dirty="0" smtClean="0"/>
              <a:t>might.</a:t>
            </a:r>
            <a:endParaRPr lang="en-US" dirty="0" smtClean="0"/>
          </a:p>
          <a:p>
            <a:r>
              <a:rPr lang="en-US" dirty="0" smtClean="0"/>
              <a:t>Gave background info necessary to understand the plot (exposition</a:t>
            </a:r>
            <a:r>
              <a:rPr lang="en-US" dirty="0" smtClean="0"/>
              <a:t>).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892062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Chorus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Represented a moderate balance between the extreme behaviors of the principle characters</a:t>
            </a:r>
          </a:p>
          <a:p>
            <a:r>
              <a:rPr lang="en-US" dirty="0"/>
              <a:t>Made philosophical observations &amp; drew conclusions about what was happening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105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Theater was presented at annual festivals held in honor of the gods.</a:t>
            </a:r>
          </a:p>
          <a:p>
            <a:r>
              <a:rPr lang="en-US" dirty="0" smtClean="0"/>
              <a:t>One </a:t>
            </a:r>
            <a:r>
              <a:rPr lang="en-US" dirty="0"/>
              <a:t>god, Dionysus, was honored with an unusual festival called the City </a:t>
            </a:r>
            <a:r>
              <a:rPr lang="en-US" dirty="0" err="1"/>
              <a:t>Dionysia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/>
              <a:t>Dionysus was the god of wine, fertility, and revelry.</a:t>
            </a:r>
          </a:p>
          <a:p>
            <a:r>
              <a:rPr lang="en-US" dirty="0" smtClean="0"/>
              <a:t>The </a:t>
            </a:r>
            <a:r>
              <a:rPr lang="en-US" dirty="0"/>
              <a:t>revelry-filled festival was led by drunken men dressed up in rough goat skins (because goats were thought sexually potent) who would sing and play in choruses to welcome </a:t>
            </a:r>
            <a:r>
              <a:rPr lang="en-US" dirty="0" smtClean="0"/>
              <a:t>Dionysus. </a:t>
            </a:r>
          </a:p>
        </p:txBody>
      </p:sp>
    </p:spTree>
    <p:extLst>
      <p:ext uri="{BB962C8B-B14F-4D97-AF65-F5344CB8AC3E}">
        <p14:creationId xmlns:p14="http://schemas.microsoft.com/office/powerpoint/2010/main" val="92557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Tribes competed against one another in performances, and the best show would have the honor of winning the contest</a:t>
            </a:r>
          </a:p>
          <a:p>
            <a:r>
              <a:rPr lang="en-US" dirty="0" smtClean="0"/>
              <a:t>Most </a:t>
            </a:r>
            <a:r>
              <a:rPr lang="en-US" dirty="0"/>
              <a:t>historians believe that Greek drama originated out of the </a:t>
            </a:r>
            <a:r>
              <a:rPr lang="en-US" dirty="0" smtClean="0"/>
              <a:t>chorus</a:t>
            </a:r>
            <a:r>
              <a:rPr lang="en-US" dirty="0"/>
              <a:t>, a group of 50 men who sang and danced a hymn to Dionysus</a:t>
            </a:r>
            <a:r>
              <a:rPr lang="en-US" dirty="0" smtClean="0"/>
              <a:t>.</a:t>
            </a:r>
          </a:p>
          <a:p>
            <a:r>
              <a:rPr lang="en-US" dirty="0" smtClean="0"/>
              <a:t>Parallels with beginning of Medieval drama and theater.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5293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Thespis is credited with transforming these songs into drama when he stepped out of the chorus and became an actor.  </a:t>
            </a:r>
          </a:p>
          <a:p>
            <a:r>
              <a:rPr lang="en-US" dirty="0"/>
              <a:t>He became a character and engaged in dialogue with the chorus. </a:t>
            </a:r>
          </a:p>
          <a:p>
            <a:r>
              <a:rPr lang="en-US" dirty="0"/>
              <a:t>Music was often played during the chorus' delivery of its lines.</a:t>
            </a:r>
          </a:p>
        </p:txBody>
      </p:sp>
    </p:spTree>
    <p:extLst>
      <p:ext uri="{BB962C8B-B14F-4D97-AF65-F5344CB8AC3E}">
        <p14:creationId xmlns:p14="http://schemas.microsoft.com/office/powerpoint/2010/main" val="198051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Theater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mtClean="0"/>
              <a:t>Orchestra: circular </a:t>
            </a:r>
            <a:r>
              <a:rPr lang="en-US" dirty="0"/>
              <a:t>dancing area for the chorus</a:t>
            </a:r>
          </a:p>
          <a:p>
            <a:r>
              <a:rPr lang="en-US" dirty="0"/>
              <a:t>Gently sloping hill, on which spectators could sit and watch the </a:t>
            </a:r>
            <a:r>
              <a:rPr lang="en-US" dirty="0" smtClean="0"/>
              <a:t>performance</a:t>
            </a:r>
            <a:endParaRPr lang="en-US" dirty="0"/>
          </a:p>
        </p:txBody>
      </p:sp>
      <p:pic>
        <p:nvPicPr>
          <p:cNvPr id="5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625180"/>
            <a:ext cx="4038600" cy="3025278"/>
          </a:xfrm>
        </p:spPr>
      </p:pic>
    </p:spTree>
    <p:extLst>
      <p:ext uri="{BB962C8B-B14F-4D97-AF65-F5344CB8AC3E}">
        <p14:creationId xmlns:p14="http://schemas.microsoft.com/office/powerpoint/2010/main" val="213021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Theater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905000"/>
            <a:ext cx="6400800" cy="4724400"/>
          </a:xfrm>
        </p:spPr>
      </p:pic>
    </p:spTree>
    <p:extLst>
      <p:ext uri="{BB962C8B-B14F-4D97-AF65-F5344CB8AC3E}">
        <p14:creationId xmlns:p14="http://schemas.microsoft.com/office/powerpoint/2010/main" val="163209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Theater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Wall with doors, painted to represent a palace, temple or whatever setting was </a:t>
            </a:r>
            <a:r>
              <a:rPr lang="en-US" dirty="0" smtClean="0"/>
              <a:t>required.</a:t>
            </a:r>
          </a:p>
          <a:p>
            <a:r>
              <a:rPr lang="en-US" i="1" dirty="0" err="1"/>
              <a:t>Skene</a:t>
            </a:r>
            <a:r>
              <a:rPr lang="en-US" dirty="0"/>
              <a:t> (‘tent’) probably a backstage area of some sort, into which the actors could retire during a show and change costume. </a:t>
            </a:r>
          </a:p>
          <a:p>
            <a:r>
              <a:rPr lang="en-US" dirty="0" smtClean="0"/>
              <a:t>Eventually </a:t>
            </a:r>
            <a:r>
              <a:rPr lang="en-US" dirty="0"/>
              <a:t>became a full-fledged stage building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521749"/>
            <a:ext cx="4038600" cy="3232140"/>
          </a:xfrm>
        </p:spPr>
      </p:pic>
    </p:spTree>
    <p:extLst>
      <p:ext uri="{BB962C8B-B14F-4D97-AF65-F5344CB8AC3E}">
        <p14:creationId xmlns:p14="http://schemas.microsoft.com/office/powerpoint/2010/main" val="40081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52400"/>
            <a:ext cx="8153400" cy="6645022"/>
          </a:xfrm>
        </p:spPr>
      </p:pic>
    </p:spTree>
    <p:extLst>
      <p:ext uri="{BB962C8B-B14F-4D97-AF65-F5344CB8AC3E}">
        <p14:creationId xmlns:p14="http://schemas.microsoft.com/office/powerpoint/2010/main" val="290415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/>
              <a:t>e</a:t>
            </a:r>
            <a:r>
              <a:rPr lang="en-US" i="1" dirty="0" err="1" smtClean="0"/>
              <a:t>kkyklema</a:t>
            </a:r>
            <a:r>
              <a:rPr lang="en-US" dirty="0" smtClean="0"/>
              <a:t>, a </a:t>
            </a:r>
            <a:r>
              <a:rPr lang="en-US" dirty="0"/>
              <a:t>platform on wheels rolled out through one of the doors of the </a:t>
            </a:r>
            <a:r>
              <a:rPr lang="en-US" dirty="0" err="1"/>
              <a:t>skene</a:t>
            </a:r>
            <a:r>
              <a:rPr lang="en-US" dirty="0"/>
              <a:t>, on which a tableau was displayed representing the result of an action indoors (e.g., a murder) and therefore was unseen by the audience</a:t>
            </a:r>
            <a:r>
              <a:rPr lang="en-US" dirty="0" smtClean="0"/>
              <a:t>.</a:t>
            </a:r>
            <a:r>
              <a:rPr lang="en-US" dirty="0"/>
              <a:t> </a:t>
            </a:r>
            <a:endParaRPr lang="en-US" dirty="0" smtClean="0"/>
          </a:p>
          <a:p>
            <a:r>
              <a:rPr lang="en-US" i="1" dirty="0" err="1"/>
              <a:t>mechane</a:t>
            </a:r>
            <a:r>
              <a:rPr lang="en-US" dirty="0"/>
              <a:t> `theatrical machine', a crane to which a cable with a harness for an actor was attached. </a:t>
            </a:r>
          </a:p>
          <a:p>
            <a:r>
              <a:rPr lang="en-US" dirty="0"/>
              <a:t> Could lift actors over the </a:t>
            </a:r>
            <a:r>
              <a:rPr lang="en-US" i="1" dirty="0" err="1"/>
              <a:t>skene</a:t>
            </a:r>
            <a:r>
              <a:rPr lang="en-US" dirty="0"/>
              <a:t> building and suspend them up in the air by a rope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1187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553</TotalTime>
  <Words>468</Words>
  <Application>Microsoft Office PowerPoint</Application>
  <PresentationFormat>On-screen Show (4:3)</PresentationFormat>
  <Paragraphs>61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Greek Theater</vt:lpstr>
      <vt:lpstr>Introduction</vt:lpstr>
      <vt:lpstr>Introduction</vt:lpstr>
      <vt:lpstr>Introduction</vt:lpstr>
      <vt:lpstr>The Theater</vt:lpstr>
      <vt:lpstr>The Theater</vt:lpstr>
      <vt:lpstr>The Theater</vt:lpstr>
      <vt:lpstr>PowerPoint Presentation</vt:lpstr>
      <vt:lpstr>Stage</vt:lpstr>
      <vt:lpstr>Stage</vt:lpstr>
      <vt:lpstr>Actors</vt:lpstr>
      <vt:lpstr>Chorus</vt:lpstr>
      <vt:lpstr>Chorus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Greek Theater</dc:title>
  <dc:creator>George</dc:creator>
  <cp:lastModifiedBy>George</cp:lastModifiedBy>
  <cp:revision>15</cp:revision>
  <dcterms:created xsi:type="dcterms:W3CDTF">2011-09-12T00:30:52Z</dcterms:created>
  <dcterms:modified xsi:type="dcterms:W3CDTF">2011-09-13T22:24:08Z</dcterms:modified>
</cp:coreProperties>
</file>