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20"/>
  </p:notesMasterIdLst>
  <p:sldIdLst>
    <p:sldId id="256" r:id="rId2"/>
    <p:sldId id="270" r:id="rId3"/>
    <p:sldId id="262" r:id="rId4"/>
    <p:sldId id="261" r:id="rId5"/>
    <p:sldId id="271" r:id="rId6"/>
    <p:sldId id="272" r:id="rId7"/>
    <p:sldId id="263" r:id="rId8"/>
    <p:sldId id="265" r:id="rId9"/>
    <p:sldId id="280" r:id="rId10"/>
    <p:sldId id="281" r:id="rId11"/>
    <p:sldId id="266" r:id="rId12"/>
    <p:sldId id="267" r:id="rId13"/>
    <p:sldId id="268" r:id="rId14"/>
    <p:sldId id="273" r:id="rId15"/>
    <p:sldId id="269" r:id="rId16"/>
    <p:sldId id="274" r:id="rId17"/>
    <p:sldId id="275" r:id="rId18"/>
    <p:sldId id="2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5827C-D765-4880-B09F-8801A5BED739}" type="datetimeFigureOut">
              <a:rPr lang="en-US" smtClean="0"/>
              <a:t>9/15/2011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6FEDE-A4D3-481F-A586-0D8540D9D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3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73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0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49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00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3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90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21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02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55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78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6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48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83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3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27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FEDE-A4D3-481F-A586-0D8540D9DD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9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Aristotle “Poetics”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or Plot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/>
              <a:t>Recognition scenes in tragedy are of some horrible event or secret, while those in comedy usually reunite long-lost relatives or friends. </a:t>
            </a:r>
          </a:p>
          <a:p>
            <a:r>
              <a:rPr lang="en-US" dirty="0"/>
              <a:t>A plot with tragic reversals and recognitions best arouses pity and fear.</a:t>
            </a:r>
          </a:p>
          <a:p>
            <a:r>
              <a:rPr lang="en-US" dirty="0" smtClean="0"/>
              <a:t>"</a:t>
            </a:r>
            <a:r>
              <a:rPr lang="en-US" dirty="0"/>
              <a:t>suffering" (</a:t>
            </a:r>
            <a:r>
              <a:rPr lang="en-US" i="1" dirty="0"/>
              <a:t>pathos</a:t>
            </a:r>
            <a:r>
              <a:rPr lang="en-US" dirty="0" smtClean="0"/>
              <a:t>): "</a:t>
            </a:r>
            <a:r>
              <a:rPr lang="en-US" dirty="0"/>
              <a:t>a destructive or painful act." The English words "sympathy," "empathy," and "apathy" (literally, absence of suffering) all stem from this Greek word.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69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</a:t>
            </a:r>
            <a:r>
              <a:rPr lang="en-US" dirty="0"/>
              <a:t>pass from happiness to misery (not the reverse).</a:t>
            </a:r>
          </a:p>
          <a:p>
            <a:r>
              <a:rPr lang="en-US" dirty="0" smtClean="0"/>
              <a:t>Must </a:t>
            </a:r>
            <a:r>
              <a:rPr lang="en-US" dirty="0"/>
              <a:t>not be perfectly virtuous and just, but basically of good character.</a:t>
            </a:r>
          </a:p>
          <a:p>
            <a:r>
              <a:rPr lang="en-US" dirty="0" smtClean="0"/>
              <a:t>His </a:t>
            </a:r>
            <a:r>
              <a:rPr lang="en-US" dirty="0"/>
              <a:t>downfall must not result from vice or baseness.</a:t>
            </a:r>
          </a:p>
          <a:p>
            <a:r>
              <a:rPr lang="en-US" dirty="0" smtClean="0"/>
              <a:t>His </a:t>
            </a:r>
            <a:r>
              <a:rPr lang="en-US" dirty="0"/>
              <a:t>downfall must come about because of character (</a:t>
            </a:r>
            <a:r>
              <a:rPr lang="en-US" i="1" dirty="0"/>
              <a:t>hamartia</a:t>
            </a:r>
            <a:r>
              <a:rPr lang="en-US" dirty="0"/>
              <a:t>-"tragic flaw") and error in judgment. The is often an excess of a virtue.</a:t>
            </a:r>
          </a:p>
          <a:p>
            <a:r>
              <a:rPr lang="en-US" dirty="0" smtClean="0"/>
              <a:t>Must </a:t>
            </a:r>
            <a:r>
              <a:rPr lang="en-US" dirty="0"/>
              <a:t>belong to distinguished family, so that the fall will be all the greater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1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</a:t>
            </a:r>
            <a:r>
              <a:rPr lang="en-US" dirty="0"/>
              <a:t>says little about thought, and most of what he has to say is associated with how speeches should reveal </a:t>
            </a:r>
            <a:r>
              <a:rPr lang="en-US" dirty="0" smtClean="0"/>
              <a:t>character.</a:t>
            </a:r>
          </a:p>
          <a:p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category would also include what we call the </a:t>
            </a:r>
            <a:r>
              <a:rPr lang="en-US" b="1" dirty="0"/>
              <a:t>themes</a:t>
            </a:r>
            <a:r>
              <a:rPr lang="en-US" dirty="0"/>
              <a:t> of a 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84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Language/Diction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Diction: “the </a:t>
            </a:r>
            <a:r>
              <a:rPr lang="en-US" dirty="0"/>
              <a:t>expression of the meaning in words” which are proper and appropriate to the plot, characters, and end of the tragedy. 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tylistic </a:t>
            </a:r>
            <a:r>
              <a:rPr lang="en-US" dirty="0"/>
              <a:t>elements of </a:t>
            </a:r>
            <a:r>
              <a:rPr lang="en-US" dirty="0" smtClean="0"/>
              <a:t>tragedy.</a:t>
            </a:r>
          </a:p>
          <a:p>
            <a:r>
              <a:rPr lang="en-US" dirty="0" smtClean="0"/>
              <a:t>P</a:t>
            </a:r>
            <a:r>
              <a:rPr lang="en-US" dirty="0" smtClean="0"/>
              <a:t>articular importance of metaphors</a:t>
            </a:r>
            <a:r>
              <a:rPr lang="en-US" dirty="0"/>
              <a:t>: “But the greatest thing by far is to have a command of metaphor; . . . it is the mark of genius, for to make good metaphors implies an eye for resemblances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Language </a:t>
            </a:r>
            <a:r>
              <a:rPr lang="en-US" dirty="0"/>
              <a:t>must be appropriate for each part of the play: choruses are in a different meter and rhythm and more melodious than spoken parts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Song, or melody, </a:t>
            </a:r>
            <a:r>
              <a:rPr lang="en-US" dirty="0" smtClean="0"/>
              <a:t>is </a:t>
            </a:r>
            <a:r>
              <a:rPr lang="en-US" dirty="0"/>
              <a:t>the musical element of the chorus. </a:t>
            </a:r>
            <a:endParaRPr lang="en-US" dirty="0" smtClean="0"/>
          </a:p>
          <a:p>
            <a:r>
              <a:rPr lang="en-US" dirty="0" smtClean="0"/>
              <a:t>Chorus </a:t>
            </a:r>
            <a:r>
              <a:rPr lang="en-US" dirty="0"/>
              <a:t>should be fully integrated into the play like an </a:t>
            </a:r>
            <a:r>
              <a:rPr lang="en-US" dirty="0" smtClean="0"/>
              <a:t>actor.</a:t>
            </a:r>
          </a:p>
          <a:p>
            <a:r>
              <a:rPr lang="en-US" dirty="0"/>
              <a:t>C</a:t>
            </a:r>
            <a:r>
              <a:rPr lang="en-US" dirty="0" smtClean="0"/>
              <a:t>horal </a:t>
            </a:r>
            <a:r>
              <a:rPr lang="en-US" dirty="0"/>
              <a:t>odes should not be “mere interludes,” but should contribute to the unity of the </a:t>
            </a:r>
            <a:r>
              <a:rPr lang="en-US" dirty="0" smtClean="0"/>
              <a:t>plot.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/>
              <a:t>production of spectacular effects depends more on the art of the stage machinist than on that of the poet.” 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uperior </a:t>
            </a:r>
            <a:r>
              <a:rPr lang="en-US" dirty="0"/>
              <a:t>poets rely on the inner structure of the play rather than spectacle to arouse pity and </a:t>
            </a:r>
            <a:r>
              <a:rPr lang="en-US" dirty="0" smtClean="0"/>
              <a:t>fear</a:t>
            </a:r>
          </a:p>
          <a:p>
            <a:r>
              <a:rPr lang="en-US" dirty="0"/>
              <a:t>T</a:t>
            </a:r>
            <a:r>
              <a:rPr lang="en-US" dirty="0" smtClean="0"/>
              <a:t>hose </a:t>
            </a:r>
            <a:r>
              <a:rPr lang="en-US" dirty="0"/>
              <a:t>who rely heavily on spectacle “create a sense, not of the terrible, but only of the monstrous”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74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Katharsis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tragedy.</a:t>
            </a:r>
          </a:p>
          <a:p>
            <a:r>
              <a:rPr lang="en-US" dirty="0" smtClean="0"/>
              <a:t>The </a:t>
            </a:r>
            <a:r>
              <a:rPr lang="en-US" dirty="0"/>
              <a:t>end of the tragedy is a </a:t>
            </a:r>
            <a:r>
              <a:rPr lang="en-US" i="1" dirty="0" err="1"/>
              <a:t>katharsis</a:t>
            </a:r>
            <a:r>
              <a:rPr lang="en-US" dirty="0"/>
              <a:t> (purgation, cleansing) of the tragic emotions of pity and fear. </a:t>
            </a:r>
            <a:endParaRPr lang="en-US" dirty="0" smtClean="0"/>
          </a:p>
          <a:p>
            <a:r>
              <a:rPr lang="en-US" dirty="0" smtClean="0"/>
              <a:t>Tragedy arouses </a:t>
            </a:r>
            <a:r>
              <a:rPr lang="en-US" dirty="0"/>
              <a:t>the emotions of pity and fear in order to purge away their excess, to reduce these passions to a healthy, balanced proportion.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46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Pity and Fear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emotions represented and evoked in tragedy are pity and fear.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pity</a:t>
            </a:r>
            <a:r>
              <a:rPr lang="en-US" dirty="0" smtClean="0"/>
              <a:t>”: the </a:t>
            </a:r>
            <a:r>
              <a:rPr lang="en-US" dirty="0"/>
              <a:t>emotion we feel toward someone who has suffered undeserved </a:t>
            </a:r>
            <a:r>
              <a:rPr lang="en-US" dirty="0" smtClean="0"/>
              <a:t>misfortune.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emotion we feel when we realize that the one who suffers this misfortune is someone like ourselves. </a:t>
            </a:r>
            <a:endParaRPr lang="en-US" dirty="0" smtClean="0"/>
          </a:p>
          <a:p>
            <a:r>
              <a:rPr lang="en-US" dirty="0" smtClean="0"/>
              <a:t>Aristotle </a:t>
            </a:r>
            <a:r>
              <a:rPr lang="en-US" dirty="0"/>
              <a:t>connects the effective evocation of pity and fear to the nature of the </a:t>
            </a:r>
            <a:r>
              <a:rPr lang="en-US" i="1" dirty="0"/>
              <a:t>hamartia,</a:t>
            </a:r>
            <a:r>
              <a:rPr lang="en-US" dirty="0"/>
              <a:t> the tragic mistake or flaw, attributed to the protagonist.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61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Pity and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Pity and fear arise only when someone who is very much like ourselves, that is, neither unqualifiedly virtuous nor deeply flawed, falls from happiness to misery because of a </a:t>
            </a:r>
            <a:r>
              <a:rPr lang="en-US" dirty="0" smtClean="0"/>
              <a:t>hamartia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7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Aristotle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Greek Philosopher from the 5</a:t>
            </a:r>
            <a:r>
              <a:rPr lang="en-US" sz="2400" baseline="30000" dirty="0"/>
              <a:t>th</a:t>
            </a:r>
            <a:r>
              <a:rPr lang="en-US" sz="2400" dirty="0"/>
              <a:t> Century BC.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Credited with writing the first text on dramatic theory – how to make tragic drama.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His “Poetics” is the most important work of literary theory and the most influential of all his works.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Theories </a:t>
            </a:r>
            <a:r>
              <a:rPr lang="en-US" sz="2400" dirty="0"/>
              <a:t>have been resurrected over the </a:t>
            </a:r>
            <a:r>
              <a:rPr lang="en-US" sz="2400" dirty="0" smtClean="0"/>
              <a:t>centuries (Renaissance</a:t>
            </a:r>
            <a:r>
              <a:rPr lang="en-US" sz="2400" dirty="0"/>
              <a:t>, Neo-Classical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It </a:t>
            </a:r>
            <a:r>
              <a:rPr lang="en-US" sz="2400" dirty="0"/>
              <a:t>served as the basis of Renaissance poetic theory and its influence has been felt even in 20th century literary criticism.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view of the ideal tragedy is based on </a:t>
            </a:r>
            <a:r>
              <a:rPr lang="en-US" dirty="0" err="1"/>
              <a:t>Sophocles's</a:t>
            </a:r>
            <a:r>
              <a:rPr lang="en-US" dirty="0"/>
              <a:t> Oedipus the King.</a:t>
            </a:r>
          </a:p>
          <a:p>
            <a:r>
              <a:rPr lang="en-US" dirty="0" smtClean="0"/>
              <a:t>The </a:t>
            </a:r>
            <a:r>
              <a:rPr lang="en-US" dirty="0"/>
              <a:t>fundamental principle of the POETICS is that a poem is a </a:t>
            </a:r>
            <a:r>
              <a:rPr lang="en-US" i="1" dirty="0"/>
              <a:t>mimesis</a:t>
            </a:r>
            <a:r>
              <a:rPr lang="en-US" dirty="0"/>
              <a:t>, that is, </a:t>
            </a:r>
            <a:r>
              <a:rPr lang="en-US" dirty="0" smtClean="0"/>
              <a:t>an imitation</a:t>
            </a:r>
            <a:r>
              <a:rPr lang="en-US" dirty="0"/>
              <a:t>. A tragedy, in particular, is an imitation of an action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Tragedy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Definition of tragedy (Chapter 6): “Tragedy, then, is an imitation of an action that </a:t>
            </a:r>
            <a:r>
              <a:rPr lang="en-US" dirty="0" smtClean="0"/>
              <a:t>is serious</a:t>
            </a:r>
            <a:r>
              <a:rPr lang="en-US" dirty="0"/>
              <a:t>, complete, and of a certain magnitude; in language embellished with each kind </a:t>
            </a:r>
            <a:r>
              <a:rPr lang="en-US" dirty="0" smtClean="0"/>
              <a:t>of artistic </a:t>
            </a:r>
            <a:r>
              <a:rPr lang="en-US" dirty="0"/>
              <a:t>ornament, the several kinds being found in separate parts of the play; in the </a:t>
            </a:r>
            <a:r>
              <a:rPr lang="en-US" dirty="0" smtClean="0"/>
              <a:t>form of </a:t>
            </a:r>
            <a:r>
              <a:rPr lang="en-US" dirty="0"/>
              <a:t>enactment not narrative; through pity and fear effecting the proper purgation of </a:t>
            </a:r>
            <a:r>
              <a:rPr lang="en-US" dirty="0" smtClean="0"/>
              <a:t>these emotions</a:t>
            </a:r>
            <a:r>
              <a:rPr lang="en-US" dirty="0" smtClean="0"/>
              <a:t>.”</a:t>
            </a:r>
          </a:p>
          <a:p>
            <a:r>
              <a:rPr lang="en-US" dirty="0"/>
              <a:t>Tragedy depicts the downfall of a noble hero or heroine, usually through some combination of hubris, fate, and the will of the gods.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Tragedy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tragic </a:t>
            </a:r>
            <a:r>
              <a:rPr lang="en-US" dirty="0"/>
              <a:t>hero should have a flaw and/or make some mistake (hamartia).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hero need not die at the end, but he/she must undergo a change in fortune.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tragic hero may achieve some revelation or recognition (</a:t>
            </a:r>
            <a:r>
              <a:rPr lang="en-US" dirty="0" err="1" smtClean="0"/>
              <a:t>anagnorisis</a:t>
            </a:r>
            <a:r>
              <a:rPr lang="en-US" dirty="0" smtClean="0"/>
              <a:t>) about </a:t>
            </a:r>
            <a:r>
              <a:rPr lang="en-US" dirty="0"/>
              <a:t>human fate, destiny, and the will of the gods</a:t>
            </a:r>
            <a:r>
              <a:rPr lang="en-US" dirty="0" smtClean="0"/>
              <a:t>.</a:t>
            </a:r>
          </a:p>
          <a:p>
            <a:r>
              <a:rPr lang="en-US" dirty="0"/>
              <a:t>The medium of tragedy is drama, not narrative.</a:t>
            </a:r>
          </a:p>
          <a:p>
            <a:r>
              <a:rPr lang="en-US" dirty="0"/>
              <a:t>Tragedy “shows” rather than “tells.”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Tragedy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Tragedy </a:t>
            </a:r>
            <a:r>
              <a:rPr lang="en-US" dirty="0"/>
              <a:t>is higher and more philosophical than </a:t>
            </a:r>
            <a:r>
              <a:rPr lang="en-US" dirty="0" smtClean="0"/>
              <a:t>history.</a:t>
            </a:r>
          </a:p>
          <a:p>
            <a:r>
              <a:rPr lang="en-US" dirty="0" smtClean="0"/>
              <a:t>history </a:t>
            </a:r>
            <a:r>
              <a:rPr lang="en-US" dirty="0"/>
              <a:t>simply relates what </a:t>
            </a:r>
            <a:r>
              <a:rPr lang="en-US" i="1" dirty="0"/>
              <a:t>has</a:t>
            </a:r>
            <a:r>
              <a:rPr lang="en-US" dirty="0"/>
              <a:t> happened while tragedy dramatizes what </a:t>
            </a:r>
            <a:r>
              <a:rPr lang="en-US" i="1" dirty="0"/>
              <a:t>may</a:t>
            </a:r>
            <a:r>
              <a:rPr lang="en-US" dirty="0"/>
              <a:t> happen, “what is </a:t>
            </a:r>
            <a:r>
              <a:rPr lang="en-US" dirty="0" smtClean="0"/>
              <a:t>possible </a:t>
            </a:r>
            <a:r>
              <a:rPr lang="en-US" dirty="0"/>
              <a:t>according to the law of probability or necessity.” </a:t>
            </a:r>
            <a:endParaRPr lang="en-US" dirty="0" smtClean="0"/>
          </a:p>
          <a:p>
            <a:r>
              <a:rPr lang="en-US" dirty="0" smtClean="0"/>
              <a:t>History deals </a:t>
            </a:r>
            <a:r>
              <a:rPr lang="en-US" dirty="0"/>
              <a:t>with the particular, and tragedy with the universal. </a:t>
            </a:r>
            <a:endParaRPr lang="en-US" dirty="0" smtClean="0"/>
          </a:p>
          <a:p>
            <a:r>
              <a:rPr lang="en-US" dirty="0" smtClean="0"/>
              <a:t>Events </a:t>
            </a:r>
            <a:r>
              <a:rPr lang="en-US" dirty="0"/>
              <a:t>that have happened may be due to accident or </a:t>
            </a:r>
            <a:r>
              <a:rPr lang="en-US" dirty="0" smtClean="0"/>
              <a:t>coincidence and have </a:t>
            </a:r>
            <a:r>
              <a:rPr lang="en-US" dirty="0"/>
              <a:t>little relevance for others. </a:t>
            </a:r>
            <a:endParaRPr lang="en-US" dirty="0" smtClean="0"/>
          </a:p>
          <a:p>
            <a:r>
              <a:rPr lang="en-US" dirty="0" smtClean="0"/>
              <a:t>Tragedy arouses </a:t>
            </a:r>
            <a:r>
              <a:rPr lang="en-US" dirty="0"/>
              <a:t>not only pity but also fear, because the audience can envision themselves within this cause-and-effect chain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tragedy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Story or plot</a:t>
            </a:r>
          </a:p>
          <a:p>
            <a:r>
              <a:rPr lang="en-US" dirty="0"/>
              <a:t>Character</a:t>
            </a:r>
          </a:p>
          <a:p>
            <a:r>
              <a:rPr lang="en-US" dirty="0"/>
              <a:t>Thought</a:t>
            </a:r>
          </a:p>
          <a:p>
            <a:r>
              <a:rPr lang="en-US" dirty="0" smtClean="0"/>
              <a:t>Language/Diction</a:t>
            </a:r>
            <a:endParaRPr lang="en-US" dirty="0"/>
          </a:p>
          <a:p>
            <a:r>
              <a:rPr lang="en-US" dirty="0"/>
              <a:t>Spectacle</a:t>
            </a:r>
          </a:p>
          <a:p>
            <a:r>
              <a:rPr lang="en-US" dirty="0"/>
              <a:t>Song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or Plot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nity </a:t>
            </a:r>
            <a:r>
              <a:rPr lang="en-US" dirty="0"/>
              <a:t>of </a:t>
            </a:r>
            <a:r>
              <a:rPr lang="en-US" dirty="0" smtClean="0"/>
              <a:t>action: imitations </a:t>
            </a:r>
            <a:r>
              <a:rPr lang="en-US" dirty="0"/>
              <a:t>of an action that is unified and </a:t>
            </a:r>
            <a:r>
              <a:rPr lang="en-US" dirty="0" smtClean="0"/>
              <a:t>complete.</a:t>
            </a:r>
          </a:p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the scenes in the play are linked together by “probability and necessity</a:t>
            </a:r>
            <a:r>
              <a:rPr lang="en-US" dirty="0" smtClean="0"/>
              <a:t>.”</a:t>
            </a:r>
          </a:p>
          <a:p>
            <a:r>
              <a:rPr lang="en-US" dirty="0"/>
              <a:t>The story is the series of episodes. It ought to have causal unity and completeness</a:t>
            </a:r>
            <a:r>
              <a:rPr lang="en-US" dirty="0" smtClean="0"/>
              <a:t>.</a:t>
            </a:r>
          </a:p>
          <a:p>
            <a:r>
              <a:rPr lang="en-US" dirty="0"/>
              <a:t> All plots have some </a:t>
            </a:r>
            <a:r>
              <a:rPr lang="en-US" i="1" dirty="0" smtClean="0"/>
              <a:t>pathos</a:t>
            </a:r>
            <a:r>
              <a:rPr lang="en-US" dirty="0"/>
              <a:t> (suffering), but a complex plot includes reversal and recognition.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or Plot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"reversal" (</a:t>
            </a:r>
            <a:r>
              <a:rPr lang="en-US" i="1" dirty="0" err="1"/>
              <a:t>peripeteia</a:t>
            </a:r>
            <a:r>
              <a:rPr lang="en-US" dirty="0" smtClean="0"/>
              <a:t>): </a:t>
            </a:r>
            <a:r>
              <a:rPr lang="en-US" dirty="0"/>
              <a:t>occurs when a situation seems to developing in one direction, then suddenly "reverses" to another.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when Oedipus first hears of the death of </a:t>
            </a:r>
            <a:r>
              <a:rPr lang="en-US" dirty="0" err="1"/>
              <a:t>Polybus</a:t>
            </a:r>
            <a:r>
              <a:rPr lang="en-US" dirty="0"/>
              <a:t> (his supposed father), the news at first seems good, but then is revealed to be disastrous</a:t>
            </a:r>
            <a:r>
              <a:rPr lang="en-US" dirty="0" smtClean="0"/>
              <a:t>.</a:t>
            </a:r>
          </a:p>
          <a:p>
            <a:r>
              <a:rPr lang="en-US" dirty="0"/>
              <a:t>"recognition" (</a:t>
            </a:r>
            <a:r>
              <a:rPr lang="en-US" i="1" dirty="0" err="1" smtClean="0"/>
              <a:t>anagnorisis</a:t>
            </a:r>
            <a:r>
              <a:rPr lang="en-US" dirty="0" smtClean="0"/>
              <a:t>): </a:t>
            </a:r>
            <a:r>
              <a:rPr lang="en-US" dirty="0"/>
              <a:t>a change from ignorance to awareness of a bond of love or hate. For example, Oedipus kills his father in ignorance and then learns of his true relationship to the King of Thebes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717</Words>
  <Application>Microsoft Office PowerPoint</Application>
  <PresentationFormat>On-screen Show (4:3)</PresentationFormat>
  <Paragraphs>114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Aristotle “Poetics”</vt:lpstr>
      <vt:lpstr>Aristotle</vt:lpstr>
      <vt:lpstr>Introduction</vt:lpstr>
      <vt:lpstr>Tragedy</vt:lpstr>
      <vt:lpstr>Tragedy</vt:lpstr>
      <vt:lpstr>Tragedy</vt:lpstr>
      <vt:lpstr>Parts of tragedy</vt:lpstr>
      <vt:lpstr>Action or Plot</vt:lpstr>
      <vt:lpstr>Action or Plot</vt:lpstr>
      <vt:lpstr>Action or Plot</vt:lpstr>
      <vt:lpstr>Character</vt:lpstr>
      <vt:lpstr>Thought</vt:lpstr>
      <vt:lpstr>Language/Diction</vt:lpstr>
      <vt:lpstr>Song</vt:lpstr>
      <vt:lpstr>Spectacle</vt:lpstr>
      <vt:lpstr>Katharsis</vt:lpstr>
      <vt:lpstr>Pity and Fear</vt:lpstr>
      <vt:lpstr>Pity and Fear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Aristotle “Poetics”</dc:title>
  <dc:creator>George</dc:creator>
  <cp:lastModifiedBy>George</cp:lastModifiedBy>
  <cp:revision>19</cp:revision>
  <dcterms:created xsi:type="dcterms:W3CDTF">2011-09-14T01:25:20Z</dcterms:created>
  <dcterms:modified xsi:type="dcterms:W3CDTF">2011-09-15T23:37:57Z</dcterms:modified>
</cp:coreProperties>
</file>