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71BC8CA-5146-4508-AD99-57CA71A58F95}">
          <p14:sldIdLst>
            <p14:sldId id="256"/>
          </p14:sldIdLst>
        </p14:section>
        <p14:section name="Introduction" id="{BDE2F9BA-3194-4BE1-8F93-28D61A7325D7}">
          <p14:sldIdLst>
            <p14:sldId id="257"/>
            <p14:sldId id="259"/>
          </p14:sldIdLst>
        </p14:section>
        <p14:section name="Tablet I" id="{25B70056-A583-4E15-8B8A-19D69460D7C5}">
          <p14:sldIdLst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Tablet II" id="{846E7759-7A19-4AD9-AB70-44DFB4105672}">
          <p14:sldIdLst>
            <p14:sldId id="271"/>
            <p14:sldId id="272"/>
            <p14:sldId id="273"/>
            <p14:sldId id="274"/>
          </p14:sldIdLst>
        </p14:section>
        <p14:section name="Tablet III" id="{C8089C6A-9B4D-4CCD-AEC9-C6479DCAF1D8}">
          <p14:sldIdLst>
            <p14:sldId id="275"/>
            <p14:sldId id="276"/>
          </p14:sldIdLst>
        </p14:section>
        <p14:section name="Tablet IV" id="{2AB21F96-CE10-4939-993C-3875A5D72D9C}">
          <p14:sldIdLst>
            <p14:sldId id="277"/>
            <p14:sldId id="278"/>
          </p14:sldIdLst>
        </p14:section>
        <p14:section name="Tablet V" id="{05334C8F-6ADF-4349-9A3A-27413FC39B77}">
          <p14:sldIdLst>
            <p14:sldId id="279"/>
            <p14:sldId id="280"/>
          </p14:sldIdLst>
        </p14:section>
        <p14:section name="Tablet VI" id="{0AFA593A-00CF-4ED1-9CC6-9F3CEBDF39DD}">
          <p14:sldIdLst>
            <p14:sldId id="281"/>
            <p14:sldId id="282"/>
            <p14:sldId id="283"/>
            <p14:sldId id="284"/>
          </p14:sldIdLst>
        </p14:section>
        <p14:section name="Tablet VIII" id="{4A9F9FDA-1076-41E2-A098-5E34880DFF19}">
          <p14:sldIdLst>
            <p14:sldId id="285"/>
          </p14:sldIdLst>
        </p14:section>
        <p14:section name="Tablet IX" id="{0A542EE7-CFBC-4727-90C6-ECD31773E4E7}">
          <p14:sldIdLst>
            <p14:sldId id="286"/>
            <p14:sldId id="287"/>
            <p14:sldId id="288"/>
            <p14:sldId id="289"/>
          </p14:sldIdLst>
        </p14:section>
        <p14:section name="Tablet XI" id="{82B21FD5-2FF3-4A9C-822F-F14A4827A12D}">
          <p14:sldIdLst>
            <p14:sldId id="290"/>
            <p14:sldId id="291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1227F-8E7E-447B-8501-225262C97587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EF3DA-0741-4B89-B719-5735956A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7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6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91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47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46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16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23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47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07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74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37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70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934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63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072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505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599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803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299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64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517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6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289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146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328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733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894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353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616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270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09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3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71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09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93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06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F3DA-0741-4B89-B719-5735956A58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3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4F80-F817-4E9C-8952-5E8AA8589BDB}" type="datetime1">
              <a:rPr lang="en-US" smtClean="0"/>
              <a:t>8/23/2011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9D539-E6D9-4F47-92BE-110D2D526870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51D3-9148-414F-905E-3264341422E6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2619-B8AF-4FC2-85DA-31E4BF95AC4F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2415-9D11-4B90-9402-24CF7EC25AAF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953F-B9D7-4929-96D0-848560AC17FA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85-37FA-41CA-B5B9-B47BE8511DC2}" type="datetime1">
              <a:rPr lang="en-US" smtClean="0"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767-FF3D-4253-9F9E-CAFC8B556253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E6A4-254C-43F3-80B3-07FEB40290FB}" type="datetime1">
              <a:rPr lang="en-US" smtClean="0"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FE38-CEBE-47AB-B2DA-BA4DA061E893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C199-6146-422C-9CCE-81AEE1A00FF6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6EFA9F-930F-4E1F-A2E7-DB79E2DD5F3D}" type="datetime1">
              <a:rPr lang="en-US" smtClean="0"/>
              <a:t>8/23/2011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5A77DB-7D74-4A05-BB62-B692DAD3017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burn.edu/~mitrege/ENGL2200/Gilgamesh/tablet-1-question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burn.edu/~mitrege/ENGL2200/Gilgamesh/tablet-2-question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Epic of Gilgamesh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9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Enkidu</a:t>
            </a:r>
            <a:r>
              <a:rPr lang="en-US" dirty="0"/>
              <a:t> (105-112):</a:t>
            </a:r>
          </a:p>
          <a:p>
            <a:pPr lvl="1"/>
            <a:r>
              <a:rPr lang="en-US" dirty="0" smtClean="0"/>
              <a:t>Lives with animals</a:t>
            </a:r>
          </a:p>
          <a:p>
            <a:r>
              <a:rPr lang="en-US" dirty="0" smtClean="0"/>
              <a:t>People and </a:t>
            </a:r>
            <a:r>
              <a:rPr lang="en-US" dirty="0" err="1" smtClean="0"/>
              <a:t>Enkidu</a:t>
            </a:r>
            <a:r>
              <a:rPr lang="en-US" dirty="0" smtClean="0"/>
              <a:t> both created by the same goddess. What makes humans different from animals?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7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get </a:t>
            </a:r>
            <a:r>
              <a:rPr lang="en-US" dirty="0" err="1" smtClean="0"/>
              <a:t>Enkidu</a:t>
            </a:r>
            <a:r>
              <a:rPr lang="en-US" dirty="0" smtClean="0"/>
              <a:t> to join Gilgamesh?</a:t>
            </a:r>
          </a:p>
          <a:p>
            <a:r>
              <a:rPr lang="en-US" dirty="0" smtClean="0"/>
              <a:t>Excuse: </a:t>
            </a:r>
            <a:r>
              <a:rPr lang="en-US" dirty="0" err="1" smtClean="0"/>
              <a:t>Enkidu</a:t>
            </a:r>
            <a:r>
              <a:rPr lang="en-US" dirty="0" smtClean="0"/>
              <a:t> interfering with a hunter’s traps</a:t>
            </a:r>
          </a:p>
          <a:p>
            <a:r>
              <a:rPr lang="en-US" dirty="0" smtClean="0"/>
              <a:t>Hunter’s father’s advise:</a:t>
            </a:r>
          </a:p>
          <a:p>
            <a:pPr lvl="1"/>
            <a:r>
              <a:rPr lang="en-US" dirty="0" smtClean="0"/>
              <a:t>Get Gilgamesh to take care of </a:t>
            </a:r>
            <a:r>
              <a:rPr lang="en-US" dirty="0" err="1" smtClean="0"/>
              <a:t>Enkidu</a:t>
            </a:r>
            <a:endParaRPr lang="en-US" dirty="0" smtClean="0"/>
          </a:p>
          <a:p>
            <a:pPr lvl="1"/>
            <a:r>
              <a:rPr lang="en-US" dirty="0" smtClean="0"/>
              <a:t>Get the prostitute </a:t>
            </a:r>
            <a:r>
              <a:rPr lang="en-US" dirty="0" err="1" smtClean="0"/>
              <a:t>Shamhat</a:t>
            </a:r>
            <a:r>
              <a:rPr lang="en-US" dirty="0" smtClean="0"/>
              <a:t> to seduce </a:t>
            </a:r>
            <a:r>
              <a:rPr lang="en-US" dirty="0" err="1" smtClean="0"/>
              <a:t>Enkidu</a:t>
            </a:r>
            <a:endParaRPr lang="en-US" dirty="0" smtClean="0"/>
          </a:p>
          <a:p>
            <a:r>
              <a:rPr lang="en-US" dirty="0" smtClean="0"/>
              <a:t> Encounter with Gilgamesh may lead to the death of one or the other</a:t>
            </a:r>
          </a:p>
          <a:p>
            <a:r>
              <a:rPr lang="en-US" dirty="0" smtClean="0"/>
              <a:t>Encounter with the prostitute will lead to “civilizing” and weakening </a:t>
            </a:r>
            <a:r>
              <a:rPr lang="en-US" dirty="0" err="1" smtClean="0"/>
              <a:t>Enkidu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Shamhat</a:t>
            </a:r>
            <a:r>
              <a:rPr lang="en-US" dirty="0" smtClean="0"/>
              <a:t> encounters a “human-man” (178)</a:t>
            </a:r>
          </a:p>
          <a:p>
            <a:r>
              <a:rPr lang="en-US" dirty="0" err="1" smtClean="0"/>
              <a:t>Shamhat</a:t>
            </a:r>
            <a:r>
              <a:rPr lang="en-US" dirty="0" smtClean="0"/>
              <a:t> appeals to </a:t>
            </a:r>
            <a:r>
              <a:rPr lang="en-US" dirty="0" err="1" smtClean="0"/>
              <a:t>Enkidu’s</a:t>
            </a:r>
            <a:r>
              <a:rPr lang="en-US" dirty="0" smtClean="0"/>
              <a:t> human side</a:t>
            </a:r>
          </a:p>
          <a:p>
            <a:r>
              <a:rPr lang="en-US" dirty="0" smtClean="0"/>
              <a:t>After his encounter with </a:t>
            </a:r>
            <a:r>
              <a:rPr lang="en-US" dirty="0" err="1" smtClean="0"/>
              <a:t>Shamhat</a:t>
            </a:r>
            <a:r>
              <a:rPr lang="en-US" dirty="0" smtClean="0"/>
              <a:t>, </a:t>
            </a:r>
            <a:r>
              <a:rPr lang="en-US" dirty="0" err="1" smtClean="0"/>
              <a:t>Enkidu</a:t>
            </a:r>
            <a:r>
              <a:rPr lang="en-US" dirty="0" smtClean="0"/>
              <a:t> loses his animal characteristics (becomes limp) “But has gained reason and expanded his understanding” (199-202)</a:t>
            </a:r>
          </a:p>
          <a:p>
            <a:r>
              <a:rPr lang="en-US" dirty="0" smtClean="0"/>
              <a:t>In many myths sexual knowledge connects with civilization. How?</a:t>
            </a:r>
            <a:endParaRPr lang="en-US" dirty="0"/>
          </a:p>
          <a:p>
            <a:r>
              <a:rPr lang="en-US" dirty="0" smtClean="0"/>
              <a:t>Are women and sex then responsible for the civilization of humans?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4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 Gilgamesh is part god, part man. </a:t>
            </a:r>
            <a:r>
              <a:rPr lang="en-US" dirty="0" err="1" smtClean="0"/>
              <a:t>Enkidu</a:t>
            </a:r>
            <a:r>
              <a:rPr lang="en-US" dirty="0" smtClean="0"/>
              <a:t> is part animal part man. As the story progresses they both become more of what the society expects of them as men.</a:t>
            </a:r>
          </a:p>
          <a:p>
            <a:r>
              <a:rPr lang="en-US" dirty="0" err="1" smtClean="0"/>
              <a:t>Shamhat</a:t>
            </a:r>
            <a:r>
              <a:rPr lang="en-US" dirty="0" smtClean="0"/>
              <a:t>: “You are handsome, </a:t>
            </a:r>
            <a:r>
              <a:rPr lang="en-US" dirty="0" err="1" smtClean="0"/>
              <a:t>Enkidu</a:t>
            </a:r>
            <a:r>
              <a:rPr lang="en-US" dirty="0" smtClean="0"/>
              <a:t>, you are become like a god”. (207) How?</a:t>
            </a:r>
          </a:p>
          <a:p>
            <a:r>
              <a:rPr lang="en-US" dirty="0" err="1" smtClean="0"/>
              <a:t>Enkidu</a:t>
            </a:r>
            <a:r>
              <a:rPr lang="en-US" dirty="0" smtClean="0"/>
              <a:t> wants to meet Gilgamesh:</a:t>
            </a:r>
          </a:p>
          <a:p>
            <a:pPr lvl="1"/>
            <a:r>
              <a:rPr lang="en-US" dirty="0" smtClean="0"/>
              <a:t>“He was yearning for one to know his heart, a friend”</a:t>
            </a:r>
          </a:p>
          <a:p>
            <a:r>
              <a:rPr lang="en-US" dirty="0" smtClean="0"/>
              <a:t>Friendship is a human characteristic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4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Shamhat</a:t>
            </a:r>
            <a:r>
              <a:rPr lang="en-US" dirty="0" smtClean="0"/>
              <a:t> describes </a:t>
            </a:r>
            <a:r>
              <a:rPr lang="en-US" dirty="0" err="1" smtClean="0"/>
              <a:t>Uruk</a:t>
            </a:r>
            <a:r>
              <a:rPr lang="en-US" dirty="0" smtClean="0"/>
              <a:t> and Gilgamesh to </a:t>
            </a:r>
            <a:r>
              <a:rPr lang="en-US" dirty="0" err="1" smtClean="0"/>
              <a:t>Enkidu</a:t>
            </a:r>
            <a:r>
              <a:rPr lang="en-US" dirty="0" smtClean="0"/>
              <a:t>. (224-239). </a:t>
            </a:r>
          </a:p>
          <a:p>
            <a:r>
              <a:rPr lang="en-US" dirty="0" smtClean="0"/>
              <a:t>Civilized place where civilized men dwell. Glorification of </a:t>
            </a:r>
            <a:r>
              <a:rPr lang="en-US" dirty="0" err="1" smtClean="0"/>
              <a:t>Uruk</a:t>
            </a:r>
            <a:r>
              <a:rPr lang="en-US" dirty="0" smtClean="0"/>
              <a:t> and humankind</a:t>
            </a:r>
          </a:p>
          <a:p>
            <a:r>
              <a:rPr lang="en-US" dirty="0" smtClean="0"/>
              <a:t>Gilgamesh dreams, his mother interprets the dreams: Gilgamesh will meet </a:t>
            </a:r>
            <a:r>
              <a:rPr lang="en-US" dirty="0" err="1" smtClean="0"/>
              <a:t>Enkidu</a:t>
            </a:r>
            <a:r>
              <a:rPr lang="en-US" dirty="0" smtClean="0"/>
              <a:t>. </a:t>
            </a:r>
            <a:r>
              <a:rPr lang="en-US" dirty="0" err="1" smtClean="0"/>
              <a:t>Forshadowing</a:t>
            </a:r>
            <a:r>
              <a:rPr lang="en-US" dirty="0" smtClean="0"/>
              <a:t>. (263-274)</a:t>
            </a:r>
          </a:p>
          <a:p>
            <a:pPr marL="365760" lvl="1" indent="0">
              <a:buNone/>
            </a:pPr>
            <a:r>
              <a:rPr lang="en-US" sz="2000" i="1" dirty="0" smtClean="0"/>
              <a:t>“He will be mighty in the land, strength will be his,</a:t>
            </a:r>
          </a:p>
          <a:p>
            <a:pPr marL="365760" lvl="1" indent="0">
              <a:buNone/>
            </a:pPr>
            <a:r>
              <a:rPr lang="en-US" sz="2000" i="1" dirty="0" smtClean="0"/>
              <a:t>Like the force of heaven, so mighty will be his strength.</a:t>
            </a:r>
          </a:p>
          <a:p>
            <a:pPr marL="365760" lvl="1" indent="0">
              <a:buNone/>
            </a:pPr>
            <a:r>
              <a:rPr lang="en-US" sz="2000" i="1" dirty="0" smtClean="0"/>
              <a:t>You will fall in love with him and caress him like a woman.</a:t>
            </a:r>
          </a:p>
          <a:p>
            <a:pPr marL="365760" lvl="1" indent="0">
              <a:buNone/>
            </a:pPr>
            <a:r>
              <a:rPr lang="en-US" sz="2000" i="1" dirty="0" smtClean="0"/>
              <a:t>He will be mighty and rescue you, time and again.”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 err="1" smtClean="0"/>
              <a:t>Shamhat</a:t>
            </a:r>
            <a:r>
              <a:rPr lang="en-US" sz="2400" dirty="0" smtClean="0"/>
              <a:t> was telling the dreams of Gilgamesh to </a:t>
            </a:r>
            <a:r>
              <a:rPr lang="en-US" sz="2400" dirty="0" err="1" smtClean="0"/>
              <a:t>Enkidu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 smtClean="0"/>
              <a:t>Each was drawn by love to the other.” (302-305)</a:t>
            </a:r>
          </a:p>
          <a:p>
            <a:pPr marL="0" indent="0">
              <a:buNone/>
            </a:pPr>
            <a:r>
              <a:rPr lang="en-US" sz="2400" dirty="0" smtClean="0"/>
              <a:t>See questions for Tablet I: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http://www.auburn.edu/~mitrege/ENGL2200/Gilgamesh/tablet-1-questions.html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Shamhat</a:t>
            </a:r>
            <a:r>
              <a:rPr lang="en-US" dirty="0" smtClean="0"/>
              <a:t> begins the process of civilizing </a:t>
            </a:r>
            <a:r>
              <a:rPr lang="en-US" dirty="0" err="1" smtClean="0"/>
              <a:t>Enkidu</a:t>
            </a:r>
            <a:endParaRPr lang="en-US" dirty="0" smtClean="0"/>
          </a:p>
          <a:p>
            <a:pPr lvl="1"/>
            <a:r>
              <a:rPr lang="en-US" dirty="0" smtClean="0"/>
              <a:t>“For six days, seven nights </a:t>
            </a:r>
            <a:r>
              <a:rPr lang="en-US" dirty="0" err="1" smtClean="0"/>
              <a:t>Enkidu</a:t>
            </a:r>
            <a:r>
              <a:rPr lang="en-US" dirty="0" smtClean="0"/>
              <a:t> was aroused and flowed into </a:t>
            </a:r>
            <a:r>
              <a:rPr lang="en-US" dirty="0" err="1" smtClean="0"/>
              <a:t>Shamhat</a:t>
            </a:r>
            <a:r>
              <a:rPr lang="en-US" dirty="0" smtClean="0"/>
              <a:t>”. (3)</a:t>
            </a:r>
          </a:p>
          <a:p>
            <a:r>
              <a:rPr lang="en-US" dirty="0" err="1" smtClean="0"/>
              <a:t>Shamhat</a:t>
            </a:r>
            <a:r>
              <a:rPr lang="en-US" dirty="0" smtClean="0"/>
              <a:t> clothes </a:t>
            </a:r>
            <a:r>
              <a:rPr lang="en-US" dirty="0" err="1" smtClean="0"/>
              <a:t>Enkidu</a:t>
            </a:r>
            <a:r>
              <a:rPr lang="en-US" dirty="0" smtClean="0"/>
              <a:t>. Compare Adam and Eve. (20)</a:t>
            </a:r>
          </a:p>
          <a:p>
            <a:r>
              <a:rPr lang="en-US" dirty="0" smtClean="0"/>
              <a:t>Learns how to eat bread and drink beer. (33-37)</a:t>
            </a:r>
          </a:p>
          <a:p>
            <a:r>
              <a:rPr lang="en-US" dirty="0" smtClean="0"/>
              <a:t>Washes his body with water.</a:t>
            </a:r>
          </a:p>
          <a:p>
            <a:r>
              <a:rPr lang="en-US" dirty="0" smtClean="0"/>
              <a:t>Anoints himself with oil (perfume)</a:t>
            </a:r>
          </a:p>
          <a:p>
            <a:r>
              <a:rPr lang="en-US" dirty="0" smtClean="0"/>
              <a:t>Hunts animals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a human, </a:t>
            </a:r>
            <a:r>
              <a:rPr lang="en-US" dirty="0" err="1" smtClean="0"/>
              <a:t>Enkidu</a:t>
            </a:r>
            <a:r>
              <a:rPr lang="en-US" dirty="0" smtClean="0"/>
              <a:t> is ready to meet and challenge Gilgamesh.</a:t>
            </a:r>
          </a:p>
          <a:p>
            <a:r>
              <a:rPr lang="en-US" dirty="0" smtClean="0"/>
              <a:t>After a fierce fight, “They kissed each other and made friends.”</a:t>
            </a:r>
          </a:p>
          <a:p>
            <a:r>
              <a:rPr lang="en-US" dirty="0" smtClean="0"/>
              <a:t>Male bonding?</a:t>
            </a:r>
          </a:p>
          <a:p>
            <a:r>
              <a:rPr lang="en-US" dirty="0" smtClean="0"/>
              <a:t>Gilgamesh proposes that they go on a quest to kill the monster </a:t>
            </a:r>
            <a:r>
              <a:rPr lang="en-US" dirty="0" err="1" smtClean="0"/>
              <a:t>Humbaba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Themes</a:t>
            </a:r>
          </a:p>
          <a:p>
            <a:pPr lvl="1"/>
            <a:r>
              <a:rPr lang="en-US" dirty="0" smtClean="0"/>
              <a:t>Facing mortality. (180-188). Gilgamesh:</a:t>
            </a:r>
          </a:p>
          <a:p>
            <a:pPr marL="667512" lvl="2" indent="0">
              <a:buNone/>
            </a:pPr>
            <a:r>
              <a:rPr lang="en-US" dirty="0" smtClean="0"/>
              <a:t>“The gods dwell forever in the sun,</a:t>
            </a:r>
          </a:p>
          <a:p>
            <a:pPr marL="667512" lvl="2" indent="0">
              <a:buNone/>
            </a:pPr>
            <a:r>
              <a:rPr lang="en-US" dirty="0" smtClean="0"/>
              <a:t>People’s days are numbered,</a:t>
            </a:r>
          </a:p>
          <a:p>
            <a:pPr marL="667512" lvl="2" indent="0">
              <a:buNone/>
            </a:pPr>
            <a:r>
              <a:rPr lang="en-US" dirty="0" smtClean="0"/>
              <a:t>Whatever they attempt is a puff of air”</a:t>
            </a:r>
          </a:p>
          <a:p>
            <a:pPr lvl="1"/>
            <a:r>
              <a:rPr lang="en-US" dirty="0" smtClean="0"/>
              <a:t>Search for eternal fame. (192-195)</a:t>
            </a:r>
          </a:p>
          <a:p>
            <a:pPr marL="667512" lvl="2" indent="0">
              <a:buNone/>
            </a:pPr>
            <a:r>
              <a:rPr lang="en-US" dirty="0" smtClean="0"/>
              <a:t>“If I fall on the way, I’ll establish my name:</a:t>
            </a:r>
          </a:p>
          <a:p>
            <a:pPr marL="667512" lvl="2" indent="0">
              <a:buNone/>
            </a:pPr>
            <a:r>
              <a:rPr lang="en-US" dirty="0" smtClean="0"/>
              <a:t>‘Gilgamesh, who joined battle with fierce </a:t>
            </a:r>
            <a:r>
              <a:rPr lang="en-US" dirty="0" err="1" smtClean="0"/>
              <a:t>Humbaba</a:t>
            </a:r>
            <a:r>
              <a:rPr lang="en-US" dirty="0" smtClean="0"/>
              <a:t>”</a:t>
            </a:r>
          </a:p>
          <a:p>
            <a:pPr marL="667512" lvl="2" indent="0">
              <a:buNone/>
            </a:pPr>
            <a:r>
              <a:rPr lang="en-US" dirty="0" smtClean="0"/>
              <a:t>(they will say).</a:t>
            </a:r>
          </a:p>
          <a:p>
            <a:pPr marL="667512" lvl="2" indent="0">
              <a:buNone/>
            </a:pPr>
            <a:r>
              <a:rPr lang="en-US" dirty="0" smtClean="0"/>
              <a:t>“I must establish eternal fame”</a:t>
            </a:r>
          </a:p>
          <a:p>
            <a:pPr marL="667512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Protection of nature.</a:t>
            </a:r>
          </a:p>
          <a:p>
            <a:pPr marL="393192" lvl="1" indent="0">
              <a:buNone/>
            </a:pPr>
            <a:r>
              <a:rPr lang="en-US" dirty="0" smtClean="0"/>
              <a:t>“In order to safeguard the forest of cedars,</a:t>
            </a:r>
            <a:endParaRPr lang="en-US" dirty="0"/>
          </a:p>
          <a:p>
            <a:pPr marL="393192" lvl="1" indent="0">
              <a:buNone/>
            </a:pPr>
            <a:r>
              <a:rPr lang="en-US" dirty="0" err="1" smtClean="0"/>
              <a:t>Enlil</a:t>
            </a:r>
            <a:r>
              <a:rPr lang="en-US" dirty="0" smtClean="0"/>
              <a:t> has appointed him (</a:t>
            </a:r>
            <a:r>
              <a:rPr lang="en-US" dirty="0" err="1"/>
              <a:t>H</a:t>
            </a:r>
            <a:r>
              <a:rPr lang="en-US" dirty="0" err="1" smtClean="0"/>
              <a:t>umbaba</a:t>
            </a:r>
            <a:r>
              <a:rPr lang="en-US" dirty="0" smtClean="0"/>
              <a:t>) to terrify the people” (253-254)</a:t>
            </a:r>
          </a:p>
          <a:p>
            <a:pPr marL="27432" indent="0">
              <a:buNone/>
            </a:pPr>
            <a:r>
              <a:rPr lang="en-US" dirty="0" smtClean="0"/>
              <a:t>See questions for Tablet II:</a:t>
            </a:r>
          </a:p>
          <a:p>
            <a:pPr marL="27432" indent="0">
              <a:buNone/>
            </a:pPr>
            <a:r>
              <a:rPr lang="en-US" dirty="0">
                <a:hlinkClick r:id="rId3"/>
              </a:rPr>
              <a:t>http://www.auburn.edu/~mitrege/ENGL2200/Gilgamesh/tablet-2-questions.html</a:t>
            </a: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Gilgamesh – real person, ruler of </a:t>
            </a:r>
            <a:r>
              <a:rPr lang="en-US" dirty="0" err="1" smtClean="0"/>
              <a:t>Uruk</a:t>
            </a:r>
            <a:r>
              <a:rPr lang="en-US" dirty="0" smtClean="0"/>
              <a:t> around 2700 B.C.</a:t>
            </a:r>
          </a:p>
          <a:p>
            <a:r>
              <a:rPr lang="en-US" dirty="0" smtClean="0"/>
              <a:t>Tales about Gilgamesh first transmitted orally.</a:t>
            </a:r>
          </a:p>
          <a:p>
            <a:r>
              <a:rPr lang="en-US" dirty="0" smtClean="0"/>
              <a:t>Earliest discovered written versions come from 18</a:t>
            </a:r>
            <a:r>
              <a:rPr lang="en-US" baseline="30000" dirty="0" smtClean="0"/>
              <a:t>th</a:t>
            </a:r>
            <a:r>
              <a:rPr lang="en-US" dirty="0" smtClean="0"/>
              <a:t> and 17</a:t>
            </a:r>
            <a:r>
              <a:rPr lang="en-US" baseline="30000" dirty="0" smtClean="0"/>
              <a:t>th</a:t>
            </a:r>
            <a:r>
              <a:rPr lang="en-US" dirty="0" smtClean="0"/>
              <a:t> centuries B.C.</a:t>
            </a:r>
          </a:p>
          <a:p>
            <a:r>
              <a:rPr lang="en-US" dirty="0" smtClean="0"/>
              <a:t>Gilgamesh epic translated into number of Middle Eastern languages.</a:t>
            </a:r>
          </a:p>
          <a:p>
            <a:r>
              <a:rPr lang="en-US" dirty="0" smtClean="0"/>
              <a:t>Fullest version is in Assyrian, written probably in 668-27 B.C.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hero going on a quest, Gilgamesh asks for his mother’s blessing:</a:t>
            </a:r>
          </a:p>
          <a:p>
            <a:pPr marL="393192" lvl="1" indent="0">
              <a:buNone/>
            </a:pPr>
            <a:r>
              <a:rPr lang="en-US" dirty="0" smtClean="0"/>
              <a:t>“I travel a distant road, to where </a:t>
            </a:r>
            <a:r>
              <a:rPr lang="en-US" dirty="0" err="1" smtClean="0"/>
              <a:t>Humbaba</a:t>
            </a:r>
            <a:r>
              <a:rPr lang="en-US" dirty="0" smtClean="0"/>
              <a:t> is,</a:t>
            </a:r>
          </a:p>
          <a:p>
            <a:pPr marL="393192" lvl="1" indent="0">
              <a:buNone/>
            </a:pPr>
            <a:r>
              <a:rPr lang="en-US" dirty="0" smtClean="0"/>
              <a:t>To face a battle unknown,</a:t>
            </a:r>
          </a:p>
          <a:p>
            <a:pPr marL="393192" lvl="1" indent="0">
              <a:buNone/>
            </a:pPr>
            <a:r>
              <a:rPr lang="en-US" dirty="0" smtClean="0"/>
              <a:t>To mount a campaign unknown” (25-27)</a:t>
            </a:r>
          </a:p>
          <a:p>
            <a:r>
              <a:rPr lang="en-US" dirty="0" err="1" smtClean="0"/>
              <a:t>Ninsun</a:t>
            </a:r>
            <a:r>
              <a:rPr lang="en-US" dirty="0" smtClean="0"/>
              <a:t> </a:t>
            </a:r>
            <a:r>
              <a:rPr lang="en-US" dirty="0" smtClean="0"/>
              <a:t>(Gilgamesh’s mother) asks </a:t>
            </a:r>
            <a:r>
              <a:rPr lang="en-US" dirty="0" smtClean="0"/>
              <a:t>the god Shamash (the hero’s helper) to protect Gilgamesh in his journey.</a:t>
            </a:r>
          </a:p>
          <a:p>
            <a:r>
              <a:rPr lang="en-US" dirty="0" smtClean="0"/>
              <a:t>Summoning the oracle. (119-128)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journey of Gilgamesh is the archetypal journey of the hero.</a:t>
            </a:r>
          </a:p>
          <a:p>
            <a:r>
              <a:rPr lang="en-US" dirty="0" smtClean="0"/>
              <a:t>Quest often takes place at the edge of the world.</a:t>
            </a:r>
          </a:p>
          <a:p>
            <a:r>
              <a:rPr lang="en-US" dirty="0" smtClean="0"/>
              <a:t>Glory is the traditional epic reward.</a:t>
            </a:r>
          </a:p>
          <a:p>
            <a:r>
              <a:rPr lang="en-US" dirty="0" smtClean="0"/>
              <a:t>Gilgamesh and </a:t>
            </a:r>
            <a:r>
              <a:rPr lang="en-US" dirty="0" err="1" smtClean="0"/>
              <a:t>Enkidu</a:t>
            </a:r>
            <a:r>
              <a:rPr lang="en-US" dirty="0" smtClean="0"/>
              <a:t> encourage </a:t>
            </a:r>
            <a:r>
              <a:rPr lang="en-US" dirty="0" smtClean="0"/>
              <a:t>ea</a:t>
            </a:r>
            <a:r>
              <a:rPr lang="en-US" dirty="0" smtClean="0"/>
              <a:t>ch </a:t>
            </a:r>
            <a:r>
              <a:rPr lang="en-US" dirty="0" smtClean="0"/>
              <a:t>other to face death and their mortality.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Formulaic language detailing the stages of the journey.</a:t>
            </a:r>
          </a:p>
          <a:p>
            <a:r>
              <a:rPr lang="en-US" dirty="0" smtClean="0"/>
              <a:t>Three dreams – prophesy. (1-70)</a:t>
            </a:r>
          </a:p>
          <a:p>
            <a:r>
              <a:rPr lang="en-US" dirty="0" smtClean="0"/>
              <a:t>Reach the edge of the forest, hear the guardian of he forest and </a:t>
            </a:r>
            <a:r>
              <a:rPr lang="en-US" dirty="0" err="1" smtClean="0"/>
              <a:t>Humbaba</a:t>
            </a:r>
            <a:r>
              <a:rPr lang="en-US" dirty="0" smtClean="0"/>
              <a:t>. (200-204)</a:t>
            </a:r>
          </a:p>
          <a:p>
            <a:r>
              <a:rPr lang="en-US" dirty="0" smtClean="0"/>
              <a:t>Gap: </a:t>
            </a:r>
            <a:r>
              <a:rPr lang="en-US" dirty="0" err="1" smtClean="0"/>
              <a:t>Enkidu’s</a:t>
            </a:r>
            <a:r>
              <a:rPr lang="en-US" dirty="0" smtClean="0"/>
              <a:t> arm probably crushed in fight with the guardian of the forest. (218-219) Gilgamesh:</a:t>
            </a:r>
          </a:p>
          <a:p>
            <a:pPr marL="393192" lvl="1" indent="0">
              <a:buNone/>
            </a:pPr>
            <a:r>
              <a:rPr lang="en-US" dirty="0" smtClean="0"/>
              <a:t>“Let the paralysis leave your arm, let weakness quit your knees,</a:t>
            </a:r>
          </a:p>
          <a:p>
            <a:pPr marL="393192" lvl="1" indent="0">
              <a:buNone/>
            </a:pPr>
            <a:r>
              <a:rPr lang="en-US" dirty="0" smtClean="0"/>
              <a:t>Take my hand, my friend, let us walk on together.”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30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Series of obstacles the hero must face 0n his journey.</a:t>
            </a:r>
          </a:p>
          <a:p>
            <a:r>
              <a:rPr lang="en-US" dirty="0" smtClean="0"/>
              <a:t>Result? “Those two will have established fame down through the ages.” (226)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67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 of the forest, “dwelling of the gods”, paradise, “Agreeable is its shade, full of pleasures” (1-10)</a:t>
            </a:r>
          </a:p>
          <a:p>
            <a:r>
              <a:rPr lang="en-US" dirty="0" smtClean="0"/>
              <a:t>Meeting </a:t>
            </a:r>
            <a:r>
              <a:rPr lang="en-US" dirty="0" err="1" smtClean="0"/>
              <a:t>Humbaba</a:t>
            </a:r>
            <a:r>
              <a:rPr lang="en-US" dirty="0" smtClean="0"/>
              <a:t> – insults Gilgamesh and </a:t>
            </a:r>
            <a:r>
              <a:rPr lang="en-US" dirty="0" err="1" smtClean="0"/>
              <a:t>Enkidu</a:t>
            </a:r>
            <a:r>
              <a:rPr lang="en-US" dirty="0" smtClean="0"/>
              <a:t>. (26-37)</a:t>
            </a:r>
          </a:p>
          <a:p>
            <a:r>
              <a:rPr lang="en-US" dirty="0" smtClean="0"/>
              <a:t>Gilgamesh defeats </a:t>
            </a:r>
            <a:r>
              <a:rPr lang="en-US" dirty="0" err="1" smtClean="0"/>
              <a:t>Humbaba</a:t>
            </a:r>
            <a:r>
              <a:rPr lang="en-US" dirty="0" smtClean="0"/>
              <a:t> with the help of Shamash.</a:t>
            </a:r>
          </a:p>
          <a:p>
            <a:r>
              <a:rPr lang="en-US" dirty="0" err="1" smtClean="0"/>
              <a:t>Humbaba</a:t>
            </a:r>
            <a:r>
              <a:rPr lang="en-US" dirty="0" smtClean="0"/>
              <a:t> begs for his life.</a:t>
            </a:r>
          </a:p>
          <a:p>
            <a:r>
              <a:rPr lang="en-US" dirty="0" err="1" smtClean="0"/>
              <a:t>Enkidu</a:t>
            </a:r>
            <a:r>
              <a:rPr lang="en-US" dirty="0" smtClean="0"/>
              <a:t> urges Gilgamesh to kill him. 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09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192" lvl="1" indent="0">
              <a:buNone/>
            </a:pPr>
            <a:r>
              <a:rPr lang="en-US" dirty="0" smtClean="0"/>
              <a:t>“Establish your reputation for all time:</a:t>
            </a:r>
          </a:p>
          <a:p>
            <a:pPr marL="393192" lvl="1" indent="0">
              <a:buNone/>
            </a:pPr>
            <a:r>
              <a:rPr lang="en-US" dirty="0" smtClean="0"/>
              <a:t>‘Gilgamesh who slew </a:t>
            </a:r>
            <a:r>
              <a:rPr lang="en-US" dirty="0" err="1" smtClean="0"/>
              <a:t>Humbaba</a:t>
            </a:r>
            <a:r>
              <a:rPr lang="en-US" dirty="0" smtClean="0"/>
              <a:t>’”</a:t>
            </a:r>
          </a:p>
          <a:p>
            <a:r>
              <a:rPr lang="en-US" dirty="0" smtClean="0"/>
              <a:t>Cut trees and build door for </a:t>
            </a:r>
            <a:r>
              <a:rPr lang="en-US" dirty="0" err="1" smtClean="0"/>
              <a:t>Enlil</a:t>
            </a:r>
            <a:r>
              <a:rPr lang="en-US" dirty="0" smtClean="0"/>
              <a:t>. Why?</a:t>
            </a:r>
          </a:p>
          <a:p>
            <a:r>
              <a:rPr lang="en-US" dirty="0" smtClean="0"/>
              <a:t>Lumber very important for this part of the world.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98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Return to </a:t>
            </a:r>
            <a:r>
              <a:rPr lang="en-US" dirty="0" err="1" smtClean="0"/>
              <a:t>Uruk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New status for Gilgamesh that results from his quest.</a:t>
            </a:r>
          </a:p>
          <a:p>
            <a:r>
              <a:rPr lang="en-US" dirty="0" smtClean="0"/>
              <a:t>Ishtar’s offer to Gilgamesh.</a:t>
            </a:r>
          </a:p>
          <a:p>
            <a:r>
              <a:rPr lang="en-US" dirty="0" smtClean="0"/>
              <a:t>Gilgamesh’s refusal and insult: “You are…” (32-42)</a:t>
            </a:r>
          </a:p>
          <a:p>
            <a:r>
              <a:rPr lang="en-US" dirty="0" smtClean="0"/>
              <a:t>Who were Ishtar’s former lovers and what had she done to all of them?</a:t>
            </a:r>
          </a:p>
          <a:p>
            <a:r>
              <a:rPr lang="en-US" dirty="0" smtClean="0"/>
              <a:t>Ishtar demands revenge, asks </a:t>
            </a:r>
            <a:r>
              <a:rPr lang="en-US" dirty="0" err="1" smtClean="0"/>
              <a:t>Anu</a:t>
            </a:r>
            <a:r>
              <a:rPr lang="en-US" dirty="0" smtClean="0"/>
              <a:t> for the Bull of Heaven.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25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Tablet 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bull is the next insurmountable challenge for Gilgamesh and </a:t>
            </a:r>
            <a:r>
              <a:rPr lang="en-US" dirty="0" err="1" smtClean="0"/>
              <a:t>Enkidu</a:t>
            </a:r>
            <a:r>
              <a:rPr lang="en-US" dirty="0" smtClean="0"/>
              <a:t>. Description of what he can do. (116-124)</a:t>
            </a:r>
          </a:p>
          <a:p>
            <a:r>
              <a:rPr lang="en-US" dirty="0" smtClean="0"/>
              <a:t>Gilgamesh and </a:t>
            </a:r>
            <a:r>
              <a:rPr lang="en-US" dirty="0" err="1" smtClean="0"/>
              <a:t>Enkidu</a:t>
            </a:r>
            <a:r>
              <a:rPr lang="en-US" dirty="0" smtClean="0"/>
              <a:t> cooperate in killing the bull. Last physical challenge. (131-144)</a:t>
            </a:r>
          </a:p>
          <a:p>
            <a:r>
              <a:rPr lang="en-US" dirty="0" err="1" smtClean="0"/>
              <a:t>Enkidu</a:t>
            </a:r>
            <a:r>
              <a:rPr lang="en-US" dirty="0" smtClean="0"/>
              <a:t> insults Ishtar again by throwing the high of the animal to Ishtar. Relationship between the gods and humans. One should not condemn the gods.</a:t>
            </a:r>
          </a:p>
          <a:p>
            <a:r>
              <a:rPr lang="en-US" dirty="0" smtClean="0"/>
              <a:t>Gilgamesh’s speech to the women. (171-176)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46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Death of </a:t>
            </a:r>
            <a:r>
              <a:rPr lang="en-US" dirty="0" err="1" smtClean="0"/>
              <a:t>Enkidu</a:t>
            </a:r>
            <a:r>
              <a:rPr lang="en-US" dirty="0" smtClean="0"/>
              <a:t> – Meditation on the value of civilization.</a:t>
            </a:r>
          </a:p>
          <a:p>
            <a:r>
              <a:rPr lang="en-US" dirty="0" smtClean="0"/>
              <a:t>Gods decide </a:t>
            </a:r>
            <a:r>
              <a:rPr lang="en-US" dirty="0" err="1" smtClean="0"/>
              <a:t>Enkidu</a:t>
            </a:r>
            <a:r>
              <a:rPr lang="en-US" dirty="0" smtClean="0"/>
              <a:t> must die for disobeying them:</a:t>
            </a:r>
          </a:p>
          <a:p>
            <a:pPr lvl="1"/>
            <a:r>
              <a:rPr lang="en-US" dirty="0" smtClean="0"/>
              <a:t>Killed </a:t>
            </a:r>
            <a:r>
              <a:rPr lang="en-US" dirty="0" err="1" smtClean="0"/>
              <a:t>Humbaba</a:t>
            </a:r>
            <a:endParaRPr lang="en-US" dirty="0" smtClean="0"/>
          </a:p>
          <a:p>
            <a:pPr lvl="1"/>
            <a:r>
              <a:rPr lang="en-US" dirty="0" smtClean="0"/>
              <a:t>Insulted Ishtar</a:t>
            </a:r>
          </a:p>
          <a:p>
            <a:pPr lvl="1"/>
            <a:r>
              <a:rPr lang="en-US" dirty="0" smtClean="0"/>
              <a:t>Killed the Bull of Heaven</a:t>
            </a:r>
          </a:p>
          <a:p>
            <a:r>
              <a:rPr lang="en-US" dirty="0" err="1" smtClean="0"/>
              <a:t>Enkidu</a:t>
            </a:r>
            <a:r>
              <a:rPr lang="en-US" dirty="0" smtClean="0"/>
              <a:t> blames civilization for his fate.</a:t>
            </a:r>
          </a:p>
          <a:p>
            <a:r>
              <a:rPr lang="en-US" dirty="0" smtClean="0"/>
              <a:t>Shamash: Friendship with Gilgamesh was worth being civilized and dying.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59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Tablet VII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Triumph of the value of civilization.</a:t>
            </a:r>
          </a:p>
          <a:p>
            <a:r>
              <a:rPr lang="en-US" dirty="0" smtClean="0"/>
              <a:t>Eternal glory is worth dying for. (105-110)</a:t>
            </a:r>
          </a:p>
          <a:p>
            <a:r>
              <a:rPr lang="en-US" dirty="0" err="1" smtClean="0"/>
              <a:t>Enkidu’s</a:t>
            </a:r>
            <a:r>
              <a:rPr lang="en-US" dirty="0" smtClean="0"/>
              <a:t> dream of the afterlife.</a:t>
            </a:r>
          </a:p>
          <a:p>
            <a:r>
              <a:rPr lang="en-US" dirty="0" smtClean="0"/>
              <a:t>Before </a:t>
            </a:r>
            <a:r>
              <a:rPr lang="en-US" dirty="0" err="1" smtClean="0"/>
              <a:t>Enkidu</a:t>
            </a:r>
            <a:r>
              <a:rPr lang="en-US" dirty="0" smtClean="0"/>
              <a:t> dies he regrets dying in bed rather than in the battlefield. (185-186):</a:t>
            </a:r>
          </a:p>
          <a:p>
            <a:pPr marL="393192" lvl="1" indent="0">
              <a:buNone/>
            </a:pPr>
            <a:r>
              <a:rPr lang="en-US" dirty="0" smtClean="0"/>
              <a:t>“I feared the battle but will die in my bed,</a:t>
            </a:r>
          </a:p>
          <a:p>
            <a:pPr marL="393192" lvl="1" indent="0">
              <a:buNone/>
            </a:pPr>
            <a:r>
              <a:rPr lang="en-US" dirty="0" smtClean="0"/>
              <a:t>My friend, he who falls quickly in battle is glorious”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5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Story put together from different tales about Gilgamesh that circulated for centuries.</a:t>
            </a:r>
          </a:p>
          <a:p>
            <a:r>
              <a:rPr lang="en-US" dirty="0" smtClean="0"/>
              <a:t>Why was it popular?</a:t>
            </a:r>
          </a:p>
          <a:p>
            <a:r>
              <a:rPr lang="en-US" dirty="0" smtClean="0"/>
              <a:t>Themes:</a:t>
            </a:r>
          </a:p>
          <a:p>
            <a:pPr lvl="1"/>
            <a:r>
              <a:rPr lang="en-US" dirty="0" smtClean="0"/>
              <a:t>Bonds of friendship</a:t>
            </a:r>
          </a:p>
          <a:p>
            <a:pPr lvl="1"/>
            <a:r>
              <a:rPr lang="en-US" dirty="0" smtClean="0"/>
              <a:t>Quest for fame</a:t>
            </a:r>
          </a:p>
          <a:p>
            <a:pPr lvl="1"/>
            <a:r>
              <a:rPr lang="en-US" dirty="0" smtClean="0"/>
              <a:t>Search for immortality</a:t>
            </a:r>
          </a:p>
          <a:p>
            <a:pPr lvl="1"/>
            <a:r>
              <a:rPr lang="en-US" dirty="0" smtClean="0"/>
              <a:t>Culture </a:t>
            </a:r>
            <a:r>
              <a:rPr lang="en-US" dirty="0" err="1" smtClean="0"/>
              <a:t>vs</a:t>
            </a:r>
            <a:r>
              <a:rPr lang="en-US" dirty="0" smtClean="0"/>
              <a:t> nature</a:t>
            </a:r>
          </a:p>
          <a:p>
            <a:pPr lvl="1"/>
            <a:r>
              <a:rPr lang="en-US" dirty="0" smtClean="0"/>
              <a:t>Arrogance of power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VIII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Gilgamesh’s struggle to come to terms with death.</a:t>
            </a:r>
          </a:p>
          <a:p>
            <a:r>
              <a:rPr lang="en-US" dirty="0" smtClean="0"/>
              <a:t>How to live life with the knowledge of death.</a:t>
            </a:r>
          </a:p>
          <a:p>
            <a:r>
              <a:rPr lang="en-US" dirty="0" smtClean="0"/>
              <a:t>Funeral hymn for </a:t>
            </a:r>
            <a:r>
              <a:rPr lang="en-US" dirty="0" err="1" smtClean="0"/>
              <a:t>Enkidu</a:t>
            </a:r>
            <a:r>
              <a:rPr lang="en-US" dirty="0" smtClean="0"/>
              <a:t>. (1-40)</a:t>
            </a:r>
          </a:p>
          <a:p>
            <a:r>
              <a:rPr lang="en-US" dirty="0" smtClean="0"/>
              <a:t>Lament.</a:t>
            </a:r>
          </a:p>
          <a:p>
            <a:r>
              <a:rPr lang="en-US" dirty="0" smtClean="0"/>
              <a:t>Loss of a friend.</a:t>
            </a:r>
          </a:p>
          <a:p>
            <a:r>
              <a:rPr lang="en-US" dirty="0" smtClean="0"/>
              <a:t>Funeral right for a hero.</a:t>
            </a:r>
          </a:p>
          <a:p>
            <a:r>
              <a:rPr lang="en-US" dirty="0" smtClean="0"/>
              <a:t>Gifts for the rulers of the afterworld. (93-139)</a:t>
            </a:r>
          </a:p>
          <a:p>
            <a:r>
              <a:rPr lang="en-US" dirty="0" smtClean="0"/>
              <a:t>In seeing </a:t>
            </a:r>
            <a:r>
              <a:rPr lang="en-US" dirty="0" err="1" smtClean="0"/>
              <a:t>Enkidu’s</a:t>
            </a:r>
            <a:r>
              <a:rPr lang="en-US" dirty="0" smtClean="0"/>
              <a:t> fate Gilgamesh sees his own fate.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13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Gilgamesh realizes that he too will die and become as </a:t>
            </a:r>
            <a:r>
              <a:rPr lang="en-US" dirty="0" err="1" smtClean="0"/>
              <a:t>Enkidu</a:t>
            </a:r>
            <a:r>
              <a:rPr lang="en-US" dirty="0" smtClean="0"/>
              <a:t> is. (3)</a:t>
            </a:r>
          </a:p>
          <a:p>
            <a:pPr lvl="1"/>
            <a:r>
              <a:rPr lang="en-US" dirty="0" smtClean="0"/>
              <a:t>“Shall I not die? Am I not like </a:t>
            </a:r>
            <a:r>
              <a:rPr lang="en-US" dirty="0" err="1" smtClean="0"/>
              <a:t>Enkidu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Determined to find immortality.</a:t>
            </a:r>
          </a:p>
          <a:p>
            <a:r>
              <a:rPr lang="en-US" dirty="0" smtClean="0"/>
              <a:t>Quest for immortality.</a:t>
            </a:r>
          </a:p>
          <a:p>
            <a:r>
              <a:rPr lang="en-US" dirty="0" smtClean="0"/>
              <a:t>Confrontation of a human being with the powers of death.</a:t>
            </a:r>
          </a:p>
          <a:p>
            <a:r>
              <a:rPr lang="en-US" dirty="0" smtClean="0"/>
              <a:t>Gilgamesh goes in a search of </a:t>
            </a:r>
            <a:r>
              <a:rPr lang="en-US" dirty="0" err="1" smtClean="0"/>
              <a:t>Utanapishtim</a:t>
            </a:r>
            <a:r>
              <a:rPr lang="en-US" dirty="0" smtClean="0"/>
              <a:t>, the only man endowed with eternal life.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616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Shamash:</a:t>
            </a:r>
          </a:p>
          <a:p>
            <a:pPr lvl="1"/>
            <a:r>
              <a:rPr lang="en-US" dirty="0"/>
              <a:t>“The eternal life you are seeking you shall not find”(24)</a:t>
            </a:r>
          </a:p>
          <a:p>
            <a:r>
              <a:rPr lang="en-US" dirty="0" smtClean="0"/>
              <a:t>Gilgamesh:</a:t>
            </a:r>
          </a:p>
          <a:p>
            <a:pPr marL="393192" lvl="1" indent="0">
              <a:buNone/>
            </a:pPr>
            <a:r>
              <a:rPr lang="en-US" dirty="0" smtClean="0"/>
              <a:t>“Darkness is infinite, how little light there is!</a:t>
            </a:r>
          </a:p>
          <a:p>
            <a:pPr marL="393192" lvl="1" indent="0">
              <a:buNone/>
            </a:pPr>
            <a:r>
              <a:rPr lang="en-US" dirty="0" smtClean="0"/>
              <a:t>When may the dead see the radiance of the sun?”</a:t>
            </a:r>
          </a:p>
          <a:p>
            <a:r>
              <a:rPr lang="en-US" dirty="0" smtClean="0"/>
              <a:t>Scorpion monsters, guardian’s of the sun’s tunnel. Why doesn’t Gilgamesh fight them?</a:t>
            </a:r>
          </a:p>
          <a:p>
            <a:r>
              <a:rPr lang="en-US" dirty="0" smtClean="0"/>
              <a:t>On the other side is the something like the Garden of Eden. (116-132)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136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Siduri</a:t>
            </a:r>
            <a:r>
              <a:rPr lang="en-US" dirty="0" smtClean="0"/>
              <a:t> the tavern keeper – hero’s helper.</a:t>
            </a:r>
          </a:p>
          <a:p>
            <a:r>
              <a:rPr lang="en-US" dirty="0" smtClean="0"/>
              <a:t>Gilgamesh afraid to die, like </a:t>
            </a:r>
            <a:r>
              <a:rPr lang="en-US" dirty="0" err="1" smtClean="0"/>
              <a:t>Enkidu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Siduri’s</a:t>
            </a:r>
            <a:r>
              <a:rPr lang="en-US" dirty="0" smtClean="0"/>
              <a:t> advice. Recipe for true happiness? (82-91)</a:t>
            </a:r>
          </a:p>
          <a:p>
            <a:r>
              <a:rPr lang="en-US" dirty="0" smtClean="0"/>
              <a:t>Ur-</a:t>
            </a:r>
            <a:r>
              <a:rPr lang="en-US" dirty="0" err="1" smtClean="0"/>
              <a:t>Shanabi</a:t>
            </a:r>
            <a:r>
              <a:rPr lang="en-US" dirty="0" smtClean="0"/>
              <a:t> the ferryman takes Gilgamesh to </a:t>
            </a:r>
            <a:r>
              <a:rPr lang="en-US" dirty="0" err="1" smtClean="0"/>
              <a:t>Utanapishtim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Utanapishtim</a:t>
            </a:r>
            <a:r>
              <a:rPr lang="en-US" dirty="0" smtClean="0"/>
              <a:t> chides Gilgamesh for his self-pity. (285-295)</a:t>
            </a:r>
          </a:p>
          <a:p>
            <a:r>
              <a:rPr lang="en-US" dirty="0" smtClean="0"/>
              <a:t>The gods have favored him.</a:t>
            </a:r>
          </a:p>
          <a:p>
            <a:r>
              <a:rPr lang="en-US" dirty="0" smtClean="0"/>
              <a:t>Compare yourself to the fool who has nothing.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10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one dead has greeted a human in this world.</a:t>
            </a:r>
          </a:p>
          <a:p>
            <a:r>
              <a:rPr lang="en-US" dirty="0" smtClean="0"/>
              <a:t>The gods ordain destinies for mankind.</a:t>
            </a:r>
          </a:p>
          <a:p>
            <a:r>
              <a:rPr lang="en-US" dirty="0" smtClean="0"/>
              <a:t>The gods established death and life.</a:t>
            </a:r>
          </a:p>
          <a:p>
            <a:r>
              <a:rPr lang="en-US" dirty="0" smtClean="0"/>
              <a:t>They did not reveal the time of death.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9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XI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take to become immortal?</a:t>
            </a:r>
          </a:p>
          <a:p>
            <a:r>
              <a:rPr lang="en-US" dirty="0" smtClean="0"/>
              <a:t>How did </a:t>
            </a:r>
            <a:r>
              <a:rPr lang="en-US" dirty="0" err="1" smtClean="0"/>
              <a:t>Utanapishtim</a:t>
            </a:r>
            <a:r>
              <a:rPr lang="en-US" dirty="0" smtClean="0"/>
              <a:t> alone escape the universal fate of the human race? (5-8)</a:t>
            </a:r>
          </a:p>
          <a:p>
            <a:r>
              <a:rPr lang="en-US" dirty="0" smtClean="0"/>
              <a:t>Search for knowledge about human nature.</a:t>
            </a:r>
          </a:p>
          <a:p>
            <a:r>
              <a:rPr lang="en-US" dirty="0" smtClean="0"/>
              <a:t>Story of the flood. </a:t>
            </a:r>
            <a:r>
              <a:rPr lang="en-US" dirty="0" err="1" smtClean="0"/>
              <a:t>Enlil</a:t>
            </a:r>
            <a:r>
              <a:rPr lang="en-US" dirty="0" smtClean="0"/>
              <a:t> hates the fact that humans are just making too much noise.</a:t>
            </a:r>
          </a:p>
          <a:p>
            <a:r>
              <a:rPr lang="en-US" dirty="0" smtClean="0"/>
              <a:t>Conflict between </a:t>
            </a:r>
            <a:r>
              <a:rPr lang="en-US" dirty="0" err="1" smtClean="0"/>
              <a:t>Ea</a:t>
            </a:r>
            <a:r>
              <a:rPr lang="en-US" dirty="0" smtClean="0"/>
              <a:t> and </a:t>
            </a:r>
            <a:r>
              <a:rPr lang="en-US" dirty="0" err="1" smtClean="0"/>
              <a:t>Enlil</a:t>
            </a:r>
            <a:r>
              <a:rPr lang="en-US" dirty="0" smtClean="0"/>
              <a:t>: was the flood fair? (185-200)</a:t>
            </a:r>
          </a:p>
          <a:p>
            <a:r>
              <a:rPr lang="en-US" dirty="0" smtClean="0"/>
              <a:t>What to do with </a:t>
            </a:r>
            <a:r>
              <a:rPr lang="en-US" dirty="0" err="1" smtClean="0"/>
              <a:t>Utanapishtim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XI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Gilgamesh deserve to have eternal life, and why should the gods grant it? (210-211)</a:t>
            </a:r>
          </a:p>
          <a:p>
            <a:r>
              <a:rPr lang="en-US" dirty="0" err="1" smtClean="0"/>
              <a:t>Utanapishtim</a:t>
            </a:r>
            <a:r>
              <a:rPr lang="en-US" dirty="0" smtClean="0"/>
              <a:t> proposes a test for Gilgamesh.</a:t>
            </a:r>
          </a:p>
          <a:p>
            <a:r>
              <a:rPr lang="en-US" dirty="0" smtClean="0"/>
              <a:t>Gilgamesh should regain his place as human, throw away animal skins, wash. Reminiscence of </a:t>
            </a:r>
            <a:r>
              <a:rPr lang="en-US" dirty="0" err="1" smtClean="0"/>
              <a:t>Enkidu</a:t>
            </a:r>
            <a:r>
              <a:rPr lang="en-US" dirty="0" smtClean="0"/>
              <a:t> joining civilization. (250-265)</a:t>
            </a:r>
          </a:p>
          <a:p>
            <a:r>
              <a:rPr lang="en-US" dirty="0" smtClean="0"/>
              <a:t>Last chance for Gilgamesh to become immortal with the plant of </a:t>
            </a:r>
            <a:r>
              <a:rPr lang="en-US" dirty="0" err="1" smtClean="0"/>
              <a:t>reguvination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Gilgamesh returns to </a:t>
            </a:r>
            <a:r>
              <a:rPr lang="en-US" dirty="0" err="1" smtClean="0"/>
              <a:t>Uruk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25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XI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Gilgamesh takes his rightful place </a:t>
            </a:r>
            <a:r>
              <a:rPr lang="en-US" smtClean="0"/>
              <a:t>as the King </a:t>
            </a:r>
            <a:r>
              <a:rPr lang="en-US" dirty="0" smtClean="0"/>
              <a:t>of </a:t>
            </a:r>
            <a:r>
              <a:rPr lang="en-US" dirty="0" err="1" smtClean="0"/>
              <a:t>Uruk</a:t>
            </a:r>
            <a:r>
              <a:rPr lang="en-US" dirty="0" smtClean="0"/>
              <a:t>, no longer obsessing about death. Proud of his 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8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Prologue – Gilgamesh’s accomplishments (1-29):</a:t>
            </a:r>
          </a:p>
          <a:p>
            <a:pPr lvl="1"/>
            <a:r>
              <a:rPr lang="en-US" dirty="0" smtClean="0"/>
              <a:t>“wise in all things”</a:t>
            </a:r>
          </a:p>
          <a:p>
            <a:pPr lvl="1"/>
            <a:r>
              <a:rPr lang="en-US" dirty="0" smtClean="0"/>
              <a:t>Built the walls of </a:t>
            </a:r>
            <a:r>
              <a:rPr lang="en-US" dirty="0" err="1" smtClean="0"/>
              <a:t>Uruk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Built the temple to the gods </a:t>
            </a:r>
            <a:r>
              <a:rPr lang="en-US" dirty="0" err="1" smtClean="0"/>
              <a:t>Anu</a:t>
            </a:r>
            <a:r>
              <a:rPr lang="en-US" dirty="0" smtClean="0"/>
              <a:t> and Ishtar with “kiln-dried brick”.</a:t>
            </a:r>
          </a:p>
          <a:p>
            <a:pPr lvl="1"/>
            <a:r>
              <a:rPr lang="en-US" dirty="0" smtClean="0"/>
              <a:t>Recorded his hardships on stone</a:t>
            </a:r>
          </a:p>
          <a:p>
            <a:r>
              <a:rPr lang="en-US" dirty="0"/>
              <a:t>P</a:t>
            </a:r>
            <a:r>
              <a:rPr lang="en-US" dirty="0" smtClean="0"/>
              <a:t>raise </a:t>
            </a:r>
            <a:r>
              <a:rPr lang="en-US" dirty="0"/>
              <a:t>for the heroic </a:t>
            </a:r>
            <a:r>
              <a:rPr lang="en-US" dirty="0" smtClean="0"/>
              <a:t>warrior </a:t>
            </a:r>
          </a:p>
          <a:p>
            <a:r>
              <a:rPr lang="en-US" dirty="0" smtClean="0"/>
              <a:t>Qualities of a good ruler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characteristics (30-60)</a:t>
            </a:r>
          </a:p>
          <a:p>
            <a:pPr lvl="1"/>
            <a:r>
              <a:rPr lang="en-US" dirty="0" smtClean="0"/>
              <a:t>“stature renowned”</a:t>
            </a:r>
          </a:p>
          <a:p>
            <a:pPr lvl="1"/>
            <a:r>
              <a:rPr lang="en-US" dirty="0" smtClean="0"/>
              <a:t>“charging wild bull”</a:t>
            </a:r>
          </a:p>
          <a:p>
            <a:pPr lvl="1"/>
            <a:r>
              <a:rPr lang="en-US" dirty="0" smtClean="0"/>
              <a:t>“mighty floodwall”</a:t>
            </a:r>
          </a:p>
          <a:p>
            <a:pPr lvl="1"/>
            <a:r>
              <a:rPr lang="en-US" dirty="0" smtClean="0"/>
              <a:t>“furious flood-wave”</a:t>
            </a:r>
          </a:p>
          <a:p>
            <a:pPr lvl="1"/>
            <a:r>
              <a:rPr lang="en-US" dirty="0" smtClean="0"/>
              <a:t>“wild calf” of </a:t>
            </a:r>
            <a:r>
              <a:rPr lang="en-US" dirty="0" err="1" smtClean="0"/>
              <a:t>Lugalbanda</a:t>
            </a:r>
            <a:r>
              <a:rPr lang="en-US" dirty="0" smtClean="0"/>
              <a:t>, his father</a:t>
            </a:r>
          </a:p>
          <a:p>
            <a:pPr lvl="1"/>
            <a:r>
              <a:rPr lang="en-US" dirty="0" smtClean="0"/>
              <a:t>“perfect in strength”</a:t>
            </a:r>
          </a:p>
          <a:p>
            <a:pPr lvl="1"/>
            <a:r>
              <a:rPr lang="en-US" dirty="0" smtClean="0"/>
              <a:t>“uncannily perfect”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characteristics (30-60)</a:t>
            </a:r>
          </a:p>
          <a:p>
            <a:pPr lvl="1"/>
            <a:r>
              <a:rPr lang="en-US" dirty="0" smtClean="0"/>
              <a:t>“singled out from the day of his birth”</a:t>
            </a:r>
          </a:p>
          <a:p>
            <a:pPr lvl="1"/>
            <a:r>
              <a:rPr lang="en-US" dirty="0" smtClean="0"/>
              <a:t>“two thirds divine, one third human”</a:t>
            </a:r>
          </a:p>
          <a:p>
            <a:pPr lvl="1"/>
            <a:r>
              <a:rPr lang="en-US" dirty="0" smtClean="0"/>
              <a:t>Large feet</a:t>
            </a:r>
          </a:p>
          <a:p>
            <a:pPr lvl="1"/>
            <a:r>
              <a:rPr lang="en-US" dirty="0" smtClean="0"/>
              <a:t>Long stride</a:t>
            </a:r>
          </a:p>
          <a:p>
            <a:pPr lvl="1"/>
            <a:r>
              <a:rPr lang="en-US" dirty="0" smtClean="0"/>
              <a:t>Long beard and hair</a:t>
            </a:r>
          </a:p>
          <a:p>
            <a:pPr lvl="1"/>
            <a:r>
              <a:rPr lang="en-US" dirty="0" smtClean="0"/>
              <a:t>“perfection in height”</a:t>
            </a:r>
          </a:p>
          <a:p>
            <a:pPr lvl="1"/>
            <a:r>
              <a:rPr lang="en-US" dirty="0" smtClean="0"/>
              <a:t>“ideally handsome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Gilgamesh not at first good ruler</a:t>
            </a:r>
          </a:p>
          <a:p>
            <a:pPr lvl="1"/>
            <a:r>
              <a:rPr lang="en-US" dirty="0" smtClean="0"/>
              <a:t>Arrogance of power</a:t>
            </a:r>
          </a:p>
          <a:p>
            <a:pPr lvl="1"/>
            <a:r>
              <a:rPr lang="en-US" dirty="0" smtClean="0"/>
              <a:t>Abuses his subjects</a:t>
            </a:r>
          </a:p>
          <a:p>
            <a:pPr lvl="1"/>
            <a:r>
              <a:rPr lang="en-US" dirty="0" smtClean="0"/>
              <a:t>Lords over </a:t>
            </a:r>
            <a:r>
              <a:rPr lang="en-US" dirty="0" err="1" smtClean="0"/>
              <a:t>Uruk</a:t>
            </a:r>
            <a:r>
              <a:rPr lang="en-US" dirty="0" smtClean="0"/>
              <a:t> like a wild bull, “rampage fiercely”</a:t>
            </a:r>
          </a:p>
          <a:p>
            <a:pPr lvl="1"/>
            <a:r>
              <a:rPr lang="en-US" dirty="0" smtClean="0"/>
              <a:t>Abuses the young men</a:t>
            </a:r>
          </a:p>
          <a:p>
            <a:pPr lvl="1"/>
            <a:r>
              <a:rPr lang="en-US" dirty="0" smtClean="0"/>
              <a:t>Takes other’s wives and daughters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deal with an arrogant ruler?</a:t>
            </a:r>
          </a:p>
          <a:p>
            <a:r>
              <a:rPr lang="en-US" dirty="0" smtClean="0"/>
              <a:t>Why are some rulers arrogant toward their subjects?</a:t>
            </a:r>
          </a:p>
          <a:p>
            <a:r>
              <a:rPr lang="en-US" dirty="0" smtClean="0"/>
              <a:t>Modern examples</a:t>
            </a:r>
          </a:p>
          <a:p>
            <a:r>
              <a:rPr lang="en-US" dirty="0" smtClean="0"/>
              <a:t>Solution: Give Gilgamesh opportunity to perform heroic deeds</a:t>
            </a:r>
          </a:p>
          <a:p>
            <a:r>
              <a:rPr lang="en-US" dirty="0" smtClean="0"/>
              <a:t>Women complain to the goddesses, they ask </a:t>
            </a:r>
            <a:r>
              <a:rPr lang="en-US" dirty="0" err="1" smtClean="0"/>
              <a:t>Anu</a:t>
            </a:r>
            <a:r>
              <a:rPr lang="en-US" dirty="0" smtClean="0"/>
              <a:t> to do something about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birth goddess </a:t>
            </a:r>
            <a:r>
              <a:rPr lang="en-US" dirty="0" err="1"/>
              <a:t>Aruru</a:t>
            </a:r>
            <a:r>
              <a:rPr lang="en-US" dirty="0"/>
              <a:t> creates </a:t>
            </a:r>
            <a:r>
              <a:rPr lang="en-US" dirty="0" err="1"/>
              <a:t>Enkidu</a:t>
            </a:r>
            <a:r>
              <a:rPr lang="en-US" dirty="0"/>
              <a:t> out of clay as </a:t>
            </a:r>
            <a:r>
              <a:rPr lang="en-US" dirty="0" smtClean="0"/>
              <a:t>an opponent for Gilgamesh</a:t>
            </a:r>
          </a:p>
          <a:p>
            <a:r>
              <a:rPr lang="en-US" dirty="0" smtClean="0"/>
              <a:t>“Let them contend with each other, that </a:t>
            </a:r>
            <a:r>
              <a:rPr lang="en-US" dirty="0" err="1" smtClean="0"/>
              <a:t>Uruk</a:t>
            </a:r>
            <a:r>
              <a:rPr lang="en-US" dirty="0" smtClean="0"/>
              <a:t> may have peace”</a:t>
            </a:r>
          </a:p>
          <a:p>
            <a:r>
              <a:rPr lang="en-US" dirty="0" err="1" smtClean="0"/>
              <a:t>Enkidu</a:t>
            </a:r>
            <a:r>
              <a:rPr lang="en-US" dirty="0" smtClean="0"/>
              <a:t> (105-112):</a:t>
            </a:r>
          </a:p>
          <a:p>
            <a:pPr lvl="1"/>
            <a:r>
              <a:rPr lang="en-US" dirty="0" smtClean="0"/>
              <a:t>Body covered with hair</a:t>
            </a:r>
          </a:p>
          <a:p>
            <a:pPr lvl="1"/>
            <a:r>
              <a:rPr lang="en-US" dirty="0" smtClean="0"/>
              <a:t>Head hair like a woman</a:t>
            </a:r>
          </a:p>
          <a:p>
            <a:pPr lvl="1"/>
            <a:r>
              <a:rPr lang="en-US" dirty="0" smtClean="0"/>
              <a:t>Looks like an animal</a:t>
            </a:r>
          </a:p>
          <a:p>
            <a:pPr lvl="1"/>
            <a:r>
              <a:rPr lang="en-US" dirty="0" smtClean="0"/>
              <a:t>Feeds on grass with animals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77DB-7D74-4A05-BB62-B692DAD301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1462</TotalTime>
  <Words>2087</Words>
  <Application>Microsoft Office PowerPoint</Application>
  <PresentationFormat>On-screen Show (4:3)</PresentationFormat>
  <Paragraphs>315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Flow</vt:lpstr>
      <vt:lpstr>The Epic of Gilgamesh</vt:lpstr>
      <vt:lpstr>Introduction</vt:lpstr>
      <vt:lpstr>Introduction</vt:lpstr>
      <vt:lpstr>Tablet I</vt:lpstr>
      <vt:lpstr>Tablet I</vt:lpstr>
      <vt:lpstr>Tablet I</vt:lpstr>
      <vt:lpstr>Tablet I</vt:lpstr>
      <vt:lpstr>Tablet I</vt:lpstr>
      <vt:lpstr>Tablet I</vt:lpstr>
      <vt:lpstr>Tablet I</vt:lpstr>
      <vt:lpstr>Tablet I</vt:lpstr>
      <vt:lpstr>Tablet I</vt:lpstr>
      <vt:lpstr>Tablet I</vt:lpstr>
      <vt:lpstr>Tablet I</vt:lpstr>
      <vt:lpstr>Tablet I</vt:lpstr>
      <vt:lpstr>Tablet II</vt:lpstr>
      <vt:lpstr>Tablet II</vt:lpstr>
      <vt:lpstr>Tablet II</vt:lpstr>
      <vt:lpstr>Tablet II</vt:lpstr>
      <vt:lpstr>Tablet III</vt:lpstr>
      <vt:lpstr>Tablet III</vt:lpstr>
      <vt:lpstr>Tablet IV</vt:lpstr>
      <vt:lpstr>Tablet IV</vt:lpstr>
      <vt:lpstr>Tablet V</vt:lpstr>
      <vt:lpstr>Tablet V</vt:lpstr>
      <vt:lpstr>Tablet VI</vt:lpstr>
      <vt:lpstr>Tablet VI</vt:lpstr>
      <vt:lpstr>Tablet VII</vt:lpstr>
      <vt:lpstr>Tablet VII</vt:lpstr>
      <vt:lpstr>Tablet VIII</vt:lpstr>
      <vt:lpstr>Tablet IX</vt:lpstr>
      <vt:lpstr>Tablet IX</vt:lpstr>
      <vt:lpstr>Tablet X</vt:lpstr>
      <vt:lpstr>Tablet X</vt:lpstr>
      <vt:lpstr>Tablet XI</vt:lpstr>
      <vt:lpstr>Tablet XI</vt:lpstr>
      <vt:lpstr>Tablet XI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Epic of Gilgamesh</dc:title>
  <dc:creator>George</dc:creator>
  <cp:lastModifiedBy>George</cp:lastModifiedBy>
  <cp:revision>66</cp:revision>
  <dcterms:created xsi:type="dcterms:W3CDTF">2011-08-02T17:57:24Z</dcterms:created>
  <dcterms:modified xsi:type="dcterms:W3CDTF">2011-08-23T23:47:13Z</dcterms:modified>
</cp:coreProperties>
</file>