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60" r:id="rId5"/>
    <p:sldId id="259" r:id="rId6"/>
    <p:sldId id="270" r:id="rId7"/>
    <p:sldId id="262" r:id="rId8"/>
    <p:sldId id="261" r:id="rId9"/>
    <p:sldId id="265" r:id="rId10"/>
    <p:sldId id="263" r:id="rId11"/>
    <p:sldId id="269" r:id="rId12"/>
    <p:sldId id="264" r:id="rId13"/>
    <p:sldId id="268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37067-D286-46F1-81FE-A5270B759A0F}" type="datetimeFigureOut">
              <a:rPr lang="en-US" smtClean="0"/>
              <a:t>7/24/2011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BB874-DCDE-47D0-B9D2-0C8D9C970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318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BB874-DCDE-47D0-B9D2-0C8D9C9705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128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BB874-DCDE-47D0-B9D2-0C8D9C97059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3466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BB874-DCDE-47D0-B9D2-0C8D9C97059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0271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BB874-DCDE-47D0-B9D2-0C8D9C97059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6394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BB874-DCDE-47D0-B9D2-0C8D9C97059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37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BB874-DCDE-47D0-B9D2-0C8D9C97059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4996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BB874-DCDE-47D0-B9D2-0C8D9C97059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793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BB874-DCDE-47D0-B9D2-0C8D9C9705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47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BB874-DCDE-47D0-B9D2-0C8D9C97059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BB874-DCDE-47D0-B9D2-0C8D9C97059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980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BB874-DCDE-47D0-B9D2-0C8D9C97059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300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BB874-DCDE-47D0-B9D2-0C8D9C97059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18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BB874-DCDE-47D0-B9D2-0C8D9C97059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313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BB874-DCDE-47D0-B9D2-0C8D9C97059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306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BB874-DCDE-47D0-B9D2-0C8D9C97059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486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7/24/2011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t>7/24/2011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Invention of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57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Invention of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</a:t>
            </a:r>
            <a:r>
              <a:rPr lang="en-US" sz="3200" dirty="0" smtClean="0"/>
              <a:t>ictographs </a:t>
            </a:r>
            <a:r>
              <a:rPr lang="en-US" sz="3200" dirty="0"/>
              <a:t>evolved into an abstract </a:t>
            </a:r>
            <a:r>
              <a:rPr lang="en-US" sz="3200" dirty="0" smtClean="0"/>
              <a:t>sign.</a:t>
            </a:r>
            <a:endParaRPr lang="en-US" sz="3200" dirty="0"/>
          </a:p>
          <a:p>
            <a:r>
              <a:rPr lang="en-US" sz="3200" dirty="0"/>
              <a:t>P</a:t>
            </a:r>
            <a:r>
              <a:rPr lang="en-US" sz="3200" dirty="0" smtClean="0"/>
              <a:t>icture </a:t>
            </a:r>
            <a:r>
              <a:rPr lang="en-US" sz="3200" dirty="0"/>
              <a:t>symbols began to represent the sounds </a:t>
            </a:r>
            <a:r>
              <a:rPr lang="en-US" sz="3200" dirty="0" smtClean="0"/>
              <a:t>of the </a:t>
            </a:r>
            <a:r>
              <a:rPr lang="en-US" sz="3200" dirty="0"/>
              <a:t>objects depicted instead of the objects themselves.</a:t>
            </a:r>
          </a:p>
          <a:p>
            <a:r>
              <a:rPr lang="en-US" sz="3200" dirty="0" smtClean="0"/>
              <a:t>It represents </a:t>
            </a:r>
            <a:r>
              <a:rPr lang="en-US" sz="3200" dirty="0"/>
              <a:t>the first phonetic system of </a:t>
            </a:r>
            <a:r>
              <a:rPr lang="en-US" sz="3200" dirty="0" smtClean="0"/>
              <a:t>writing.</a:t>
            </a:r>
          </a:p>
        </p:txBody>
      </p:sp>
    </p:spTree>
    <p:extLst>
      <p:ext uri="{BB962C8B-B14F-4D97-AF65-F5344CB8AC3E}">
        <p14:creationId xmlns:p14="http://schemas.microsoft.com/office/powerpoint/2010/main" val="193656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Invention of writing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694" y="1981200"/>
            <a:ext cx="6186505" cy="4340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510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Invention of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Abstract </a:t>
            </a:r>
            <a:r>
              <a:rPr lang="en-US" sz="3200" dirty="0"/>
              <a:t>signs represent syllables, which are sounds made by combining more elementary sounds</a:t>
            </a:r>
            <a:r>
              <a:rPr lang="en-US" sz="3200" dirty="0" smtClean="0"/>
              <a:t>.</a:t>
            </a:r>
          </a:p>
          <a:p>
            <a:r>
              <a:rPr lang="en-US" sz="3200" dirty="0"/>
              <a:t>Cuneiform eventually became </a:t>
            </a:r>
            <a:r>
              <a:rPr lang="en-US" sz="3200" b="1" dirty="0"/>
              <a:t>rebus</a:t>
            </a:r>
            <a:r>
              <a:rPr lang="en-US" sz="3200" dirty="0"/>
              <a:t> </a:t>
            </a:r>
            <a:r>
              <a:rPr lang="en-US" sz="3200" dirty="0" smtClean="0"/>
              <a:t>writing: </a:t>
            </a:r>
          </a:p>
          <a:p>
            <a:pPr marL="393192" lvl="1" indent="0">
              <a:buNone/>
            </a:pPr>
            <a:r>
              <a:rPr lang="en-US" sz="3000" i="1" dirty="0" smtClean="0"/>
              <a:t>pictographs </a:t>
            </a:r>
            <a:r>
              <a:rPr lang="en-US" sz="3000" i="1" dirty="0"/>
              <a:t>representing words and syllables with the same or similar sound as the </a:t>
            </a:r>
            <a:r>
              <a:rPr lang="en-US" sz="3000" i="1" dirty="0" smtClean="0"/>
              <a:t>object depicted</a:t>
            </a:r>
            <a:endParaRPr lang="en-US" sz="30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77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Invention of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Rebus writing:</a:t>
            </a:r>
          </a:p>
          <a:p>
            <a:pPr marL="0" indent="0">
              <a:buNone/>
            </a:pPr>
            <a:r>
              <a:rPr lang="en-US" sz="2800" dirty="0" smtClean="0"/>
              <a:t>Heineken </a:t>
            </a:r>
            <a:r>
              <a:rPr lang="en-US" sz="2800" dirty="0"/>
              <a:t>refreshes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the </a:t>
            </a:r>
            <a:r>
              <a:rPr lang="en-US" sz="2800" dirty="0"/>
              <a:t>parts </a:t>
            </a:r>
            <a:r>
              <a:rPr lang="en-US" sz="2800" dirty="0" smtClean="0"/>
              <a:t>other beers 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cannot </a:t>
            </a:r>
            <a:r>
              <a:rPr lang="en-US" sz="2800" dirty="0"/>
              <a:t>reach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140756"/>
            <a:ext cx="4419600" cy="2804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953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Invention of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Libraries </a:t>
            </a:r>
            <a:r>
              <a:rPr lang="en-US" sz="3200" dirty="0" smtClean="0"/>
              <a:t>organized to contain </a:t>
            </a:r>
            <a:r>
              <a:rPr lang="en-US" sz="3200" dirty="0"/>
              <a:t>thousands of tablets about religion, math, law, medicine and astronomy.</a:t>
            </a:r>
          </a:p>
          <a:p>
            <a:r>
              <a:rPr lang="en-US" sz="3200" dirty="0"/>
              <a:t>Literature sprang up in the form of poetry, myths, hymns, epics and legends on clay tablets.</a:t>
            </a:r>
          </a:p>
          <a:p>
            <a:r>
              <a:rPr lang="en-US" sz="3200" dirty="0"/>
              <a:t>Chronicles of the reigns of the kings were detailed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1363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Invention of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Cuneiform was used to record literature such as the Epic of Gilgamesh—the oldest epic still known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Society </a:t>
            </a:r>
            <a:r>
              <a:rPr lang="en-US" sz="3200" dirty="0"/>
              <a:t>stabilized itself with the </a:t>
            </a:r>
            <a:r>
              <a:rPr lang="en-US" sz="3200" dirty="0" smtClean="0"/>
              <a:t>standardization </a:t>
            </a:r>
            <a:r>
              <a:rPr lang="en-US" sz="3200" dirty="0"/>
              <a:t>of weights and measurements and </a:t>
            </a:r>
            <a:r>
              <a:rPr lang="en-US" sz="3200" dirty="0" smtClean="0"/>
              <a:t>the rule </a:t>
            </a:r>
            <a:r>
              <a:rPr lang="en-US" sz="3200" dirty="0"/>
              <a:t>of laws.</a:t>
            </a:r>
          </a:p>
          <a:p>
            <a:r>
              <a:rPr lang="en-US" sz="3200" dirty="0"/>
              <a:t>E</a:t>
            </a:r>
            <a:r>
              <a:rPr lang="en-US" sz="3200" dirty="0" smtClean="0"/>
              <a:t>stablish ownership</a:t>
            </a:r>
            <a:r>
              <a:rPr lang="en-US" sz="3200" dirty="0"/>
              <a:t> </a:t>
            </a:r>
            <a:r>
              <a:rPr lang="en-US" sz="3200" dirty="0" smtClean="0"/>
              <a:t>of property.</a:t>
            </a:r>
          </a:p>
          <a:p>
            <a:r>
              <a:rPr lang="en-US" sz="3200" dirty="0" smtClean="0"/>
              <a:t>Certifying commercial documents.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7216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Invention of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Earliest stories </a:t>
            </a:r>
            <a:r>
              <a:rPr lang="en-US" sz="3200" dirty="0"/>
              <a:t>and songs were transmitted orally from generation to generation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Risk </a:t>
            </a:r>
            <a:r>
              <a:rPr lang="en-US" sz="3200" dirty="0"/>
              <a:t>of </a:t>
            </a:r>
            <a:r>
              <a:rPr lang="en-US" sz="3200" dirty="0" smtClean="0"/>
              <a:t>memorized literature </a:t>
            </a:r>
            <a:r>
              <a:rPr lang="en-US" sz="3200" dirty="0"/>
              <a:t>being </a:t>
            </a:r>
            <a:r>
              <a:rPr lang="en-US" sz="3200" dirty="0" smtClean="0"/>
              <a:t>lost.</a:t>
            </a:r>
          </a:p>
          <a:p>
            <a:r>
              <a:rPr lang="en-US" sz="3200" dirty="0" smtClean="0"/>
              <a:t>Need to keep important information preserved for the immediate and distant future.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Ended reliance upon oral tradition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9389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Invention of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development of trade was one of several important factors in Mesopotamia that created a need for writing. </a:t>
            </a:r>
          </a:p>
          <a:p>
            <a:r>
              <a:rPr lang="en-US" sz="3200" dirty="0" smtClean="0">
                <a:latin typeface="Times New Roman" pitchFamily="18" charset="0"/>
              </a:rPr>
              <a:t>Earliest </a:t>
            </a:r>
            <a:r>
              <a:rPr lang="en-US" sz="3200" dirty="0">
                <a:latin typeface="Times New Roman" pitchFamily="18" charset="0"/>
              </a:rPr>
              <a:t>written documents: commercial, administrative, political, and legal information.</a:t>
            </a:r>
          </a:p>
          <a:p>
            <a:r>
              <a:rPr lang="en-US" sz="3200" dirty="0" smtClean="0"/>
              <a:t>Pictographs </a:t>
            </a:r>
            <a:r>
              <a:rPr lang="en-US" sz="3200" dirty="0"/>
              <a:t>were the beginning of pictorial art that evolved into writing</a:t>
            </a:r>
            <a:r>
              <a:rPr lang="en-US" sz="3200" dirty="0" smtClean="0"/>
              <a:t>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5953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Invention of writing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Earliest documents created by the first advanced civilizations in the Middle East, in the valleys of the Nile (Egypt), Tigris, and Euphrates rivers (Iraq).</a:t>
            </a:r>
          </a:p>
          <a:p>
            <a:r>
              <a:rPr lang="en-US" sz="2800" dirty="0"/>
              <a:t>Ancient civilizations were agrarian.</a:t>
            </a:r>
          </a:p>
          <a:p>
            <a:r>
              <a:rPr lang="en-US" sz="2800" dirty="0"/>
              <a:t>Cities became centers for government, religion, and culture. </a:t>
            </a:r>
          </a:p>
        </p:txBody>
      </p:sp>
    </p:spTree>
    <p:extLst>
      <p:ext uri="{BB962C8B-B14F-4D97-AF65-F5344CB8AC3E}">
        <p14:creationId xmlns:p14="http://schemas.microsoft.com/office/powerpoint/2010/main" val="121034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Invention of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oldest writing was </a:t>
            </a:r>
            <a:r>
              <a:rPr lang="en-US" sz="3200" dirty="0" smtClean="0"/>
              <a:t>pictographic. The sign </a:t>
            </a:r>
            <a:r>
              <a:rPr lang="en-US" sz="3200" dirty="0"/>
              <a:t>for an object was written to resemble the object </a:t>
            </a:r>
            <a:r>
              <a:rPr lang="en-US" sz="3200" dirty="0" smtClean="0"/>
              <a:t>itself.</a:t>
            </a:r>
          </a:p>
          <a:p>
            <a:endParaRPr lang="en-US" sz="3200" dirty="0"/>
          </a:p>
        </p:txBody>
      </p:sp>
      <p:pic>
        <p:nvPicPr>
          <p:cNvPr id="4" name="Picture 4" descr="meipotani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489126"/>
            <a:ext cx="4191000" cy="28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184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Invention of writing</a:t>
            </a:r>
          </a:p>
        </p:txBody>
      </p:sp>
      <p:pic>
        <p:nvPicPr>
          <p:cNvPr id="3074" name="Picture 2" descr="C:\Users\George\Documents\ENGL2200\Invention of writing\writing_largewindow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828" y="1935163"/>
            <a:ext cx="7196344" cy="438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258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Invention of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In Egypt, scribes developed </a:t>
            </a:r>
            <a:r>
              <a:rPr lang="en-US" sz="3200" dirty="0" smtClean="0"/>
              <a:t>a writing called </a:t>
            </a:r>
            <a:r>
              <a:rPr lang="en-US" sz="3200" dirty="0" smtClean="0">
                <a:latin typeface="Times New Roman" pitchFamily="18" charset="0"/>
              </a:rPr>
              <a:t>hieroglyphs</a:t>
            </a:r>
            <a:r>
              <a:rPr lang="en-US" sz="3200" dirty="0" smtClean="0"/>
              <a:t>, n</a:t>
            </a:r>
            <a:r>
              <a:rPr lang="en-US" sz="3200" dirty="0" smtClean="0">
                <a:latin typeface="Times New Roman" pitchFamily="18" charset="0"/>
              </a:rPr>
              <a:t>amed </a:t>
            </a:r>
            <a:r>
              <a:rPr lang="en-US" sz="3200" dirty="0">
                <a:latin typeface="Times New Roman" pitchFamily="18" charset="0"/>
              </a:rPr>
              <a:t>at a later date after the </a:t>
            </a:r>
            <a:r>
              <a:rPr lang="en-US" sz="3200" dirty="0" smtClean="0">
                <a:latin typeface="Times New Roman" pitchFamily="18" charset="0"/>
              </a:rPr>
              <a:t>Greek words </a:t>
            </a:r>
            <a:r>
              <a:rPr lang="en-US" sz="3200" dirty="0">
                <a:latin typeface="Times New Roman" pitchFamily="18" charset="0"/>
              </a:rPr>
              <a:t>for "sacred" and "</a:t>
            </a:r>
            <a:r>
              <a:rPr lang="en-US" sz="3200" dirty="0" smtClean="0">
                <a:latin typeface="Times New Roman" pitchFamily="18" charset="0"/>
              </a:rPr>
              <a:t>carving“.</a:t>
            </a:r>
          </a:p>
          <a:p>
            <a:endParaRPr lang="en-US" sz="32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575296"/>
            <a:ext cx="4194811" cy="2695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829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Invention of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3500 BC Sumerians invented c</a:t>
            </a:r>
            <a:r>
              <a:rPr lang="en-US" sz="3200" dirty="0" smtClean="0"/>
              <a:t>uneiform scripts, used for record keeping and recording historical information.</a:t>
            </a:r>
            <a:endParaRPr lang="en-US" sz="3200" dirty="0" smtClean="0">
              <a:latin typeface="Times New Roman" pitchFamily="18" charset="0"/>
            </a:endParaRPr>
          </a:p>
        </p:txBody>
      </p:sp>
      <p:pic>
        <p:nvPicPr>
          <p:cNvPr id="4" name="Picture 5" descr="pictogram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429000"/>
            <a:ext cx="197167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409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Invention of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Cuneiform </a:t>
            </a:r>
            <a:r>
              <a:rPr lang="en-US" sz="3200" dirty="0"/>
              <a:t>means wedge shaped, due to the marks made by their writing tools as well as </a:t>
            </a:r>
            <a:r>
              <a:rPr lang="en-US" sz="3200" dirty="0" smtClean="0"/>
              <a:t>the shape </a:t>
            </a:r>
            <a:r>
              <a:rPr lang="en-US" sz="3200" dirty="0"/>
              <a:t>of the tools themselves. </a:t>
            </a:r>
            <a:endParaRPr lang="en-US" sz="3200" dirty="0" smtClean="0"/>
          </a:p>
          <a:p>
            <a:r>
              <a:rPr lang="en-US" sz="3200" dirty="0" smtClean="0"/>
              <a:t>The </a:t>
            </a:r>
            <a:r>
              <a:rPr lang="en-US" sz="3200" dirty="0"/>
              <a:t>original writing tool, a sharp pointed stylus was replaced </a:t>
            </a:r>
            <a:r>
              <a:rPr lang="en-US" sz="3200" dirty="0" smtClean="0"/>
              <a:t>with a </a:t>
            </a:r>
            <a:r>
              <a:rPr lang="en-US" sz="3200" dirty="0"/>
              <a:t>triangular tipped one. </a:t>
            </a:r>
            <a:endParaRPr lang="en-US" sz="3200" dirty="0" smtClean="0"/>
          </a:p>
          <a:p>
            <a:r>
              <a:rPr lang="en-US" sz="3200" dirty="0" smtClean="0"/>
              <a:t>The new </a:t>
            </a:r>
            <a:r>
              <a:rPr lang="en-US" sz="3200" dirty="0"/>
              <a:t>stylus was pushed </a:t>
            </a:r>
            <a:r>
              <a:rPr lang="en-US" sz="3200" dirty="0" smtClean="0"/>
              <a:t>instead of </a:t>
            </a:r>
            <a:r>
              <a:rPr lang="en-US" sz="3200" dirty="0"/>
              <a:t>pulled through the clay.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4709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1634</TotalTime>
  <Words>448</Words>
  <Application>Microsoft Office PowerPoint</Application>
  <PresentationFormat>On-screen Show (4:3)</PresentationFormat>
  <Paragraphs>65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Invention of writing</vt:lpstr>
      <vt:lpstr>Invention of writing</vt:lpstr>
      <vt:lpstr>Invention of writing</vt:lpstr>
      <vt:lpstr>Invention of writing</vt:lpstr>
      <vt:lpstr>Invention of writing</vt:lpstr>
      <vt:lpstr>Invention of writing</vt:lpstr>
      <vt:lpstr>Invention of writing</vt:lpstr>
      <vt:lpstr>Invention of writing</vt:lpstr>
      <vt:lpstr>Invention of writing</vt:lpstr>
      <vt:lpstr>Invention of writing</vt:lpstr>
      <vt:lpstr>Invention of writing</vt:lpstr>
      <vt:lpstr>Invention of writing</vt:lpstr>
      <vt:lpstr>Invention of writing</vt:lpstr>
      <vt:lpstr>Invention of writing</vt:lpstr>
      <vt:lpstr>Invention of writing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Invention of writing</dc:title>
  <dc:creator>George</dc:creator>
  <cp:lastModifiedBy>George</cp:lastModifiedBy>
  <cp:revision>14</cp:revision>
  <dcterms:created xsi:type="dcterms:W3CDTF">2011-07-24T18:01:36Z</dcterms:created>
  <dcterms:modified xsi:type="dcterms:W3CDTF">2011-07-25T21:16:04Z</dcterms:modified>
</cp:coreProperties>
</file>