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4" r:id="rId39"/>
    <p:sldId id="295" r:id="rId40"/>
    <p:sldId id="296" r:id="rId41"/>
    <p:sldId id="28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9659A-626C-4F83-9163-7E31EA30954A}" type="datetimeFigureOut">
              <a:rPr lang="en-US" smtClean="0"/>
              <a:t>2/23/2012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C480ED-D753-4E01-AC5C-3B0469D1E2CF}" type="slidenum">
              <a:rPr lang="en-US" smtClean="0"/>
              <a:t>‹#›</a:t>
            </a:fld>
            <a:endParaRPr lang="en-US"/>
          </a:p>
        </p:txBody>
      </p:sp>
    </p:spTree>
    <p:extLst>
      <p:ext uri="{BB962C8B-B14F-4D97-AF65-F5344CB8AC3E}">
        <p14:creationId xmlns:p14="http://schemas.microsoft.com/office/powerpoint/2010/main" val="305095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a:t>
            </a:fld>
            <a:endParaRPr lang="en-US"/>
          </a:p>
        </p:txBody>
      </p:sp>
    </p:spTree>
    <p:extLst>
      <p:ext uri="{BB962C8B-B14F-4D97-AF65-F5344CB8AC3E}">
        <p14:creationId xmlns:p14="http://schemas.microsoft.com/office/powerpoint/2010/main" val="666141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10</a:t>
            </a:fld>
            <a:endParaRPr lang="en-US"/>
          </a:p>
        </p:txBody>
      </p:sp>
    </p:spTree>
    <p:extLst>
      <p:ext uri="{BB962C8B-B14F-4D97-AF65-F5344CB8AC3E}">
        <p14:creationId xmlns:p14="http://schemas.microsoft.com/office/powerpoint/2010/main" val="3785120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11</a:t>
            </a:fld>
            <a:endParaRPr lang="en-US"/>
          </a:p>
        </p:txBody>
      </p:sp>
    </p:spTree>
    <p:extLst>
      <p:ext uri="{BB962C8B-B14F-4D97-AF65-F5344CB8AC3E}">
        <p14:creationId xmlns:p14="http://schemas.microsoft.com/office/powerpoint/2010/main" val="2763514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12</a:t>
            </a:fld>
            <a:endParaRPr lang="en-US"/>
          </a:p>
        </p:txBody>
      </p:sp>
    </p:spTree>
    <p:extLst>
      <p:ext uri="{BB962C8B-B14F-4D97-AF65-F5344CB8AC3E}">
        <p14:creationId xmlns:p14="http://schemas.microsoft.com/office/powerpoint/2010/main" val="3577659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13</a:t>
            </a:fld>
            <a:endParaRPr lang="en-US"/>
          </a:p>
        </p:txBody>
      </p:sp>
    </p:spTree>
    <p:extLst>
      <p:ext uri="{BB962C8B-B14F-4D97-AF65-F5344CB8AC3E}">
        <p14:creationId xmlns:p14="http://schemas.microsoft.com/office/powerpoint/2010/main" val="2016058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14</a:t>
            </a:fld>
            <a:endParaRPr lang="en-US"/>
          </a:p>
        </p:txBody>
      </p:sp>
    </p:spTree>
    <p:extLst>
      <p:ext uri="{BB962C8B-B14F-4D97-AF65-F5344CB8AC3E}">
        <p14:creationId xmlns:p14="http://schemas.microsoft.com/office/powerpoint/2010/main" val="154288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15</a:t>
            </a:fld>
            <a:endParaRPr lang="en-US"/>
          </a:p>
        </p:txBody>
      </p:sp>
    </p:spTree>
    <p:extLst>
      <p:ext uri="{BB962C8B-B14F-4D97-AF65-F5344CB8AC3E}">
        <p14:creationId xmlns:p14="http://schemas.microsoft.com/office/powerpoint/2010/main" val="2026092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16</a:t>
            </a:fld>
            <a:endParaRPr lang="en-US"/>
          </a:p>
        </p:txBody>
      </p:sp>
    </p:spTree>
    <p:extLst>
      <p:ext uri="{BB962C8B-B14F-4D97-AF65-F5344CB8AC3E}">
        <p14:creationId xmlns:p14="http://schemas.microsoft.com/office/powerpoint/2010/main" val="78677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17</a:t>
            </a:fld>
            <a:endParaRPr lang="en-US"/>
          </a:p>
        </p:txBody>
      </p:sp>
    </p:spTree>
    <p:extLst>
      <p:ext uri="{BB962C8B-B14F-4D97-AF65-F5344CB8AC3E}">
        <p14:creationId xmlns:p14="http://schemas.microsoft.com/office/powerpoint/2010/main" val="4234288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18</a:t>
            </a:fld>
            <a:endParaRPr lang="en-US"/>
          </a:p>
        </p:txBody>
      </p:sp>
    </p:spTree>
    <p:extLst>
      <p:ext uri="{BB962C8B-B14F-4D97-AF65-F5344CB8AC3E}">
        <p14:creationId xmlns:p14="http://schemas.microsoft.com/office/powerpoint/2010/main" val="3707228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19</a:t>
            </a:fld>
            <a:endParaRPr lang="en-US"/>
          </a:p>
        </p:txBody>
      </p:sp>
    </p:spTree>
    <p:extLst>
      <p:ext uri="{BB962C8B-B14F-4D97-AF65-F5344CB8AC3E}">
        <p14:creationId xmlns:p14="http://schemas.microsoft.com/office/powerpoint/2010/main" val="3676204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a:t>
            </a:fld>
            <a:endParaRPr lang="en-US"/>
          </a:p>
        </p:txBody>
      </p:sp>
    </p:spTree>
    <p:extLst>
      <p:ext uri="{BB962C8B-B14F-4D97-AF65-F5344CB8AC3E}">
        <p14:creationId xmlns:p14="http://schemas.microsoft.com/office/powerpoint/2010/main" val="873814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20</a:t>
            </a:fld>
            <a:endParaRPr lang="en-US"/>
          </a:p>
        </p:txBody>
      </p:sp>
    </p:spTree>
    <p:extLst>
      <p:ext uri="{BB962C8B-B14F-4D97-AF65-F5344CB8AC3E}">
        <p14:creationId xmlns:p14="http://schemas.microsoft.com/office/powerpoint/2010/main" val="1516061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21</a:t>
            </a:fld>
            <a:endParaRPr lang="en-US"/>
          </a:p>
        </p:txBody>
      </p:sp>
    </p:spTree>
    <p:extLst>
      <p:ext uri="{BB962C8B-B14F-4D97-AF65-F5344CB8AC3E}">
        <p14:creationId xmlns:p14="http://schemas.microsoft.com/office/powerpoint/2010/main" val="2080017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22</a:t>
            </a:fld>
            <a:endParaRPr lang="en-US"/>
          </a:p>
        </p:txBody>
      </p:sp>
    </p:spTree>
    <p:extLst>
      <p:ext uri="{BB962C8B-B14F-4D97-AF65-F5344CB8AC3E}">
        <p14:creationId xmlns:p14="http://schemas.microsoft.com/office/powerpoint/2010/main" val="28508249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23</a:t>
            </a:fld>
            <a:endParaRPr lang="en-US"/>
          </a:p>
        </p:txBody>
      </p:sp>
    </p:spTree>
    <p:extLst>
      <p:ext uri="{BB962C8B-B14F-4D97-AF65-F5344CB8AC3E}">
        <p14:creationId xmlns:p14="http://schemas.microsoft.com/office/powerpoint/2010/main" val="2542889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24</a:t>
            </a:fld>
            <a:endParaRPr lang="en-US"/>
          </a:p>
        </p:txBody>
      </p:sp>
    </p:spTree>
    <p:extLst>
      <p:ext uri="{BB962C8B-B14F-4D97-AF65-F5344CB8AC3E}">
        <p14:creationId xmlns:p14="http://schemas.microsoft.com/office/powerpoint/2010/main" val="18245219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25</a:t>
            </a:fld>
            <a:endParaRPr lang="en-US"/>
          </a:p>
        </p:txBody>
      </p:sp>
    </p:spTree>
    <p:extLst>
      <p:ext uri="{BB962C8B-B14F-4D97-AF65-F5344CB8AC3E}">
        <p14:creationId xmlns:p14="http://schemas.microsoft.com/office/powerpoint/2010/main" val="326273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26</a:t>
            </a:fld>
            <a:endParaRPr lang="en-US"/>
          </a:p>
        </p:txBody>
      </p:sp>
    </p:spTree>
    <p:extLst>
      <p:ext uri="{BB962C8B-B14F-4D97-AF65-F5344CB8AC3E}">
        <p14:creationId xmlns:p14="http://schemas.microsoft.com/office/powerpoint/2010/main" val="11048345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27</a:t>
            </a:fld>
            <a:endParaRPr lang="en-US"/>
          </a:p>
        </p:txBody>
      </p:sp>
    </p:spTree>
    <p:extLst>
      <p:ext uri="{BB962C8B-B14F-4D97-AF65-F5344CB8AC3E}">
        <p14:creationId xmlns:p14="http://schemas.microsoft.com/office/powerpoint/2010/main" val="1067461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28</a:t>
            </a:fld>
            <a:endParaRPr lang="en-US"/>
          </a:p>
        </p:txBody>
      </p:sp>
    </p:spTree>
    <p:extLst>
      <p:ext uri="{BB962C8B-B14F-4D97-AF65-F5344CB8AC3E}">
        <p14:creationId xmlns:p14="http://schemas.microsoft.com/office/powerpoint/2010/main" val="28105986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29</a:t>
            </a:fld>
            <a:endParaRPr lang="en-US"/>
          </a:p>
        </p:txBody>
      </p:sp>
    </p:spTree>
    <p:extLst>
      <p:ext uri="{BB962C8B-B14F-4D97-AF65-F5344CB8AC3E}">
        <p14:creationId xmlns:p14="http://schemas.microsoft.com/office/powerpoint/2010/main" val="1920397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a:t>
            </a:fld>
            <a:endParaRPr lang="en-US"/>
          </a:p>
        </p:txBody>
      </p:sp>
    </p:spTree>
    <p:extLst>
      <p:ext uri="{BB962C8B-B14F-4D97-AF65-F5344CB8AC3E}">
        <p14:creationId xmlns:p14="http://schemas.microsoft.com/office/powerpoint/2010/main" val="2153141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30</a:t>
            </a:fld>
            <a:endParaRPr lang="en-US"/>
          </a:p>
        </p:txBody>
      </p:sp>
    </p:spTree>
    <p:extLst>
      <p:ext uri="{BB962C8B-B14F-4D97-AF65-F5344CB8AC3E}">
        <p14:creationId xmlns:p14="http://schemas.microsoft.com/office/powerpoint/2010/main" val="31985275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31</a:t>
            </a:fld>
            <a:endParaRPr lang="en-US"/>
          </a:p>
        </p:txBody>
      </p:sp>
    </p:spTree>
    <p:extLst>
      <p:ext uri="{BB962C8B-B14F-4D97-AF65-F5344CB8AC3E}">
        <p14:creationId xmlns:p14="http://schemas.microsoft.com/office/powerpoint/2010/main" val="34499826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32</a:t>
            </a:fld>
            <a:endParaRPr lang="en-US"/>
          </a:p>
        </p:txBody>
      </p:sp>
    </p:spTree>
    <p:extLst>
      <p:ext uri="{BB962C8B-B14F-4D97-AF65-F5344CB8AC3E}">
        <p14:creationId xmlns:p14="http://schemas.microsoft.com/office/powerpoint/2010/main" val="39010370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33</a:t>
            </a:fld>
            <a:endParaRPr lang="en-US"/>
          </a:p>
        </p:txBody>
      </p:sp>
    </p:spTree>
    <p:extLst>
      <p:ext uri="{BB962C8B-B14F-4D97-AF65-F5344CB8AC3E}">
        <p14:creationId xmlns:p14="http://schemas.microsoft.com/office/powerpoint/2010/main" val="40415456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34</a:t>
            </a:fld>
            <a:endParaRPr lang="en-US"/>
          </a:p>
        </p:txBody>
      </p:sp>
    </p:spTree>
    <p:extLst>
      <p:ext uri="{BB962C8B-B14F-4D97-AF65-F5344CB8AC3E}">
        <p14:creationId xmlns:p14="http://schemas.microsoft.com/office/powerpoint/2010/main" val="14691672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35</a:t>
            </a:fld>
            <a:endParaRPr lang="en-US"/>
          </a:p>
        </p:txBody>
      </p:sp>
    </p:spTree>
    <p:extLst>
      <p:ext uri="{BB962C8B-B14F-4D97-AF65-F5344CB8AC3E}">
        <p14:creationId xmlns:p14="http://schemas.microsoft.com/office/powerpoint/2010/main" val="34216060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36</a:t>
            </a:fld>
            <a:endParaRPr lang="en-US"/>
          </a:p>
        </p:txBody>
      </p:sp>
    </p:spTree>
    <p:extLst>
      <p:ext uri="{BB962C8B-B14F-4D97-AF65-F5344CB8AC3E}">
        <p14:creationId xmlns:p14="http://schemas.microsoft.com/office/powerpoint/2010/main" val="22488368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37</a:t>
            </a:fld>
            <a:endParaRPr lang="en-US"/>
          </a:p>
        </p:txBody>
      </p:sp>
    </p:spTree>
    <p:extLst>
      <p:ext uri="{BB962C8B-B14F-4D97-AF65-F5344CB8AC3E}">
        <p14:creationId xmlns:p14="http://schemas.microsoft.com/office/powerpoint/2010/main" val="8343621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38</a:t>
            </a:fld>
            <a:endParaRPr lang="en-US"/>
          </a:p>
        </p:txBody>
      </p:sp>
    </p:spTree>
    <p:extLst>
      <p:ext uri="{BB962C8B-B14F-4D97-AF65-F5344CB8AC3E}">
        <p14:creationId xmlns:p14="http://schemas.microsoft.com/office/powerpoint/2010/main" val="21419911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39</a:t>
            </a:fld>
            <a:endParaRPr lang="en-US"/>
          </a:p>
        </p:txBody>
      </p:sp>
    </p:spTree>
    <p:extLst>
      <p:ext uri="{BB962C8B-B14F-4D97-AF65-F5344CB8AC3E}">
        <p14:creationId xmlns:p14="http://schemas.microsoft.com/office/powerpoint/2010/main" val="2435894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4</a:t>
            </a:fld>
            <a:endParaRPr lang="en-US"/>
          </a:p>
        </p:txBody>
      </p:sp>
    </p:spTree>
    <p:extLst>
      <p:ext uri="{BB962C8B-B14F-4D97-AF65-F5344CB8AC3E}">
        <p14:creationId xmlns:p14="http://schemas.microsoft.com/office/powerpoint/2010/main" val="36040131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40</a:t>
            </a:fld>
            <a:endParaRPr lang="en-US"/>
          </a:p>
        </p:txBody>
      </p:sp>
    </p:spTree>
    <p:extLst>
      <p:ext uri="{BB962C8B-B14F-4D97-AF65-F5344CB8AC3E}">
        <p14:creationId xmlns:p14="http://schemas.microsoft.com/office/powerpoint/2010/main" val="33931299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41</a:t>
            </a:fld>
            <a:endParaRPr lang="en-US"/>
          </a:p>
        </p:txBody>
      </p:sp>
    </p:spTree>
    <p:extLst>
      <p:ext uri="{BB962C8B-B14F-4D97-AF65-F5344CB8AC3E}">
        <p14:creationId xmlns:p14="http://schemas.microsoft.com/office/powerpoint/2010/main" val="684833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5</a:t>
            </a:fld>
            <a:endParaRPr lang="en-US"/>
          </a:p>
        </p:txBody>
      </p:sp>
    </p:spTree>
    <p:extLst>
      <p:ext uri="{BB962C8B-B14F-4D97-AF65-F5344CB8AC3E}">
        <p14:creationId xmlns:p14="http://schemas.microsoft.com/office/powerpoint/2010/main" val="918385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6</a:t>
            </a:fld>
            <a:endParaRPr lang="en-US"/>
          </a:p>
        </p:txBody>
      </p:sp>
    </p:spTree>
    <p:extLst>
      <p:ext uri="{BB962C8B-B14F-4D97-AF65-F5344CB8AC3E}">
        <p14:creationId xmlns:p14="http://schemas.microsoft.com/office/powerpoint/2010/main" val="2898626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7</a:t>
            </a:fld>
            <a:endParaRPr lang="en-US"/>
          </a:p>
        </p:txBody>
      </p:sp>
    </p:spTree>
    <p:extLst>
      <p:ext uri="{BB962C8B-B14F-4D97-AF65-F5344CB8AC3E}">
        <p14:creationId xmlns:p14="http://schemas.microsoft.com/office/powerpoint/2010/main" val="1716440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8</a:t>
            </a:fld>
            <a:endParaRPr lang="en-US"/>
          </a:p>
        </p:txBody>
      </p:sp>
    </p:spTree>
    <p:extLst>
      <p:ext uri="{BB962C8B-B14F-4D97-AF65-F5344CB8AC3E}">
        <p14:creationId xmlns:p14="http://schemas.microsoft.com/office/powerpoint/2010/main" val="21111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C480ED-D753-4E01-AC5C-3B0469D1E2CF}" type="slidenum">
              <a:rPr lang="en-US" smtClean="0"/>
              <a:t>9</a:t>
            </a:fld>
            <a:endParaRPr lang="en-US"/>
          </a:p>
        </p:txBody>
      </p:sp>
    </p:spTree>
    <p:extLst>
      <p:ext uri="{BB962C8B-B14F-4D97-AF65-F5344CB8AC3E}">
        <p14:creationId xmlns:p14="http://schemas.microsoft.com/office/powerpoint/2010/main" val="2330029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313CDC-8D8D-463C-8632-9D322FB271F6}" type="datetimeFigureOut">
              <a:rPr lang="en-US" smtClean="0"/>
              <a:t>2/23/2012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2577B03-BEA1-43CC-8271-2518A1B5F2A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313CDC-8D8D-463C-8632-9D322FB271F6}" type="datetimeFigureOut">
              <a:rPr lang="en-US" smtClean="0"/>
              <a:t>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313CDC-8D8D-463C-8632-9D322FB271F6}" type="datetimeFigureOut">
              <a:rPr lang="en-US" smtClean="0"/>
              <a:t>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313CDC-8D8D-463C-8632-9D322FB271F6}" type="datetimeFigureOut">
              <a:rPr lang="en-US" smtClean="0"/>
              <a:t>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313CDC-8D8D-463C-8632-9D322FB271F6}" type="datetimeFigureOut">
              <a:rPr lang="en-US" smtClean="0"/>
              <a:t>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77B03-BEA1-43CC-8271-2518A1B5F2A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313CDC-8D8D-463C-8632-9D322FB271F6}" type="datetimeFigureOut">
              <a:rPr lang="en-US" smtClean="0"/>
              <a:t>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313CDC-8D8D-463C-8632-9D322FB271F6}" type="datetimeFigureOut">
              <a:rPr lang="en-US" smtClean="0"/>
              <a:t>2/23/2012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313CDC-8D8D-463C-8632-9D322FB271F6}" type="datetimeFigureOut">
              <a:rPr lang="en-US" smtClean="0"/>
              <a:t>2/23/2012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13CDC-8D8D-463C-8632-9D322FB271F6}" type="datetimeFigureOut">
              <a:rPr lang="en-US" smtClean="0"/>
              <a:t>2/23/2012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313CDC-8D8D-463C-8632-9D322FB271F6}" type="datetimeFigureOut">
              <a:rPr lang="en-US" smtClean="0"/>
              <a:t>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77B03-BEA1-43CC-8271-2518A1B5F2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313CDC-8D8D-463C-8632-9D322FB271F6}" type="datetimeFigureOut">
              <a:rPr lang="en-US" smtClean="0"/>
              <a:t>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2577B03-BEA1-43CC-8271-2518A1B5F2A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313CDC-8D8D-463C-8632-9D322FB271F6}" type="datetimeFigureOut">
              <a:rPr lang="en-US" smtClean="0"/>
              <a:t>2/23/2012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77B03-BEA1-43CC-8271-2518A1B5F2A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Fyodor Dostoevsky (1821-1881)</a:t>
            </a:r>
            <a:endParaRPr lang="en-US" sz="4400" dirty="0"/>
          </a:p>
        </p:txBody>
      </p:sp>
      <p:sp>
        <p:nvSpPr>
          <p:cNvPr id="3" name="Subtitle 2"/>
          <p:cNvSpPr>
            <a:spLocks noGrp="1"/>
          </p:cNvSpPr>
          <p:nvPr>
            <p:ph type="subTitle" idx="1"/>
          </p:nvPr>
        </p:nvSpPr>
        <p:spPr/>
        <p:txBody>
          <a:bodyPr/>
          <a:lstStyle/>
          <a:p>
            <a:r>
              <a:rPr lang="en-US" dirty="0" smtClean="0"/>
              <a:t>“Notes from the Underground”</a:t>
            </a:r>
            <a:endParaRPr lang="en-US" dirty="0"/>
          </a:p>
        </p:txBody>
      </p:sp>
    </p:spTree>
    <p:extLst>
      <p:ext uri="{BB962C8B-B14F-4D97-AF65-F5344CB8AC3E}">
        <p14:creationId xmlns:p14="http://schemas.microsoft.com/office/powerpoint/2010/main" val="913077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a:t>
            </a:r>
          </a:p>
        </p:txBody>
      </p:sp>
      <p:sp>
        <p:nvSpPr>
          <p:cNvPr id="3" name="Content Placeholder 2"/>
          <p:cNvSpPr>
            <a:spLocks noGrp="1"/>
          </p:cNvSpPr>
          <p:nvPr>
            <p:ph idx="1"/>
          </p:nvPr>
        </p:nvSpPr>
        <p:spPr/>
        <p:txBody>
          <a:bodyPr>
            <a:normAutofit fontScale="92500" lnSpcReduction="10000"/>
          </a:bodyPr>
          <a:lstStyle/>
          <a:p>
            <a:pPr lvl="0"/>
            <a:r>
              <a:rPr lang="en-US" dirty="0"/>
              <a:t>Examples of the UM's character, as he defines himself. </a:t>
            </a:r>
          </a:p>
          <a:p>
            <a:r>
              <a:rPr lang="en-US" dirty="0" smtClean="0"/>
              <a:t>“I </a:t>
            </a:r>
            <a:r>
              <a:rPr lang="en-US" dirty="0"/>
              <a:t>am a sick man. … I am a spiteful man. I am a most unpleasant man</a:t>
            </a:r>
            <a:r>
              <a:rPr lang="en-US" dirty="0" smtClean="0"/>
              <a:t>.”</a:t>
            </a:r>
            <a:endParaRPr lang="en-US" dirty="0"/>
          </a:p>
          <a:p>
            <a:r>
              <a:rPr lang="en-US" dirty="0"/>
              <a:t>Compare to Rousseau: “I know the feelings of my heart, and I know men. I am not made like any of those I have seen; I venture to believe that I am not made like any of those who are in existence.”</a:t>
            </a:r>
          </a:p>
          <a:p>
            <a:r>
              <a:rPr lang="en-US" dirty="0"/>
              <a:t> </a:t>
            </a:r>
            <a:r>
              <a:rPr lang="en-US" dirty="0" smtClean="0"/>
              <a:t>UM: “I </a:t>
            </a:r>
            <a:r>
              <a:rPr lang="en-US" dirty="0"/>
              <a:t>was a nasty official. I was rude and took pleasure in it.</a:t>
            </a:r>
          </a:p>
          <a:p>
            <a:r>
              <a:rPr lang="en-US" dirty="0" smtClean="0"/>
              <a:t>“I’d </a:t>
            </a:r>
            <a:r>
              <a:rPr lang="en-US" dirty="0"/>
              <a:t>gnash my teeth and feel unending pleasure if I succeeded in causing someone distress</a:t>
            </a:r>
            <a:r>
              <a:rPr lang="en-US" dirty="0" smtClean="0"/>
              <a:t>.”</a:t>
            </a:r>
            <a:endParaRPr lang="en-US" dirty="0"/>
          </a:p>
        </p:txBody>
      </p:sp>
    </p:spTree>
    <p:extLst>
      <p:ext uri="{BB962C8B-B14F-4D97-AF65-F5344CB8AC3E}">
        <p14:creationId xmlns:p14="http://schemas.microsoft.com/office/powerpoint/2010/main" val="3926952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a:t>
            </a:r>
          </a:p>
        </p:txBody>
      </p:sp>
      <p:sp>
        <p:nvSpPr>
          <p:cNvPr id="3" name="Content Placeholder 2"/>
          <p:cNvSpPr>
            <a:spLocks noGrp="1"/>
          </p:cNvSpPr>
          <p:nvPr>
            <p:ph idx="1"/>
          </p:nvPr>
        </p:nvSpPr>
        <p:spPr/>
        <p:txBody>
          <a:bodyPr>
            <a:normAutofit/>
          </a:bodyPr>
          <a:lstStyle/>
          <a:p>
            <a:r>
              <a:rPr lang="en-US" dirty="0" smtClean="0"/>
              <a:t>Perhaps </a:t>
            </a:r>
            <a:r>
              <a:rPr lang="en-US" dirty="0"/>
              <a:t>he is saying “I’m like all of you, my dear readers. When you are looking at me, you are looking at yourself in the mirror. You are angry at me because you don’t like what you see in the mirror.” </a:t>
            </a:r>
            <a:endParaRPr lang="en-US" dirty="0" smtClean="0"/>
          </a:p>
          <a:p>
            <a:pPr lvl="0"/>
            <a:r>
              <a:rPr lang="en-US" dirty="0"/>
              <a:t>S</a:t>
            </a:r>
            <a:r>
              <a:rPr lang="en-US" dirty="0" smtClean="0"/>
              <a:t>elf-contradictions</a:t>
            </a:r>
            <a:r>
              <a:rPr lang="en-US" dirty="0"/>
              <a:t>.</a:t>
            </a:r>
          </a:p>
          <a:p>
            <a:r>
              <a:rPr lang="en-US" dirty="0"/>
              <a:t>“I’m sufficiently educated not to be superstitious; but I am, anyway.”</a:t>
            </a:r>
          </a:p>
          <a:p>
            <a:r>
              <a:rPr lang="en-US" dirty="0"/>
              <a:t>You are all educated. Do you still believe in miracles</a:t>
            </a:r>
            <a:r>
              <a:rPr lang="en-US" dirty="0" smtClean="0"/>
              <a:t>?</a:t>
            </a:r>
            <a:endParaRPr lang="en-US" dirty="0"/>
          </a:p>
        </p:txBody>
      </p:sp>
    </p:spTree>
    <p:extLst>
      <p:ext uri="{BB962C8B-B14F-4D97-AF65-F5344CB8AC3E}">
        <p14:creationId xmlns:p14="http://schemas.microsoft.com/office/powerpoint/2010/main" val="1686995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a:t>
            </a:r>
          </a:p>
        </p:txBody>
      </p:sp>
      <p:sp>
        <p:nvSpPr>
          <p:cNvPr id="3" name="Content Placeholder 2"/>
          <p:cNvSpPr>
            <a:spLocks noGrp="1"/>
          </p:cNvSpPr>
          <p:nvPr>
            <p:ph idx="1"/>
          </p:nvPr>
        </p:nvSpPr>
        <p:spPr/>
        <p:txBody>
          <a:bodyPr/>
          <a:lstStyle/>
          <a:p>
            <a:r>
              <a:rPr lang="en-US" dirty="0"/>
              <a:t>“Not only was I not a spiteful man, I was not even an embittered one”</a:t>
            </a:r>
          </a:p>
          <a:p>
            <a:r>
              <a:rPr lang="en-US" dirty="0"/>
              <a:t>“I was lying about myself just now when I said that I was a nasty official. I lied out of spite.”</a:t>
            </a:r>
          </a:p>
          <a:p>
            <a:r>
              <a:rPr lang="en-US" dirty="0"/>
              <a:t>“Not only couldn’t I become spiteful, I couldn’t become anything at all: neither spiteful nor good, neither a scoundrel nor an honest man, neither a hero nor an insect.”</a:t>
            </a:r>
          </a:p>
          <a:p>
            <a:endParaRPr lang="en-US" dirty="0"/>
          </a:p>
        </p:txBody>
      </p:sp>
    </p:spTree>
    <p:extLst>
      <p:ext uri="{BB962C8B-B14F-4D97-AF65-F5344CB8AC3E}">
        <p14:creationId xmlns:p14="http://schemas.microsoft.com/office/powerpoint/2010/main" val="420573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a:t>
            </a:r>
          </a:p>
        </p:txBody>
      </p:sp>
      <p:sp>
        <p:nvSpPr>
          <p:cNvPr id="3" name="Content Placeholder 2"/>
          <p:cNvSpPr>
            <a:spLocks noGrp="1"/>
          </p:cNvSpPr>
          <p:nvPr>
            <p:ph idx="1"/>
          </p:nvPr>
        </p:nvSpPr>
        <p:spPr/>
        <p:txBody>
          <a:bodyPr>
            <a:normAutofit/>
          </a:bodyPr>
          <a:lstStyle/>
          <a:p>
            <a:r>
              <a:rPr lang="en-US" dirty="0"/>
              <a:t>Is there </a:t>
            </a:r>
            <a:r>
              <a:rPr lang="en-US" dirty="0" smtClean="0"/>
              <a:t>an explanation </a:t>
            </a:r>
            <a:r>
              <a:rPr lang="en-US" dirty="0"/>
              <a:t>for spite? </a:t>
            </a:r>
            <a:r>
              <a:rPr lang="en-US" dirty="0" smtClean="0"/>
              <a:t>Is it rational? What </a:t>
            </a:r>
            <a:r>
              <a:rPr lang="en-US" dirty="0"/>
              <a:t>exactly is it supposed to accomplish</a:t>
            </a:r>
            <a:r>
              <a:rPr lang="en-US" dirty="0" smtClean="0"/>
              <a:t>?</a:t>
            </a:r>
          </a:p>
          <a:p>
            <a:pPr lvl="0"/>
            <a:r>
              <a:rPr lang="en-US" dirty="0"/>
              <a:t>The UM says that intelligent people cannot become anything, only fools can become something. This is certainly opposite of what we think. What do you think he means by this statement? </a:t>
            </a:r>
          </a:p>
          <a:p>
            <a:pPr lvl="0"/>
            <a:r>
              <a:rPr lang="en-US" dirty="0"/>
              <a:t>His room is nasty, his servant is a foul smelling old lady, and he dislikes Petersburg. Why do you think he won't leave? </a:t>
            </a:r>
          </a:p>
        </p:txBody>
      </p:sp>
    </p:spTree>
    <p:extLst>
      <p:ext uri="{BB962C8B-B14F-4D97-AF65-F5344CB8AC3E}">
        <p14:creationId xmlns:p14="http://schemas.microsoft.com/office/powerpoint/2010/main" val="3357918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I</a:t>
            </a:r>
          </a:p>
        </p:txBody>
      </p:sp>
      <p:sp>
        <p:nvSpPr>
          <p:cNvPr id="3" name="Content Placeholder 2"/>
          <p:cNvSpPr>
            <a:spLocks noGrp="1"/>
          </p:cNvSpPr>
          <p:nvPr>
            <p:ph idx="1"/>
          </p:nvPr>
        </p:nvSpPr>
        <p:spPr/>
        <p:txBody>
          <a:bodyPr/>
          <a:lstStyle/>
          <a:p>
            <a:r>
              <a:rPr lang="en-US" dirty="0" smtClean="0"/>
              <a:t>Are </a:t>
            </a:r>
            <a:r>
              <a:rPr lang="en-US" dirty="0"/>
              <a:t>you, as a reader, irritated at him, as he suggests? Why would you be irritated? Perhaps, again, because you hate looking at yourself in the mirror</a:t>
            </a:r>
            <a:r>
              <a:rPr lang="en-US" dirty="0" smtClean="0"/>
              <a:t>?</a:t>
            </a:r>
          </a:p>
          <a:p>
            <a:endParaRPr lang="en-US" dirty="0"/>
          </a:p>
          <a:p>
            <a:pPr marL="0" indent="0">
              <a:buNone/>
            </a:pPr>
            <a:endParaRPr lang="en-US" dirty="0"/>
          </a:p>
        </p:txBody>
      </p:sp>
    </p:spTree>
    <p:extLst>
      <p:ext uri="{BB962C8B-B14F-4D97-AF65-F5344CB8AC3E}">
        <p14:creationId xmlns:p14="http://schemas.microsoft.com/office/powerpoint/2010/main" val="180886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II</a:t>
            </a:r>
          </a:p>
        </p:txBody>
      </p:sp>
      <p:sp>
        <p:nvSpPr>
          <p:cNvPr id="3" name="Content Placeholder 2"/>
          <p:cNvSpPr>
            <a:spLocks noGrp="1"/>
          </p:cNvSpPr>
          <p:nvPr>
            <p:ph idx="1"/>
          </p:nvPr>
        </p:nvSpPr>
        <p:spPr/>
        <p:txBody>
          <a:bodyPr/>
          <a:lstStyle/>
          <a:p>
            <a:pPr lvl="0"/>
            <a:r>
              <a:rPr lang="en-US" dirty="0"/>
              <a:t>Being overly conscious is a disease.</a:t>
            </a:r>
          </a:p>
          <a:p>
            <a:pPr lvl="0"/>
            <a:r>
              <a:rPr lang="en-US" dirty="0"/>
              <a:t>What does it mean to be "overly conscious"? How can being overly conscious be a disease, or a bad thing? </a:t>
            </a:r>
          </a:p>
          <a:p>
            <a:pPr lvl="0"/>
            <a:r>
              <a:rPr lang="en-US" dirty="0"/>
              <a:t>The UM contrasts the overly conscious man with the man of action. </a:t>
            </a:r>
            <a:endParaRPr lang="en-US" dirty="0" smtClean="0"/>
          </a:p>
          <a:p>
            <a:pPr lvl="0"/>
            <a:r>
              <a:rPr lang="en-US" dirty="0"/>
              <a:t>C</a:t>
            </a:r>
            <a:r>
              <a:rPr lang="en-US" dirty="0" smtClean="0"/>
              <a:t>haracteristics </a:t>
            </a:r>
            <a:r>
              <a:rPr lang="en-US" dirty="0"/>
              <a:t>of each type. </a:t>
            </a:r>
          </a:p>
          <a:p>
            <a:endParaRPr lang="en-US" dirty="0"/>
          </a:p>
        </p:txBody>
      </p:sp>
    </p:spTree>
    <p:extLst>
      <p:ext uri="{BB962C8B-B14F-4D97-AF65-F5344CB8AC3E}">
        <p14:creationId xmlns:p14="http://schemas.microsoft.com/office/powerpoint/2010/main" val="3886668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II</a:t>
            </a:r>
          </a:p>
        </p:txBody>
      </p:sp>
      <p:sp>
        <p:nvSpPr>
          <p:cNvPr id="3" name="Content Placeholder 2"/>
          <p:cNvSpPr>
            <a:spLocks noGrp="1"/>
          </p:cNvSpPr>
          <p:nvPr>
            <p:ph idx="1"/>
          </p:nvPr>
        </p:nvSpPr>
        <p:spPr/>
        <p:txBody>
          <a:bodyPr>
            <a:normAutofit fontScale="92500"/>
          </a:bodyPr>
          <a:lstStyle/>
          <a:p>
            <a:r>
              <a:rPr lang="en-US" dirty="0"/>
              <a:t>A</a:t>
            </a:r>
            <a:r>
              <a:rPr lang="en-US" dirty="0" smtClean="0"/>
              <a:t>ttitude </a:t>
            </a:r>
            <a:r>
              <a:rPr lang="en-US" dirty="0"/>
              <a:t>toward humiliation, helplessness and despair? Pleasure</a:t>
            </a:r>
            <a:r>
              <a:rPr lang="en-US" dirty="0" smtClean="0"/>
              <a:t>.</a:t>
            </a:r>
          </a:p>
          <a:p>
            <a:r>
              <a:rPr lang="en-US" dirty="0"/>
              <a:t>“I’ve experienced some moments when, It someone had slapped my face, I might even have been grateful for it. I’m being serious, I probably would have been able to derive a peculiar sort of pleasure from it—the pleasure of despair, naturally, hut the most intense pleasures occur in despair, especially when you’re very acutely aware of the hopelessness of your own predicament. As for a slap in the face—why, here the consciousness of being beaten to a pulp would overwhelm you</a:t>
            </a:r>
            <a:r>
              <a:rPr lang="en-US" dirty="0" smtClean="0"/>
              <a:t>.”</a:t>
            </a:r>
            <a:endParaRPr lang="en-US" dirty="0"/>
          </a:p>
        </p:txBody>
      </p:sp>
    </p:spTree>
    <p:extLst>
      <p:ext uri="{BB962C8B-B14F-4D97-AF65-F5344CB8AC3E}">
        <p14:creationId xmlns:p14="http://schemas.microsoft.com/office/powerpoint/2010/main" val="2356035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a:t>
            </a:r>
            <a:r>
              <a:rPr lang="en-US" dirty="0" smtClean="0"/>
              <a:t>VII</a:t>
            </a:r>
            <a:endParaRPr lang="en-US" dirty="0"/>
          </a:p>
        </p:txBody>
      </p:sp>
      <p:sp>
        <p:nvSpPr>
          <p:cNvPr id="3" name="Content Placeholder 2"/>
          <p:cNvSpPr>
            <a:spLocks noGrp="1"/>
          </p:cNvSpPr>
          <p:nvPr>
            <p:ph idx="1"/>
          </p:nvPr>
        </p:nvSpPr>
        <p:spPr/>
        <p:txBody>
          <a:bodyPr/>
          <a:lstStyle/>
          <a:p>
            <a:pPr lvl="0"/>
            <a:r>
              <a:rPr lang="en-US" dirty="0"/>
              <a:t>This chapter begins as a satire of the ideals of the Enlightenment. </a:t>
            </a:r>
          </a:p>
          <a:p>
            <a:r>
              <a:rPr lang="en-US" dirty="0"/>
              <a:t>Who said that man does nasty things because he </a:t>
            </a:r>
            <a:r>
              <a:rPr lang="en-US" dirty="0" smtClean="0"/>
              <a:t>doesn’t know his own true interests? (1)</a:t>
            </a:r>
          </a:p>
          <a:p>
            <a:pPr lvl="0"/>
            <a:r>
              <a:rPr lang="en-US" dirty="0"/>
              <a:t>Millions of facts point to the fact that people knowingly do things that are against their own advantage.</a:t>
            </a:r>
          </a:p>
          <a:p>
            <a:r>
              <a:rPr lang="en-US" dirty="0"/>
              <a:t>Is it possible to determine </a:t>
            </a:r>
            <a:r>
              <a:rPr lang="en-US" dirty="0" smtClean="0"/>
              <a:t>without a doubt what </a:t>
            </a:r>
            <a:r>
              <a:rPr lang="en-US" dirty="0"/>
              <a:t>is to man's advantage? Why, or why not? </a:t>
            </a:r>
            <a:r>
              <a:rPr lang="en-US" dirty="0" smtClean="0"/>
              <a:t>(2)</a:t>
            </a:r>
            <a:endParaRPr lang="en-US" dirty="0"/>
          </a:p>
        </p:txBody>
      </p:sp>
    </p:spTree>
    <p:extLst>
      <p:ext uri="{BB962C8B-B14F-4D97-AF65-F5344CB8AC3E}">
        <p14:creationId xmlns:p14="http://schemas.microsoft.com/office/powerpoint/2010/main" val="282024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a:t>
            </a:r>
          </a:p>
        </p:txBody>
      </p:sp>
      <p:sp>
        <p:nvSpPr>
          <p:cNvPr id="3" name="Content Placeholder 2"/>
          <p:cNvSpPr>
            <a:spLocks noGrp="1"/>
          </p:cNvSpPr>
          <p:nvPr>
            <p:ph idx="1"/>
          </p:nvPr>
        </p:nvSpPr>
        <p:spPr/>
        <p:txBody>
          <a:bodyPr/>
          <a:lstStyle/>
          <a:p>
            <a:pPr lvl="0"/>
            <a:r>
              <a:rPr lang="en-US" dirty="0"/>
              <a:t>How can desiring something harmful to yourself be sometimes advantageous to you? </a:t>
            </a:r>
          </a:p>
          <a:p>
            <a:r>
              <a:rPr lang="en-US" dirty="0"/>
              <a:t>I</a:t>
            </a:r>
            <a:r>
              <a:rPr lang="en-US" dirty="0" smtClean="0"/>
              <a:t>mportant </a:t>
            </a:r>
            <a:r>
              <a:rPr lang="en-US" dirty="0"/>
              <a:t>human advantages that society has derived for us, according to the </a:t>
            </a:r>
            <a:r>
              <a:rPr lang="en-US" dirty="0" smtClean="0"/>
              <a:t>UM: </a:t>
            </a:r>
            <a:r>
              <a:rPr lang="en-US" dirty="0"/>
              <a:t>prosperity, wealth, freedom, peace. </a:t>
            </a:r>
            <a:r>
              <a:rPr lang="en-US" dirty="0" smtClean="0"/>
              <a:t>(3)</a:t>
            </a:r>
          </a:p>
          <a:p>
            <a:pPr lvl="0"/>
            <a:r>
              <a:rPr lang="en-US" dirty="0"/>
              <a:t>How does a society define a madman? One who goes against his self interests</a:t>
            </a:r>
            <a:r>
              <a:rPr lang="en-US" dirty="0" smtClean="0"/>
              <a:t>.</a:t>
            </a:r>
          </a:p>
          <a:p>
            <a:pPr lvl="0"/>
            <a:r>
              <a:rPr lang="en-US" dirty="0" smtClean="0"/>
              <a:t>There is one advantage that statisticians leave out. How is it remarkable? (4)</a:t>
            </a:r>
            <a:endParaRPr lang="en-US" dirty="0"/>
          </a:p>
        </p:txBody>
      </p:sp>
    </p:spTree>
    <p:extLst>
      <p:ext uri="{BB962C8B-B14F-4D97-AF65-F5344CB8AC3E}">
        <p14:creationId xmlns:p14="http://schemas.microsoft.com/office/powerpoint/2010/main" val="211164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a:t>
            </a:r>
          </a:p>
        </p:txBody>
      </p:sp>
      <p:sp>
        <p:nvSpPr>
          <p:cNvPr id="3" name="Content Placeholder 2"/>
          <p:cNvSpPr>
            <a:spLocks noGrp="1"/>
          </p:cNvSpPr>
          <p:nvPr>
            <p:ph idx="1"/>
          </p:nvPr>
        </p:nvSpPr>
        <p:spPr/>
        <p:txBody>
          <a:bodyPr/>
          <a:lstStyle/>
          <a:p>
            <a:pPr lvl="0"/>
            <a:r>
              <a:rPr lang="en-US" dirty="0"/>
              <a:t>“But man is so partial to systems and abstract conclusions that he’s ready to distort the truth intentionally, ready to deny everything that he himself has ever seen and heard, merely in order to justify his own logic.” </a:t>
            </a:r>
            <a:r>
              <a:rPr lang="en-US" dirty="0" smtClean="0"/>
              <a:t>(5). </a:t>
            </a:r>
            <a:r>
              <a:rPr lang="en-US" dirty="0"/>
              <a:t>Examples? Politicians? </a:t>
            </a:r>
            <a:r>
              <a:rPr lang="en-US" dirty="0" smtClean="0"/>
              <a:t>Religious authorities?</a:t>
            </a:r>
          </a:p>
          <a:p>
            <a:pPr lvl="0"/>
            <a:endParaRPr lang="en-US" dirty="0"/>
          </a:p>
          <a:p>
            <a:endParaRPr lang="en-US" dirty="0"/>
          </a:p>
        </p:txBody>
      </p:sp>
    </p:spTree>
    <p:extLst>
      <p:ext uri="{BB962C8B-B14F-4D97-AF65-F5344CB8AC3E}">
        <p14:creationId xmlns:p14="http://schemas.microsoft.com/office/powerpoint/2010/main" val="286562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Dostoevsky</a:t>
            </a:r>
            <a:endParaRPr lang="en-US" dirty="0"/>
          </a:p>
        </p:txBody>
      </p:sp>
      <p:sp>
        <p:nvSpPr>
          <p:cNvPr id="3" name="Content Placeholder 2"/>
          <p:cNvSpPr>
            <a:spLocks noGrp="1"/>
          </p:cNvSpPr>
          <p:nvPr>
            <p:ph idx="1"/>
          </p:nvPr>
        </p:nvSpPr>
        <p:spPr/>
        <p:txBody>
          <a:bodyPr>
            <a:normAutofit/>
          </a:bodyPr>
          <a:lstStyle/>
          <a:p>
            <a:r>
              <a:rPr lang="en-US" dirty="0"/>
              <a:t>Philosopher, social and political commentator</a:t>
            </a:r>
            <a:r>
              <a:rPr lang="en-US" dirty="0" smtClean="0"/>
              <a:t>.</a:t>
            </a:r>
          </a:p>
          <a:p>
            <a:r>
              <a:rPr lang="en-US" dirty="0"/>
              <a:t>Insistence on the personal freedom of choice</a:t>
            </a:r>
            <a:r>
              <a:rPr lang="en-US" dirty="0" smtClean="0"/>
              <a:t>.</a:t>
            </a:r>
          </a:p>
          <a:p>
            <a:r>
              <a:rPr lang="en-US" dirty="0"/>
              <a:t>Utopia: no freedom of </a:t>
            </a:r>
            <a:r>
              <a:rPr lang="en-US" dirty="0" smtClean="0"/>
              <a:t>choice.</a:t>
            </a:r>
          </a:p>
          <a:p>
            <a:r>
              <a:rPr lang="en-US" dirty="0" smtClean="0"/>
              <a:t>Eldorado = Paradise. No good!</a:t>
            </a:r>
          </a:p>
          <a:p>
            <a:r>
              <a:rPr lang="en-US" dirty="0"/>
              <a:t>In London </a:t>
            </a:r>
            <a:r>
              <a:rPr lang="en-US" dirty="0" smtClean="0"/>
              <a:t>attended </a:t>
            </a:r>
            <a:r>
              <a:rPr lang="en-US" dirty="0"/>
              <a:t>the 1862 World's Fair and had a first-hand look at the Crystal Palace, the architectural wonder of the age</a:t>
            </a:r>
            <a:r>
              <a:rPr lang="en-US" dirty="0" smtClean="0"/>
              <a:t>. </a:t>
            </a:r>
          </a:p>
          <a:p>
            <a:r>
              <a:rPr lang="en-US" dirty="0" smtClean="0"/>
              <a:t>Crystal Palace symbolized </a:t>
            </a:r>
            <a:r>
              <a:rPr lang="en-US" dirty="0"/>
              <a:t>the dawning of a new age of reason and </a:t>
            </a:r>
            <a:r>
              <a:rPr lang="en-US" dirty="0" smtClean="0"/>
              <a:t>harmony.</a:t>
            </a:r>
          </a:p>
          <a:p>
            <a:endParaRPr lang="en-US" dirty="0" smtClean="0"/>
          </a:p>
          <a:p>
            <a:endParaRPr lang="en-US" dirty="0"/>
          </a:p>
          <a:p>
            <a:endParaRPr lang="en-US" dirty="0"/>
          </a:p>
        </p:txBody>
      </p:sp>
    </p:spTree>
    <p:extLst>
      <p:ext uri="{BB962C8B-B14F-4D97-AF65-F5344CB8AC3E}">
        <p14:creationId xmlns:p14="http://schemas.microsoft.com/office/powerpoint/2010/main" val="4042890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a:t>
            </a:r>
          </a:p>
        </p:txBody>
      </p:sp>
      <p:sp>
        <p:nvSpPr>
          <p:cNvPr id="3" name="Content Placeholder 2"/>
          <p:cNvSpPr>
            <a:spLocks noGrp="1"/>
          </p:cNvSpPr>
          <p:nvPr>
            <p:ph idx="1"/>
          </p:nvPr>
        </p:nvSpPr>
        <p:spPr/>
        <p:txBody>
          <a:bodyPr>
            <a:normAutofit fontScale="92500" lnSpcReduction="20000"/>
          </a:bodyPr>
          <a:lstStyle/>
          <a:p>
            <a:pPr lvl="0"/>
            <a:r>
              <a:rPr lang="en-US" dirty="0"/>
              <a:t>The UM claims that civilization has not made man any kinder. </a:t>
            </a:r>
          </a:p>
          <a:p>
            <a:r>
              <a:rPr lang="en-US" dirty="0"/>
              <a:t>“Just look around: rivers of blood are being spilt, and in the most cheerful way, as if it were champagne.” Napoleon, American Civil War.</a:t>
            </a:r>
          </a:p>
          <a:p>
            <a:r>
              <a:rPr lang="en-US" dirty="0"/>
              <a:t>“What is it that civilization makes kinder in us? </a:t>
            </a:r>
            <a:r>
              <a:rPr lang="en-US" dirty="0" smtClean="0"/>
              <a:t>Civilization </a:t>
            </a:r>
            <a:r>
              <a:rPr lang="en-US" dirty="0"/>
              <a:t>merely promotes a wider variety of sensations in man and . . . absolutely nothing else. And through the development of this variety man may even reach the point where he takes pleasure in spilling blood. Why, that’s even happened to him already. Haven’t you noticed that the most refined </a:t>
            </a:r>
            <a:r>
              <a:rPr lang="en-US" dirty="0" err="1"/>
              <a:t>bloodshedders</a:t>
            </a:r>
            <a:r>
              <a:rPr lang="en-US" dirty="0"/>
              <a:t> are almost always the most civilized gentlemen to whom all these Attila the Huns and </a:t>
            </a:r>
            <a:r>
              <a:rPr lang="en-US" dirty="0" err="1"/>
              <a:t>Stenka</a:t>
            </a:r>
            <a:r>
              <a:rPr lang="en-US" dirty="0"/>
              <a:t> </a:t>
            </a:r>
            <a:r>
              <a:rPr lang="en-US" dirty="0" err="1"/>
              <a:t>Razins</a:t>
            </a:r>
            <a:r>
              <a:rPr lang="en-US" dirty="0"/>
              <a:t> </a:t>
            </a:r>
            <a:r>
              <a:rPr lang="en-US" dirty="0" smtClean="0"/>
              <a:t>are scarcely fit to hold a candle.” (6</a:t>
            </a:r>
            <a:r>
              <a:rPr lang="en-US" dirty="0"/>
              <a:t>)</a:t>
            </a:r>
          </a:p>
          <a:p>
            <a:endParaRPr lang="en-US" dirty="0"/>
          </a:p>
        </p:txBody>
      </p:sp>
    </p:spTree>
    <p:extLst>
      <p:ext uri="{BB962C8B-B14F-4D97-AF65-F5344CB8AC3E}">
        <p14:creationId xmlns:p14="http://schemas.microsoft.com/office/powerpoint/2010/main" val="1737406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a:t>
            </a:r>
          </a:p>
        </p:txBody>
      </p:sp>
      <p:sp>
        <p:nvSpPr>
          <p:cNvPr id="3" name="Content Placeholder 2"/>
          <p:cNvSpPr>
            <a:spLocks noGrp="1"/>
          </p:cNvSpPr>
          <p:nvPr>
            <p:ph idx="1"/>
          </p:nvPr>
        </p:nvSpPr>
        <p:spPr/>
        <p:txBody>
          <a:bodyPr/>
          <a:lstStyle/>
          <a:p>
            <a:pPr lvl="0"/>
            <a:r>
              <a:rPr lang="en-US" dirty="0"/>
              <a:t>“At least if man hasn’t become more bloodthirsty as a result of civilization, surely he’s become bloodthirsty in a nastier, more repulsive way than before. Previously man saw justice in bloodshed and exterminated whomever he wished with a clear conscience; whereas now, though we consider bloodshed to be abominable, we nevertheless engage in this abomination even more than before. Which is worse? Decide for yourselves.” </a:t>
            </a:r>
            <a:r>
              <a:rPr lang="en-US" dirty="0" smtClean="0"/>
              <a:t>(7)</a:t>
            </a:r>
            <a:endParaRPr lang="en-US" dirty="0"/>
          </a:p>
        </p:txBody>
      </p:sp>
    </p:spTree>
    <p:extLst>
      <p:ext uri="{BB962C8B-B14F-4D97-AF65-F5344CB8AC3E}">
        <p14:creationId xmlns:p14="http://schemas.microsoft.com/office/powerpoint/2010/main" val="1687213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a:t>
            </a:r>
          </a:p>
        </p:txBody>
      </p:sp>
      <p:sp>
        <p:nvSpPr>
          <p:cNvPr id="3" name="Content Placeholder 2"/>
          <p:cNvSpPr>
            <a:spLocks noGrp="1"/>
          </p:cNvSpPr>
          <p:nvPr>
            <p:ph idx="1"/>
          </p:nvPr>
        </p:nvSpPr>
        <p:spPr/>
        <p:txBody>
          <a:bodyPr>
            <a:normAutofit fontScale="92500" lnSpcReduction="10000"/>
          </a:bodyPr>
          <a:lstStyle/>
          <a:p>
            <a:r>
              <a:rPr lang="en-US" dirty="0"/>
              <a:t>In fact, the most bloodthirsty men in history have also been most civilized. What did Cleopatra find pleasure in? Are we any different? (7)</a:t>
            </a:r>
          </a:p>
          <a:p>
            <a:r>
              <a:rPr lang="en-US" dirty="0" smtClean="0"/>
              <a:t> </a:t>
            </a:r>
            <a:r>
              <a:rPr lang="en-US" dirty="0"/>
              <a:t>Torture in the Middle Ages. Any current examples? What is torture</a:t>
            </a:r>
            <a:r>
              <a:rPr lang="en-US" dirty="0" smtClean="0"/>
              <a:t>?</a:t>
            </a:r>
          </a:p>
          <a:p>
            <a:r>
              <a:rPr lang="en-US" dirty="0"/>
              <a:t>Science teaches man that he is a "piano key" or an "organ stop". What does he mean by that? </a:t>
            </a:r>
            <a:r>
              <a:rPr lang="en-US" dirty="0" smtClean="0"/>
              <a:t>(8)</a:t>
            </a:r>
          </a:p>
          <a:p>
            <a:pPr lvl="0"/>
            <a:r>
              <a:rPr lang="en-US" dirty="0"/>
              <a:t>Science also teaches man that the laws of nature also apply to his own behavior. What’s left for man to decide and do then? What does that say about free will, then? People will get bored, and “what don’t people think up out of boredom?”, even pins</a:t>
            </a:r>
            <a:r>
              <a:rPr lang="en-US" dirty="0" smtClean="0"/>
              <a:t>.</a:t>
            </a:r>
            <a:endParaRPr lang="en-US" dirty="0"/>
          </a:p>
        </p:txBody>
      </p:sp>
    </p:spTree>
    <p:extLst>
      <p:ext uri="{BB962C8B-B14F-4D97-AF65-F5344CB8AC3E}">
        <p14:creationId xmlns:p14="http://schemas.microsoft.com/office/powerpoint/2010/main" val="2828895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a:t>
            </a:r>
          </a:p>
        </p:txBody>
      </p:sp>
      <p:sp>
        <p:nvSpPr>
          <p:cNvPr id="3" name="Content Placeholder 2"/>
          <p:cNvSpPr>
            <a:spLocks noGrp="1"/>
          </p:cNvSpPr>
          <p:nvPr>
            <p:ph idx="1"/>
          </p:nvPr>
        </p:nvSpPr>
        <p:spPr/>
        <p:txBody>
          <a:bodyPr/>
          <a:lstStyle/>
          <a:p>
            <a:pPr lvl="0"/>
            <a:r>
              <a:rPr lang="en-US" dirty="0"/>
              <a:t>If man's behavior can be calculated by some table, than how might a man react? </a:t>
            </a:r>
            <a:r>
              <a:rPr lang="en-US" dirty="0" smtClean="0"/>
              <a:t>(9).</a:t>
            </a:r>
          </a:p>
          <a:p>
            <a:pPr lvl="0"/>
            <a:r>
              <a:rPr lang="en-US" dirty="0" smtClean="0"/>
              <a:t>What </a:t>
            </a:r>
            <a:r>
              <a:rPr lang="en-US" dirty="0"/>
              <a:t>do you think is wrong with being able to calculate one's behavior</a:t>
            </a:r>
            <a:r>
              <a:rPr lang="en-US" dirty="0" smtClean="0"/>
              <a:t>?</a:t>
            </a:r>
          </a:p>
          <a:p>
            <a:r>
              <a:rPr lang="en-US" dirty="0"/>
              <a:t>What, according to the UM, is the only thing that a man needs at any cost? Independent desire. </a:t>
            </a:r>
            <a:r>
              <a:rPr lang="en-US" dirty="0" smtClean="0"/>
              <a:t>(10).</a:t>
            </a:r>
            <a:endParaRPr lang="en-US" dirty="0"/>
          </a:p>
          <a:p>
            <a:pPr lvl="0"/>
            <a:endParaRPr lang="en-US" dirty="0"/>
          </a:p>
          <a:p>
            <a:endParaRPr lang="en-US" dirty="0"/>
          </a:p>
        </p:txBody>
      </p:sp>
    </p:spTree>
    <p:extLst>
      <p:ext uri="{BB962C8B-B14F-4D97-AF65-F5344CB8AC3E}">
        <p14:creationId xmlns:p14="http://schemas.microsoft.com/office/powerpoint/2010/main" val="3972076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VIII</a:t>
            </a:r>
            <a:endParaRPr lang="en-US" dirty="0"/>
          </a:p>
        </p:txBody>
      </p:sp>
      <p:sp>
        <p:nvSpPr>
          <p:cNvPr id="3" name="Content Placeholder 2"/>
          <p:cNvSpPr>
            <a:spLocks noGrp="1"/>
          </p:cNvSpPr>
          <p:nvPr>
            <p:ph idx="1"/>
          </p:nvPr>
        </p:nvSpPr>
        <p:spPr/>
        <p:txBody>
          <a:bodyPr/>
          <a:lstStyle/>
          <a:p>
            <a:pPr lvl="0"/>
            <a:r>
              <a:rPr lang="en-US" dirty="0"/>
              <a:t>In the first two paragraphs of this Chapter the UM, and his opponent, ask, "... what if someday they really do discover the formula for all our desires and whims..." An article in US News and World Report suggests that scientists have made great stride in that direction. How would your own life and the decisions that you make change if, or when, that becomes a reality? What if the choices you make in buying a car, or finding a husband or wife can be easily predicted. (</a:t>
            </a:r>
            <a:r>
              <a:rPr lang="en-US" dirty="0" smtClean="0"/>
              <a:t>1</a:t>
            </a:r>
            <a:r>
              <a:rPr lang="en-US" dirty="0"/>
              <a:t>)</a:t>
            </a:r>
          </a:p>
          <a:p>
            <a:endParaRPr lang="en-US" dirty="0"/>
          </a:p>
        </p:txBody>
      </p:sp>
    </p:spTree>
    <p:extLst>
      <p:ext uri="{BB962C8B-B14F-4D97-AF65-F5344CB8AC3E}">
        <p14:creationId xmlns:p14="http://schemas.microsoft.com/office/powerpoint/2010/main" val="3492222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VIII</a:t>
            </a:r>
          </a:p>
        </p:txBody>
      </p:sp>
      <p:sp>
        <p:nvSpPr>
          <p:cNvPr id="3" name="Content Placeholder 2"/>
          <p:cNvSpPr>
            <a:spLocks noGrp="1"/>
          </p:cNvSpPr>
          <p:nvPr>
            <p:ph idx="1"/>
          </p:nvPr>
        </p:nvSpPr>
        <p:spPr/>
        <p:txBody>
          <a:bodyPr/>
          <a:lstStyle/>
          <a:p>
            <a:pPr lvl="0"/>
            <a:r>
              <a:rPr lang="en-US" dirty="0"/>
              <a:t>What might man do, and why, if someone could discover the formula for all man's desires? </a:t>
            </a:r>
            <a:r>
              <a:rPr lang="en-US" dirty="0" smtClean="0"/>
              <a:t>(2</a:t>
            </a:r>
            <a:r>
              <a:rPr lang="en-US" dirty="0"/>
              <a:t>)</a:t>
            </a:r>
          </a:p>
          <a:p>
            <a:pPr lvl="0"/>
            <a:r>
              <a:rPr lang="en-US" dirty="0"/>
              <a:t>The UM and his opponent have two different opinions regarding the question of why people sometimes do stupid things, or desire things that are not to their own advantage. What are their opinions? </a:t>
            </a:r>
          </a:p>
          <a:p>
            <a:pPr lvl="0"/>
            <a:r>
              <a:rPr lang="en-US" dirty="0"/>
              <a:t>If someone is selling you a very cheap machine that can predict when you will sin, or do some stupid thing, would you buy it? </a:t>
            </a:r>
          </a:p>
        </p:txBody>
      </p:sp>
    </p:spTree>
    <p:extLst>
      <p:ext uri="{BB962C8B-B14F-4D97-AF65-F5344CB8AC3E}">
        <p14:creationId xmlns:p14="http://schemas.microsoft.com/office/powerpoint/2010/main" val="1199583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VIII</a:t>
            </a:r>
          </a:p>
        </p:txBody>
      </p:sp>
      <p:sp>
        <p:nvSpPr>
          <p:cNvPr id="3" name="Content Placeholder 2"/>
          <p:cNvSpPr>
            <a:spLocks noGrp="1"/>
          </p:cNvSpPr>
          <p:nvPr>
            <p:ph idx="1"/>
          </p:nvPr>
        </p:nvSpPr>
        <p:spPr/>
        <p:txBody>
          <a:bodyPr/>
          <a:lstStyle/>
          <a:p>
            <a:pPr lvl="0"/>
            <a:r>
              <a:rPr lang="en-US" dirty="0"/>
              <a:t>The UM presents the view of his "opponent" regarding reason and free will. According to his opponent, how would man lead his life if his desires can be determined according to some formula? Do you agree with him? Is this what you would do? </a:t>
            </a:r>
            <a:endParaRPr lang="en-US" dirty="0" smtClean="0"/>
          </a:p>
          <a:p>
            <a:pPr lvl="0"/>
            <a:r>
              <a:rPr lang="en-US" dirty="0"/>
              <a:t>His objection to reason. (</a:t>
            </a:r>
            <a:r>
              <a:rPr lang="en-US" dirty="0" smtClean="0"/>
              <a:t>3)</a:t>
            </a:r>
          </a:p>
          <a:p>
            <a:r>
              <a:rPr lang="en-US" dirty="0"/>
              <a:t>The UM says that desire preserves our personality and our individuality. What do you think he means by that? Describe the opposition between reason and desire? What does "desire" mean to you? </a:t>
            </a:r>
          </a:p>
        </p:txBody>
      </p:sp>
    </p:spTree>
    <p:extLst>
      <p:ext uri="{BB962C8B-B14F-4D97-AF65-F5344CB8AC3E}">
        <p14:creationId xmlns:p14="http://schemas.microsoft.com/office/powerpoint/2010/main" val="3155341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VIII</a:t>
            </a:r>
          </a:p>
        </p:txBody>
      </p:sp>
      <p:sp>
        <p:nvSpPr>
          <p:cNvPr id="3" name="Content Placeholder 2"/>
          <p:cNvSpPr>
            <a:spLocks noGrp="1"/>
          </p:cNvSpPr>
          <p:nvPr>
            <p:ph idx="1"/>
          </p:nvPr>
        </p:nvSpPr>
        <p:spPr/>
        <p:txBody>
          <a:bodyPr>
            <a:normAutofit lnSpcReduction="10000"/>
          </a:bodyPr>
          <a:lstStyle/>
          <a:p>
            <a:pPr lvl="0"/>
            <a:r>
              <a:rPr lang="en-US" dirty="0"/>
              <a:t>Does desire have to oppose reason, according to the UM? Explain. </a:t>
            </a:r>
            <a:r>
              <a:rPr lang="en-US" dirty="0" smtClean="0"/>
              <a:t>(4)</a:t>
            </a:r>
          </a:p>
          <a:p>
            <a:r>
              <a:rPr lang="en-US" dirty="0"/>
              <a:t>The UM says that one's rational faculty is about 20% of one's faculty. </a:t>
            </a:r>
            <a:endParaRPr lang="en-US" dirty="0" smtClean="0"/>
          </a:p>
          <a:p>
            <a:r>
              <a:rPr lang="en-US" dirty="0" smtClean="0"/>
              <a:t>The </a:t>
            </a:r>
            <a:r>
              <a:rPr lang="en-US" dirty="0"/>
              <a:t>US News and World Report suggests that it's even smaller than that: "According to cognitive neuroscientists, we are conscious of only about 5 percent of our cognitive activity, so most of our decisions, actions, emotions, and behavior depends on the 95 percent of brain activity that goes beyond our conscious awareness</a:t>
            </a:r>
            <a:r>
              <a:rPr lang="en-US" dirty="0" smtClean="0"/>
              <a:t>."</a:t>
            </a:r>
            <a:endParaRPr lang="en-US" dirty="0"/>
          </a:p>
        </p:txBody>
      </p:sp>
    </p:spTree>
    <p:extLst>
      <p:ext uri="{BB962C8B-B14F-4D97-AF65-F5344CB8AC3E}">
        <p14:creationId xmlns:p14="http://schemas.microsoft.com/office/powerpoint/2010/main" val="894591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VIII</a:t>
            </a:r>
          </a:p>
        </p:txBody>
      </p:sp>
      <p:sp>
        <p:nvSpPr>
          <p:cNvPr id="3" name="Content Placeholder 2"/>
          <p:cNvSpPr>
            <a:spLocks noGrp="1"/>
          </p:cNvSpPr>
          <p:nvPr>
            <p:ph idx="1"/>
          </p:nvPr>
        </p:nvSpPr>
        <p:spPr/>
        <p:txBody>
          <a:bodyPr/>
          <a:lstStyle/>
          <a:p>
            <a:r>
              <a:rPr lang="en-US" dirty="0"/>
              <a:t>If this is true (and we have to believe that it is true because it comes from the mouth of science), then does my </a:t>
            </a:r>
            <a:r>
              <a:rPr lang="en-US" dirty="0" smtClean="0"/>
              <a:t>essence as a human being </a:t>
            </a:r>
            <a:r>
              <a:rPr lang="en-US" dirty="0"/>
              <a:t>reside in the 95%, or in the 5%? </a:t>
            </a:r>
            <a:endParaRPr lang="en-US" dirty="0" smtClean="0"/>
          </a:p>
          <a:p>
            <a:r>
              <a:rPr lang="en-US" dirty="0" smtClean="0"/>
              <a:t>How </a:t>
            </a:r>
            <a:r>
              <a:rPr lang="en-US" dirty="0"/>
              <a:t>then should I lead my life? Should I give myself up to the irrational 95%, or should I obey the 5% rational faculty? What is the UM's answer</a:t>
            </a:r>
            <a:r>
              <a:rPr lang="en-US" dirty="0" smtClean="0"/>
              <a:t>?</a:t>
            </a:r>
          </a:p>
          <a:p>
            <a:pPr lvl="0"/>
            <a:r>
              <a:rPr lang="en-US" dirty="0"/>
              <a:t>Men who pretend to be rational sometimes do irrational things. </a:t>
            </a:r>
            <a:r>
              <a:rPr lang="en-US" dirty="0" smtClean="0"/>
              <a:t>Why? (5), (6).</a:t>
            </a:r>
            <a:endParaRPr lang="en-US" dirty="0"/>
          </a:p>
        </p:txBody>
      </p:sp>
    </p:spTree>
    <p:extLst>
      <p:ext uri="{BB962C8B-B14F-4D97-AF65-F5344CB8AC3E}">
        <p14:creationId xmlns:p14="http://schemas.microsoft.com/office/powerpoint/2010/main" val="2148343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VIII</a:t>
            </a:r>
          </a:p>
        </p:txBody>
      </p:sp>
      <p:sp>
        <p:nvSpPr>
          <p:cNvPr id="3" name="Content Placeholder 2"/>
          <p:cNvSpPr>
            <a:spLocks noGrp="1"/>
          </p:cNvSpPr>
          <p:nvPr>
            <p:ph idx="1"/>
          </p:nvPr>
        </p:nvSpPr>
        <p:spPr/>
        <p:txBody>
          <a:bodyPr/>
          <a:lstStyle/>
          <a:p>
            <a:pPr lvl="0"/>
            <a:r>
              <a:rPr lang="en-US" dirty="0"/>
              <a:t>What would man do, according to the UM, to make sure that reason does not prevail? (</a:t>
            </a:r>
            <a:r>
              <a:rPr lang="en-US" dirty="0" smtClean="0"/>
              <a:t>7</a:t>
            </a:r>
            <a:r>
              <a:rPr lang="en-US" dirty="0"/>
              <a:t>)</a:t>
            </a:r>
          </a:p>
          <a:p>
            <a:pPr lvl="0"/>
            <a:r>
              <a:rPr lang="en-US" dirty="0"/>
              <a:t>The UM suggests that man sometimes clings to his stupidity just to assure himself that he is a man, and not a piano key. Do you think there is any truth to this in your own personal behavior</a:t>
            </a:r>
            <a:r>
              <a:rPr lang="en-US" dirty="0" smtClean="0"/>
              <a:t>?</a:t>
            </a:r>
            <a:endParaRPr lang="en-US" dirty="0"/>
          </a:p>
        </p:txBody>
      </p:sp>
    </p:spTree>
    <p:extLst>
      <p:ext uri="{BB962C8B-B14F-4D97-AF65-F5344CB8AC3E}">
        <p14:creationId xmlns:p14="http://schemas.microsoft.com/office/powerpoint/2010/main" val="254395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Dostoevsky</a:t>
            </a:r>
          </a:p>
        </p:txBody>
      </p:sp>
      <p:sp>
        <p:nvSpPr>
          <p:cNvPr id="3" name="Content Placeholder 2"/>
          <p:cNvSpPr>
            <a:spLocks noGrp="1"/>
          </p:cNvSpPr>
          <p:nvPr>
            <p:ph idx="1"/>
          </p:nvPr>
        </p:nvSpPr>
        <p:spPr/>
        <p:txBody>
          <a:bodyPr/>
          <a:lstStyle/>
          <a:p>
            <a:r>
              <a:rPr lang="en-US" dirty="0"/>
              <a:t>West in complete </a:t>
            </a:r>
            <a:r>
              <a:rPr lang="en-US" dirty="0" smtClean="0"/>
              <a:t>decay.</a:t>
            </a:r>
          </a:p>
          <a:p>
            <a:r>
              <a:rPr lang="en-US" dirty="0"/>
              <a:t>Only Russia has preserved true Christianity</a:t>
            </a:r>
            <a:r>
              <a:rPr lang="en-US" dirty="0" smtClean="0"/>
              <a:t>.</a:t>
            </a:r>
          </a:p>
          <a:p>
            <a:r>
              <a:rPr lang="en-US" dirty="0"/>
              <a:t>Dostoevsky's </a:t>
            </a:r>
            <a:r>
              <a:rPr lang="en-US" dirty="0" smtClean="0"/>
              <a:t>religion:</a:t>
            </a:r>
          </a:p>
          <a:p>
            <a:pPr lvl="1"/>
            <a:r>
              <a:rPr lang="en-US" dirty="0" smtClean="0"/>
              <a:t>Humanity </a:t>
            </a:r>
            <a:r>
              <a:rPr lang="en-US" dirty="0"/>
              <a:t>is fallen, but man is free to choose between Christ and </a:t>
            </a:r>
            <a:r>
              <a:rPr lang="en-US" dirty="0" smtClean="0"/>
              <a:t>evil.</a:t>
            </a:r>
          </a:p>
          <a:p>
            <a:pPr lvl="1"/>
            <a:r>
              <a:rPr lang="en-US" dirty="0" smtClean="0"/>
              <a:t>Choosing </a:t>
            </a:r>
            <a:r>
              <a:rPr lang="en-US" dirty="0"/>
              <a:t>Christ means taking on oneself the </a:t>
            </a:r>
            <a:r>
              <a:rPr lang="en-US" dirty="0" smtClean="0"/>
              <a:t>burden for the suffering of others.</a:t>
            </a:r>
          </a:p>
          <a:p>
            <a:pPr lvl="1"/>
            <a:r>
              <a:rPr lang="en-US" dirty="0"/>
              <a:t>primary importance of religion </a:t>
            </a:r>
            <a:r>
              <a:rPr lang="en-US" dirty="0" smtClean="0"/>
              <a:t>= the </a:t>
            </a:r>
            <a:r>
              <a:rPr lang="en-US" dirty="0"/>
              <a:t>religious way of </a:t>
            </a:r>
            <a:r>
              <a:rPr lang="en-US" dirty="0" smtClean="0"/>
              <a:t>life.</a:t>
            </a:r>
            <a:endParaRPr lang="en-US" dirty="0"/>
          </a:p>
        </p:txBody>
      </p:sp>
    </p:spTree>
    <p:extLst>
      <p:ext uri="{BB962C8B-B14F-4D97-AF65-F5344CB8AC3E}">
        <p14:creationId xmlns:p14="http://schemas.microsoft.com/office/powerpoint/2010/main" val="921428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IX</a:t>
            </a:r>
            <a:endParaRPr lang="en-US" dirty="0"/>
          </a:p>
        </p:txBody>
      </p:sp>
      <p:sp>
        <p:nvSpPr>
          <p:cNvPr id="3" name="Content Placeholder 2"/>
          <p:cNvSpPr>
            <a:spLocks noGrp="1"/>
          </p:cNvSpPr>
          <p:nvPr>
            <p:ph idx="1"/>
          </p:nvPr>
        </p:nvSpPr>
        <p:spPr/>
        <p:txBody>
          <a:bodyPr/>
          <a:lstStyle/>
          <a:p>
            <a:pPr lvl="0"/>
            <a:r>
              <a:rPr lang="en-US" dirty="0"/>
              <a:t>“now you want to cure man of his old habits and improve his will according to the demands of science and common But how do you know not only whether it’s possible, but even it its necessary to remake him in this way? Why do you conclude that human desire must undoubtedly be improved?”</a:t>
            </a:r>
          </a:p>
          <a:p>
            <a:r>
              <a:rPr lang="en-US" dirty="0"/>
              <a:t>Do you agree that this is what our modern society tries to do to man? If he is addressing you, than how would you reply to him? </a:t>
            </a:r>
          </a:p>
        </p:txBody>
      </p:sp>
    </p:spTree>
    <p:extLst>
      <p:ext uri="{BB962C8B-B14F-4D97-AF65-F5344CB8AC3E}">
        <p14:creationId xmlns:p14="http://schemas.microsoft.com/office/powerpoint/2010/main" val="1886947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IX</a:t>
            </a:r>
          </a:p>
        </p:txBody>
      </p:sp>
      <p:sp>
        <p:nvSpPr>
          <p:cNvPr id="3" name="Content Placeholder 2"/>
          <p:cNvSpPr>
            <a:spLocks noGrp="1"/>
          </p:cNvSpPr>
          <p:nvPr>
            <p:ph idx="1"/>
          </p:nvPr>
        </p:nvSpPr>
        <p:spPr/>
        <p:txBody>
          <a:bodyPr>
            <a:normAutofit fontScale="92500"/>
          </a:bodyPr>
          <a:lstStyle/>
          <a:p>
            <a:r>
              <a:rPr lang="en-US" dirty="0"/>
              <a:t>Why do you think it’s necessary to improve man, and why do you think that </a:t>
            </a:r>
            <a:r>
              <a:rPr lang="en-US" dirty="0" smtClean="0"/>
              <a:t>improving man will </a:t>
            </a:r>
            <a:r>
              <a:rPr lang="en-US" dirty="0"/>
              <a:t>be to man’s advantage? It will be to your advantage, but not necessarily his</a:t>
            </a:r>
            <a:r>
              <a:rPr lang="en-US" dirty="0" smtClean="0"/>
              <a:t>.</a:t>
            </a:r>
          </a:p>
          <a:p>
            <a:pPr lvl="0"/>
            <a:r>
              <a:rPr lang="en-US" dirty="0"/>
              <a:t>Man likes to build, but sometimes he also likes to destroy what he has built. Man is fond of destruction. Perhaps man is afraid of achieving his goal and completing the project under construction. He loves the process, but he’s not so fond of the achievement. Why</a:t>
            </a:r>
            <a:r>
              <a:rPr lang="en-US" dirty="0" smtClean="0"/>
              <a:t>?</a:t>
            </a:r>
            <a:endParaRPr lang="en-US" dirty="0"/>
          </a:p>
          <a:p>
            <a:pPr lvl="0"/>
            <a:r>
              <a:rPr lang="en-US" dirty="0"/>
              <a:t>Man likes the process of achieving his goal, and not the goal itself</a:t>
            </a:r>
            <a:r>
              <a:rPr lang="en-US" dirty="0" smtClean="0"/>
              <a:t>.</a:t>
            </a:r>
            <a:endParaRPr lang="en-US" dirty="0"/>
          </a:p>
        </p:txBody>
      </p:sp>
    </p:spTree>
    <p:extLst>
      <p:ext uri="{BB962C8B-B14F-4D97-AF65-F5344CB8AC3E}">
        <p14:creationId xmlns:p14="http://schemas.microsoft.com/office/powerpoint/2010/main" val="240821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IX</a:t>
            </a:r>
          </a:p>
        </p:txBody>
      </p:sp>
      <p:sp>
        <p:nvSpPr>
          <p:cNvPr id="3" name="Content Placeholder 2"/>
          <p:cNvSpPr>
            <a:spLocks noGrp="1"/>
          </p:cNvSpPr>
          <p:nvPr>
            <p:ph idx="1"/>
          </p:nvPr>
        </p:nvSpPr>
        <p:spPr/>
        <p:txBody>
          <a:bodyPr>
            <a:normAutofit lnSpcReduction="10000"/>
          </a:bodyPr>
          <a:lstStyle/>
          <a:p>
            <a:pPr lvl="0"/>
            <a:r>
              <a:rPr lang="en-US" dirty="0"/>
              <a:t>“After all, two times two makes four is no longer life, gentlemen, but the beginning of death.”… “. Two times two makes four—why, in my opinion, it’s mere insolence. Two times two makes four stands there brazenly with its hands on its hips, blocking your path and spitting at you. I agree that two times two makes four a splendid thing; but if we’re going to lavish praise, then two times two makes five is sometimes also a very charming little thing.” What’s wrong with 2 X 2 = 4? It doesn’t ask my opinion. Why is 2 x 2 =5 better? It’s my choice</a:t>
            </a:r>
            <a:r>
              <a:rPr lang="en-US" dirty="0" smtClean="0"/>
              <a:t>. 2X2=4 is a metaphor. For what?</a:t>
            </a:r>
            <a:endParaRPr lang="en-US" dirty="0"/>
          </a:p>
        </p:txBody>
      </p:sp>
    </p:spTree>
    <p:extLst>
      <p:ext uri="{BB962C8B-B14F-4D97-AF65-F5344CB8AC3E}">
        <p14:creationId xmlns:p14="http://schemas.microsoft.com/office/powerpoint/2010/main" val="131395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IX</a:t>
            </a:r>
          </a:p>
        </p:txBody>
      </p:sp>
      <p:sp>
        <p:nvSpPr>
          <p:cNvPr id="3" name="Content Placeholder 2"/>
          <p:cNvSpPr>
            <a:spLocks noGrp="1"/>
          </p:cNvSpPr>
          <p:nvPr>
            <p:ph idx="1"/>
          </p:nvPr>
        </p:nvSpPr>
        <p:spPr/>
        <p:txBody>
          <a:bodyPr>
            <a:normAutofit lnSpcReduction="10000"/>
          </a:bodyPr>
          <a:lstStyle/>
          <a:p>
            <a:pPr lvl="0"/>
            <a:r>
              <a:rPr lang="en-US" dirty="0"/>
              <a:t>“And why are you so firmly, so triumphantly convinced that only the normal and positive—in short, only well-being is advantageous to man? Doesn’t reason ever make mistakes about advantage? After all, perhaps man likes something other than well-being? Perhaps he loves suffering just as much? Perhaps suffering is just as advantageous to him as well-being? Man sometimes loves suffering terribly, to the point of passion, and that’s a fact. … As far as my own personal opinion is concerned to love only well-being is somehow even indecent. </a:t>
            </a:r>
            <a:r>
              <a:rPr lang="en-US" dirty="0" smtClean="0"/>
              <a:t>“</a:t>
            </a:r>
            <a:endParaRPr lang="en-US" dirty="0"/>
          </a:p>
        </p:txBody>
      </p:sp>
    </p:spTree>
    <p:extLst>
      <p:ext uri="{BB962C8B-B14F-4D97-AF65-F5344CB8AC3E}">
        <p14:creationId xmlns:p14="http://schemas.microsoft.com/office/powerpoint/2010/main" val="1002067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IX</a:t>
            </a:r>
          </a:p>
        </p:txBody>
      </p:sp>
      <p:sp>
        <p:nvSpPr>
          <p:cNvPr id="3" name="Content Placeholder 2"/>
          <p:cNvSpPr>
            <a:spLocks noGrp="1"/>
          </p:cNvSpPr>
          <p:nvPr>
            <p:ph idx="1"/>
          </p:nvPr>
        </p:nvSpPr>
        <p:spPr/>
        <p:txBody>
          <a:bodyPr/>
          <a:lstStyle/>
          <a:p>
            <a:r>
              <a:rPr lang="en-US" dirty="0"/>
              <a:t>Enlightened society considers such people as mentally ill. Whose side would you take? Why? </a:t>
            </a:r>
            <a:endParaRPr lang="en-US" dirty="0" smtClean="0"/>
          </a:p>
          <a:p>
            <a:pPr lvl="0"/>
            <a:r>
              <a:rPr lang="en-US" dirty="0"/>
              <a:t>Why is well-being better than suffering? Man sometimes likes suffering better. So, why try to cure man of his suffering? NYT article on always happy. Give people antidote so they can suffer?</a:t>
            </a:r>
          </a:p>
          <a:p>
            <a:pPr lvl="0"/>
            <a:r>
              <a:rPr lang="en-US" dirty="0"/>
              <a:t>Man will never denounce suffering, chaos, destruction</a:t>
            </a:r>
            <a:r>
              <a:rPr lang="en-US" dirty="0" smtClean="0"/>
              <a:t>.</a:t>
            </a:r>
            <a:endParaRPr lang="en-US" dirty="0"/>
          </a:p>
        </p:txBody>
      </p:sp>
    </p:spTree>
    <p:extLst>
      <p:ext uri="{BB962C8B-B14F-4D97-AF65-F5344CB8AC3E}">
        <p14:creationId xmlns:p14="http://schemas.microsoft.com/office/powerpoint/2010/main" val="2112238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X</a:t>
            </a:r>
            <a:endParaRPr lang="en-US" dirty="0"/>
          </a:p>
        </p:txBody>
      </p:sp>
      <p:sp>
        <p:nvSpPr>
          <p:cNvPr id="3" name="Content Placeholder 2"/>
          <p:cNvSpPr>
            <a:spLocks noGrp="1"/>
          </p:cNvSpPr>
          <p:nvPr>
            <p:ph idx="1"/>
          </p:nvPr>
        </p:nvSpPr>
        <p:spPr/>
        <p:txBody>
          <a:bodyPr/>
          <a:lstStyle/>
          <a:p>
            <a:pPr lvl="0"/>
            <a:r>
              <a:rPr lang="en-US" dirty="0"/>
              <a:t>What does the crystal palace symbolize for the narrator?</a:t>
            </a:r>
          </a:p>
          <a:p>
            <a:pPr lvl="0"/>
            <a:r>
              <a:rPr lang="en-US" dirty="0"/>
              <a:t>“You believe in the crystal palace, eternally indestructible, that is, one at which you can never stick out your tongue furtively nor make a rude gesture, even with your fist hidden away. Well, perhaps I’m so afraid of this building precisely because it’s made of crystal and it’s eternally indestructible, and because it won’t be possible to stick one’s tongue out even furtively</a:t>
            </a:r>
            <a:r>
              <a:rPr lang="en-US" dirty="0" smtClean="0"/>
              <a:t>.”</a:t>
            </a:r>
            <a:endParaRPr lang="en-US" dirty="0"/>
          </a:p>
        </p:txBody>
      </p:sp>
    </p:spTree>
    <p:extLst>
      <p:ext uri="{BB962C8B-B14F-4D97-AF65-F5344CB8AC3E}">
        <p14:creationId xmlns:p14="http://schemas.microsoft.com/office/powerpoint/2010/main" val="21589906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X</a:t>
            </a:r>
          </a:p>
        </p:txBody>
      </p:sp>
      <p:sp>
        <p:nvSpPr>
          <p:cNvPr id="3" name="Content Placeholder 2"/>
          <p:cNvSpPr>
            <a:spLocks noGrp="1"/>
          </p:cNvSpPr>
          <p:nvPr>
            <p:ph idx="1"/>
          </p:nvPr>
        </p:nvSpPr>
        <p:spPr/>
        <p:txBody>
          <a:bodyPr>
            <a:normAutofit lnSpcReduction="10000"/>
          </a:bodyPr>
          <a:lstStyle/>
          <a:p>
            <a:pPr lvl="0"/>
            <a:r>
              <a:rPr lang="en-US" dirty="0"/>
              <a:t>How do you think the crystal palace could conflict with man's desires?</a:t>
            </a:r>
          </a:p>
          <a:p>
            <a:pPr lvl="0"/>
            <a:r>
              <a:rPr lang="en-US" dirty="0"/>
              <a:t>What’s wrong with the Crystal Palace? Can’t stick your tongue at it. Why? It’s perfect. Other similar metaphors? Heaven, paradise, Eldorado, utopia? What’s wrong with them? Would this man be happy there?</a:t>
            </a:r>
          </a:p>
          <a:p>
            <a:pPr lvl="0"/>
            <a:r>
              <a:rPr lang="en-US" dirty="0"/>
              <a:t>Why do you think being able to "stick one's tongue out" is important for the UM? What do you think is the meaning of that gesture? What does it mean to stick one's tongue at someone or something</a:t>
            </a:r>
            <a:r>
              <a:rPr lang="en-US" dirty="0" smtClean="0"/>
              <a:t>?</a:t>
            </a:r>
            <a:endParaRPr lang="en-US" dirty="0"/>
          </a:p>
        </p:txBody>
      </p:sp>
    </p:spTree>
    <p:extLst>
      <p:ext uri="{BB962C8B-B14F-4D97-AF65-F5344CB8AC3E}">
        <p14:creationId xmlns:p14="http://schemas.microsoft.com/office/powerpoint/2010/main" val="442197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X</a:t>
            </a:r>
          </a:p>
        </p:txBody>
      </p:sp>
      <p:sp>
        <p:nvSpPr>
          <p:cNvPr id="3" name="Content Placeholder 2"/>
          <p:cNvSpPr>
            <a:spLocks noGrp="1"/>
          </p:cNvSpPr>
          <p:nvPr>
            <p:ph idx="1"/>
          </p:nvPr>
        </p:nvSpPr>
        <p:spPr/>
        <p:txBody>
          <a:bodyPr>
            <a:normAutofit lnSpcReduction="10000"/>
          </a:bodyPr>
          <a:lstStyle/>
          <a:p>
            <a:pPr lvl="0"/>
            <a:r>
              <a:rPr lang="en-US" dirty="0"/>
              <a:t>What’s the difference between a Crystal Palace and a chicken coop if all you want is to get out of the rain? Why might a chicken coop be better? </a:t>
            </a:r>
            <a:endParaRPr lang="en-US" dirty="0" smtClean="0"/>
          </a:p>
          <a:p>
            <a:pPr lvl="0"/>
            <a:r>
              <a:rPr lang="en-US" dirty="0" smtClean="0"/>
              <a:t>“Destroy my desires, eradicate my ideals, show me something better and I’ll follow you.”… And, as long as I’m still alive and feel desire—may my arm wither away before it contributes even one little brick to that building! </a:t>
            </a:r>
          </a:p>
          <a:p>
            <a:pPr lvl="0"/>
            <a:r>
              <a:rPr lang="en-US" dirty="0" smtClean="0"/>
              <a:t>We </a:t>
            </a:r>
            <a:r>
              <a:rPr lang="en-US" dirty="0"/>
              <a:t>underground men should be kept in check. Why? Once we emerge out we keep talking on, and on, and on</a:t>
            </a:r>
            <a:r>
              <a:rPr lang="en-US" dirty="0" smtClean="0"/>
              <a:t>.</a:t>
            </a:r>
            <a:endParaRPr lang="en-US" dirty="0"/>
          </a:p>
        </p:txBody>
      </p:sp>
    </p:spTree>
    <p:extLst>
      <p:ext uri="{BB962C8B-B14F-4D97-AF65-F5344CB8AC3E}">
        <p14:creationId xmlns:p14="http://schemas.microsoft.com/office/powerpoint/2010/main" val="2367868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XI</a:t>
            </a:r>
            <a:endParaRPr lang="en-US" dirty="0"/>
          </a:p>
        </p:txBody>
      </p:sp>
      <p:sp>
        <p:nvSpPr>
          <p:cNvPr id="3" name="Content Placeholder 2"/>
          <p:cNvSpPr>
            <a:spLocks noGrp="1"/>
          </p:cNvSpPr>
          <p:nvPr>
            <p:ph idx="1"/>
          </p:nvPr>
        </p:nvSpPr>
        <p:spPr/>
        <p:txBody>
          <a:bodyPr>
            <a:normAutofit/>
          </a:bodyPr>
          <a:lstStyle/>
          <a:p>
            <a:pPr lvl="0"/>
            <a:r>
              <a:rPr lang="en-US" dirty="0" smtClean="0"/>
              <a:t>I swear to you, gentlemen, that I don’t believe one word of all that I have scribbled. That is, I do believe it, perhaps, but at the same very same time, I don’t know why, I feel and suspect that I’m lying like a trooper.”</a:t>
            </a:r>
          </a:p>
          <a:p>
            <a:pPr lvl="0"/>
            <a:r>
              <a:rPr lang="en-US" dirty="0" smtClean="0"/>
              <a:t>Is </a:t>
            </a:r>
            <a:r>
              <a:rPr lang="en-US" dirty="0"/>
              <a:t>he lying, or is he not? How do you, as a reader, respond to him, or anyone else who tells you that they've been lying to you?</a:t>
            </a:r>
          </a:p>
          <a:p>
            <a:pPr lvl="0"/>
            <a:r>
              <a:rPr lang="en-US" dirty="0"/>
              <a:t>Does it matter that he is a liar? What is a liar, anyway</a:t>
            </a:r>
            <a:r>
              <a:rPr lang="en-US" dirty="0" smtClean="0"/>
              <a:t>?</a:t>
            </a:r>
            <a:endParaRPr lang="en-US" dirty="0"/>
          </a:p>
        </p:txBody>
      </p:sp>
    </p:spTree>
    <p:extLst>
      <p:ext uri="{BB962C8B-B14F-4D97-AF65-F5344CB8AC3E}">
        <p14:creationId xmlns:p14="http://schemas.microsoft.com/office/powerpoint/2010/main" val="32146263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XI</a:t>
            </a:r>
          </a:p>
        </p:txBody>
      </p:sp>
      <p:sp>
        <p:nvSpPr>
          <p:cNvPr id="3" name="Content Placeholder 2"/>
          <p:cNvSpPr>
            <a:spLocks noGrp="1"/>
          </p:cNvSpPr>
          <p:nvPr>
            <p:ph idx="1"/>
          </p:nvPr>
        </p:nvSpPr>
        <p:spPr/>
        <p:txBody>
          <a:bodyPr/>
          <a:lstStyle/>
          <a:p>
            <a:pPr lvl="0"/>
            <a:r>
              <a:rPr lang="en-US" dirty="0" smtClean="0"/>
              <a:t>I am writing this for myself, won’t let you read it.</a:t>
            </a:r>
          </a:p>
          <a:p>
            <a:pPr lvl="0"/>
            <a:r>
              <a:rPr lang="en-US" dirty="0" smtClean="0"/>
              <a:t>For </a:t>
            </a:r>
            <a:r>
              <a:rPr lang="en-US" dirty="0"/>
              <a:t>whom does the UM say that he is writing these notes? Do you believe him? Why? I don’t believe a word I am saying. I’m a liar.</a:t>
            </a:r>
          </a:p>
          <a:p>
            <a:r>
              <a:rPr lang="en-US" dirty="0" smtClean="0"/>
              <a:t>For whom are diaries written? Friends?</a:t>
            </a:r>
          </a:p>
          <a:p>
            <a:r>
              <a:rPr lang="en-US" dirty="0" smtClean="0"/>
              <a:t>There are things man does not reveal to anyone, but closes friends. Some only to himself, but in secret. “There are some which man is afraid to reveal even to himself.”</a:t>
            </a:r>
            <a:endParaRPr lang="en-US" dirty="0"/>
          </a:p>
        </p:txBody>
      </p:sp>
    </p:spTree>
    <p:extLst>
      <p:ext uri="{BB962C8B-B14F-4D97-AF65-F5344CB8AC3E}">
        <p14:creationId xmlns:p14="http://schemas.microsoft.com/office/powerpoint/2010/main" val="231355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Dostoevsky</a:t>
            </a:r>
          </a:p>
        </p:txBody>
      </p:sp>
      <p:sp>
        <p:nvSpPr>
          <p:cNvPr id="3" name="Content Placeholder 2"/>
          <p:cNvSpPr>
            <a:spLocks noGrp="1"/>
          </p:cNvSpPr>
          <p:nvPr>
            <p:ph idx="1"/>
          </p:nvPr>
        </p:nvSpPr>
        <p:spPr/>
        <p:txBody>
          <a:bodyPr/>
          <a:lstStyle/>
          <a:p>
            <a:pPr lvl="1"/>
            <a:r>
              <a:rPr lang="en-US" dirty="0" smtClean="0"/>
              <a:t>Meek </a:t>
            </a:r>
            <a:r>
              <a:rPr lang="en-US" dirty="0"/>
              <a:t>acknowledgement by all that </a:t>
            </a:r>
            <a:r>
              <a:rPr lang="en-US" dirty="0" smtClean="0"/>
              <a:t>our own </a:t>
            </a:r>
            <a:r>
              <a:rPr lang="en-US" dirty="0"/>
              <a:t>faults are at the root of personal failure and social disorder--that is, that all are </a:t>
            </a:r>
            <a:r>
              <a:rPr lang="en-US" dirty="0" smtClean="0"/>
              <a:t>guilty.</a:t>
            </a:r>
            <a:endParaRPr lang="en-US" dirty="0"/>
          </a:p>
          <a:p>
            <a:pPr lvl="1"/>
            <a:r>
              <a:rPr lang="en-US" dirty="0"/>
              <a:t>S</a:t>
            </a:r>
            <a:r>
              <a:rPr lang="en-US" dirty="0" smtClean="0"/>
              <a:t>triving </a:t>
            </a:r>
            <a:r>
              <a:rPr lang="en-US" dirty="0"/>
              <a:t>for a life of mutual support, both moral and physical, and of brotherly love for all.</a:t>
            </a:r>
          </a:p>
          <a:p>
            <a:endParaRPr lang="en-US" dirty="0"/>
          </a:p>
        </p:txBody>
      </p:sp>
    </p:spTree>
    <p:extLst>
      <p:ext uri="{BB962C8B-B14F-4D97-AF65-F5344CB8AC3E}">
        <p14:creationId xmlns:p14="http://schemas.microsoft.com/office/powerpoint/2010/main" val="22723937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XI</a:t>
            </a:r>
          </a:p>
        </p:txBody>
      </p:sp>
      <p:sp>
        <p:nvSpPr>
          <p:cNvPr id="3" name="Content Placeholder 2"/>
          <p:cNvSpPr>
            <a:spLocks noGrp="1"/>
          </p:cNvSpPr>
          <p:nvPr>
            <p:ph idx="1"/>
          </p:nvPr>
        </p:nvSpPr>
        <p:spPr/>
        <p:txBody>
          <a:bodyPr/>
          <a:lstStyle/>
          <a:p>
            <a:r>
              <a:rPr lang="en-US" dirty="0" smtClean="0"/>
              <a:t>“Is it possible to be absolutely hones even with one’s own self and not fear the whole truth?”</a:t>
            </a:r>
          </a:p>
          <a:p>
            <a:r>
              <a:rPr lang="en-US" dirty="0" smtClean="0"/>
              <a:t>Heine: faithful autobiographies impossible, man lies about himself.</a:t>
            </a:r>
          </a:p>
          <a:p>
            <a:r>
              <a:rPr lang="en-US" dirty="0" smtClean="0"/>
              <a:t>Rousseau lied about himself in his confessions, out of vanity.</a:t>
            </a:r>
          </a:p>
          <a:p>
            <a:r>
              <a:rPr lang="en-US" dirty="0" smtClean="0"/>
              <a:t>Rousseau confessed to the public, I shall never have any readers. </a:t>
            </a:r>
          </a:p>
          <a:p>
            <a:r>
              <a:rPr lang="en-US" dirty="0" smtClean="0"/>
              <a:t>Whose confession do you believe more, Rousseau’s, or the UM’s, who admits he is lying?</a:t>
            </a:r>
            <a:endParaRPr lang="en-US" dirty="0"/>
          </a:p>
        </p:txBody>
      </p:sp>
    </p:spTree>
    <p:extLst>
      <p:ext uri="{BB962C8B-B14F-4D97-AF65-F5344CB8AC3E}">
        <p14:creationId xmlns:p14="http://schemas.microsoft.com/office/powerpoint/2010/main" val="32827269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8860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Underground</a:t>
            </a:r>
            <a:endParaRPr lang="en-US" dirty="0"/>
          </a:p>
        </p:txBody>
      </p:sp>
      <p:sp>
        <p:nvSpPr>
          <p:cNvPr id="3" name="Content Placeholder 2"/>
          <p:cNvSpPr>
            <a:spLocks noGrp="1"/>
          </p:cNvSpPr>
          <p:nvPr>
            <p:ph idx="1"/>
          </p:nvPr>
        </p:nvSpPr>
        <p:spPr/>
        <p:txBody>
          <a:bodyPr/>
          <a:lstStyle/>
          <a:p>
            <a:r>
              <a:rPr lang="en-US" dirty="0"/>
              <a:t>Precedes the four great novels: Crime and Punishment, the Idiot, The Possessed, the Brothers Karamazov</a:t>
            </a:r>
            <a:r>
              <a:rPr lang="en-US" dirty="0" smtClean="0"/>
              <a:t>.</a:t>
            </a:r>
          </a:p>
          <a:p>
            <a:r>
              <a:rPr lang="en-US" dirty="0"/>
              <a:t>Made up of two parts: </a:t>
            </a:r>
            <a:r>
              <a:rPr lang="en-US" dirty="0" smtClean="0"/>
              <a:t>Part I – a monologue </a:t>
            </a:r>
            <a:r>
              <a:rPr lang="en-US" dirty="0"/>
              <a:t>addressing a hypothetical </a:t>
            </a:r>
            <a:r>
              <a:rPr lang="en-US" dirty="0" smtClean="0"/>
              <a:t>reader. Part II, a </a:t>
            </a:r>
            <a:r>
              <a:rPr lang="en-US" dirty="0"/>
              <a:t>confession</a:t>
            </a:r>
            <a:r>
              <a:rPr lang="en-US" dirty="0" smtClean="0"/>
              <a:t>.</a:t>
            </a:r>
          </a:p>
          <a:p>
            <a:r>
              <a:rPr lang="en-US" dirty="0"/>
              <a:t>Criticism of the assumptions of modern civilization, of 19</a:t>
            </a:r>
            <a:r>
              <a:rPr lang="en-US" baseline="30000" dirty="0"/>
              <a:t>th</a:t>
            </a:r>
            <a:r>
              <a:rPr lang="en-US" dirty="0"/>
              <a:t> century optimism about human nature and progress, and of all kinds of Utopias</a:t>
            </a:r>
            <a:r>
              <a:rPr lang="en-US" dirty="0" smtClean="0"/>
              <a:t>.</a:t>
            </a:r>
            <a:endParaRPr lang="en-US" dirty="0"/>
          </a:p>
        </p:txBody>
      </p:sp>
    </p:spTree>
    <p:extLst>
      <p:ext uri="{BB962C8B-B14F-4D97-AF65-F5344CB8AC3E}">
        <p14:creationId xmlns:p14="http://schemas.microsoft.com/office/powerpoint/2010/main" val="2955623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from the Underground</a:t>
            </a:r>
          </a:p>
        </p:txBody>
      </p:sp>
      <p:sp>
        <p:nvSpPr>
          <p:cNvPr id="3" name="Content Placeholder 2"/>
          <p:cNvSpPr>
            <a:spLocks noGrp="1"/>
          </p:cNvSpPr>
          <p:nvPr>
            <p:ph idx="1"/>
          </p:nvPr>
        </p:nvSpPr>
        <p:spPr/>
        <p:txBody>
          <a:bodyPr>
            <a:normAutofit/>
          </a:bodyPr>
          <a:lstStyle/>
          <a:p>
            <a:r>
              <a:rPr lang="en-US" dirty="0"/>
              <a:t>He attacks</a:t>
            </a:r>
          </a:p>
          <a:p>
            <a:pPr lvl="1"/>
            <a:r>
              <a:rPr lang="en-US" dirty="0" smtClean="0"/>
              <a:t>The </a:t>
            </a:r>
            <a:r>
              <a:rPr lang="en-US" dirty="0"/>
              <a:t>view that human nature is good.</a:t>
            </a:r>
          </a:p>
          <a:p>
            <a:pPr lvl="1"/>
            <a:r>
              <a:rPr lang="en-US" dirty="0" smtClean="0"/>
              <a:t>That </a:t>
            </a:r>
            <a:r>
              <a:rPr lang="en-US" dirty="0"/>
              <a:t>we generally seek what is beneficial to us.</a:t>
            </a:r>
          </a:p>
          <a:p>
            <a:pPr lvl="1"/>
            <a:r>
              <a:rPr lang="en-US" dirty="0" smtClean="0"/>
              <a:t>That </a:t>
            </a:r>
            <a:r>
              <a:rPr lang="en-US" dirty="0"/>
              <a:t>science propounds eternal truths.</a:t>
            </a:r>
          </a:p>
          <a:p>
            <a:pPr lvl="1"/>
            <a:r>
              <a:rPr lang="en-US" dirty="0" smtClean="0"/>
              <a:t>That </a:t>
            </a:r>
            <a:r>
              <a:rPr lang="en-US" dirty="0"/>
              <a:t>paradise on earth is possible, or that it is good.</a:t>
            </a:r>
          </a:p>
          <a:p>
            <a:pPr lvl="1"/>
            <a:r>
              <a:rPr lang="en-US" dirty="0" smtClean="0"/>
              <a:t>If </a:t>
            </a:r>
            <a:r>
              <a:rPr lang="en-US" dirty="0"/>
              <a:t>science were valid, then humanity would become a "piano key," "an organ stop." Nothing for man to do</a:t>
            </a:r>
            <a:r>
              <a:rPr lang="en-US" dirty="0" smtClean="0"/>
              <a:t>.</a:t>
            </a:r>
            <a:endParaRPr lang="en-US" dirty="0"/>
          </a:p>
        </p:txBody>
      </p:sp>
    </p:spTree>
    <p:extLst>
      <p:ext uri="{BB962C8B-B14F-4D97-AF65-F5344CB8AC3E}">
        <p14:creationId xmlns:p14="http://schemas.microsoft.com/office/powerpoint/2010/main" val="356502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from the Underground</a:t>
            </a:r>
          </a:p>
        </p:txBody>
      </p:sp>
      <p:sp>
        <p:nvSpPr>
          <p:cNvPr id="3" name="Content Placeholder 2"/>
          <p:cNvSpPr>
            <a:spLocks noGrp="1"/>
          </p:cNvSpPr>
          <p:nvPr>
            <p:ph idx="1"/>
          </p:nvPr>
        </p:nvSpPr>
        <p:spPr/>
        <p:txBody>
          <a:bodyPr>
            <a:normAutofit/>
          </a:bodyPr>
          <a:lstStyle/>
          <a:p>
            <a:r>
              <a:rPr lang="en-US" dirty="0" smtClean="0"/>
              <a:t>He attacks the </a:t>
            </a:r>
            <a:r>
              <a:rPr lang="en-US" dirty="0"/>
              <a:t>Socialist view:</a:t>
            </a:r>
          </a:p>
          <a:p>
            <a:pPr lvl="1"/>
            <a:r>
              <a:rPr lang="en-US" dirty="0" smtClean="0"/>
              <a:t>Man </a:t>
            </a:r>
            <a:r>
              <a:rPr lang="en-US" dirty="0"/>
              <a:t>should follow his enlightened interests</a:t>
            </a:r>
          </a:p>
          <a:p>
            <a:pPr lvl="1"/>
            <a:r>
              <a:rPr lang="en-US" dirty="0" smtClean="0"/>
              <a:t>Man </a:t>
            </a:r>
            <a:r>
              <a:rPr lang="en-US" dirty="0"/>
              <a:t>is rational</a:t>
            </a:r>
          </a:p>
          <a:p>
            <a:pPr lvl="1"/>
            <a:r>
              <a:rPr lang="en-US" dirty="0" smtClean="0"/>
              <a:t>Man </a:t>
            </a:r>
            <a:r>
              <a:rPr lang="en-US" dirty="0"/>
              <a:t>is noble and good</a:t>
            </a:r>
          </a:p>
          <a:p>
            <a:pPr lvl="1"/>
            <a:r>
              <a:rPr lang="en-US" dirty="0" smtClean="0"/>
              <a:t>Earth </a:t>
            </a:r>
            <a:r>
              <a:rPr lang="en-US" dirty="0"/>
              <a:t>will be a place of prosperity and peace.</a:t>
            </a:r>
          </a:p>
          <a:p>
            <a:r>
              <a:rPr lang="en-US" dirty="0" smtClean="0"/>
              <a:t>What </a:t>
            </a:r>
            <a:r>
              <a:rPr lang="en-US" dirty="0"/>
              <a:t>if:</a:t>
            </a:r>
          </a:p>
          <a:p>
            <a:pPr lvl="1"/>
            <a:r>
              <a:rPr lang="en-US" dirty="0" smtClean="0"/>
              <a:t>Man </a:t>
            </a:r>
            <a:r>
              <a:rPr lang="en-US" dirty="0"/>
              <a:t>doesn't always follow his self-interest?</a:t>
            </a:r>
          </a:p>
          <a:p>
            <a:pPr lvl="1"/>
            <a:r>
              <a:rPr lang="en-US" dirty="0" smtClean="0"/>
              <a:t>Man </a:t>
            </a:r>
            <a:r>
              <a:rPr lang="en-US" dirty="0"/>
              <a:t>is consciously irrational, evil, bloodthirsty</a:t>
            </a:r>
            <a:r>
              <a:rPr lang="en-US" dirty="0" smtClean="0"/>
              <a:t>.</a:t>
            </a:r>
            <a:endParaRPr lang="en-US" dirty="0"/>
          </a:p>
          <a:p>
            <a:endParaRPr lang="en-US" dirty="0"/>
          </a:p>
        </p:txBody>
      </p:sp>
    </p:spTree>
    <p:extLst>
      <p:ext uri="{BB962C8B-B14F-4D97-AF65-F5344CB8AC3E}">
        <p14:creationId xmlns:p14="http://schemas.microsoft.com/office/powerpoint/2010/main" val="352356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from the Underground</a:t>
            </a:r>
          </a:p>
        </p:txBody>
      </p:sp>
      <p:sp>
        <p:nvSpPr>
          <p:cNvPr id="3" name="Content Placeholder 2"/>
          <p:cNvSpPr>
            <a:spLocks noGrp="1"/>
          </p:cNvSpPr>
          <p:nvPr>
            <p:ph idx="1"/>
          </p:nvPr>
        </p:nvSpPr>
        <p:spPr/>
        <p:txBody>
          <a:bodyPr>
            <a:normAutofit/>
          </a:bodyPr>
          <a:lstStyle/>
          <a:p>
            <a:r>
              <a:rPr lang="en-US" dirty="0" smtClean="0"/>
              <a:t>Despised </a:t>
            </a:r>
            <a:r>
              <a:rPr lang="en-US" dirty="0"/>
              <a:t>Utopias: ant heap.</a:t>
            </a:r>
          </a:p>
          <a:p>
            <a:r>
              <a:rPr lang="en-US" dirty="0" smtClean="0"/>
              <a:t>Believed </a:t>
            </a:r>
            <a:r>
              <a:rPr lang="en-US" dirty="0"/>
              <a:t>that man cannot achieve freedom and happiness at the same time. Happiness can be bought at the expense of freedom. Utopia = slavery</a:t>
            </a:r>
            <a:r>
              <a:rPr lang="en-US" dirty="0" smtClean="0"/>
              <a:t>.</a:t>
            </a:r>
          </a:p>
          <a:p>
            <a:pPr lvl="0"/>
            <a:r>
              <a:rPr lang="en-US" dirty="0"/>
              <a:t>Does man always seek what is beneficial to him?</a:t>
            </a:r>
          </a:p>
          <a:p>
            <a:pPr lvl="0"/>
            <a:r>
              <a:rPr lang="en-US" dirty="0"/>
              <a:t>Can science discover and propound eternal truths about human nature</a:t>
            </a:r>
            <a:r>
              <a:rPr lang="en-US" dirty="0" smtClean="0"/>
              <a:t>?</a:t>
            </a:r>
            <a:endParaRPr lang="en-US" dirty="0"/>
          </a:p>
          <a:p>
            <a:pPr lvl="0"/>
            <a:r>
              <a:rPr lang="en-US" dirty="0" smtClean="0"/>
              <a:t>Man does not have a defined nature, other than survival instincts and the desire to have free choice, no matter what, even if it causes </a:t>
            </a:r>
            <a:r>
              <a:rPr lang="en-US" smtClean="0"/>
              <a:t>him suffering.</a:t>
            </a:r>
            <a:endParaRPr lang="en-US" dirty="0"/>
          </a:p>
        </p:txBody>
      </p:sp>
    </p:spTree>
    <p:extLst>
      <p:ext uri="{BB962C8B-B14F-4D97-AF65-F5344CB8AC3E}">
        <p14:creationId xmlns:p14="http://schemas.microsoft.com/office/powerpoint/2010/main" val="3410972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from the Underground</a:t>
            </a:r>
          </a:p>
        </p:txBody>
      </p:sp>
      <p:sp>
        <p:nvSpPr>
          <p:cNvPr id="3" name="Content Placeholder 2"/>
          <p:cNvSpPr>
            <a:spLocks noGrp="1"/>
          </p:cNvSpPr>
          <p:nvPr>
            <p:ph idx="1"/>
          </p:nvPr>
        </p:nvSpPr>
        <p:spPr/>
        <p:txBody>
          <a:bodyPr>
            <a:normAutofit lnSpcReduction="10000"/>
          </a:bodyPr>
          <a:lstStyle/>
          <a:p>
            <a:r>
              <a:rPr lang="en-US" dirty="0" smtClean="0"/>
              <a:t>Is </a:t>
            </a:r>
            <a:r>
              <a:rPr lang="en-US" dirty="0"/>
              <a:t>paradise on earth possible? Why? How? Why not?</a:t>
            </a:r>
          </a:p>
          <a:p>
            <a:pPr lvl="0"/>
            <a:r>
              <a:rPr lang="en-US" dirty="0"/>
              <a:t>Is paradise good?</a:t>
            </a:r>
          </a:p>
          <a:p>
            <a:r>
              <a:rPr lang="en-US" dirty="0" smtClean="0"/>
              <a:t>Is man rational?</a:t>
            </a:r>
          </a:p>
          <a:p>
            <a:pPr lvl="1"/>
            <a:r>
              <a:rPr lang="en-US" sz="2600" dirty="0" smtClean="0"/>
              <a:t>Yes. Then why does man sometimes act irrationally?</a:t>
            </a:r>
          </a:p>
          <a:p>
            <a:pPr lvl="1"/>
            <a:r>
              <a:rPr lang="en-US" sz="2600" dirty="0" smtClean="0"/>
              <a:t>No. Can man be turned into a rational being? NO!</a:t>
            </a:r>
          </a:p>
          <a:p>
            <a:pPr lvl="0"/>
            <a:r>
              <a:rPr lang="en-US" dirty="0"/>
              <a:t>Is it good to be rational? Why? Why not?</a:t>
            </a:r>
          </a:p>
          <a:p>
            <a:pPr lvl="0"/>
            <a:r>
              <a:rPr lang="en-US" dirty="0"/>
              <a:t>Is freedom (not the political type) possible for man?</a:t>
            </a:r>
          </a:p>
          <a:p>
            <a:pPr lvl="0"/>
            <a:r>
              <a:rPr lang="en-US" dirty="0"/>
              <a:t>Is happiness possible for man?</a:t>
            </a:r>
          </a:p>
          <a:p>
            <a:pPr lvl="0"/>
            <a:r>
              <a:rPr lang="en-US" dirty="0"/>
              <a:t>Which does man want more, freedom or happiness? Can they co-exist</a:t>
            </a:r>
            <a:r>
              <a:rPr lang="en-US" dirty="0" smtClean="0"/>
              <a:t>?</a:t>
            </a:r>
            <a:endParaRPr lang="en-US" dirty="0"/>
          </a:p>
        </p:txBody>
      </p:sp>
    </p:spTree>
    <p:extLst>
      <p:ext uri="{BB962C8B-B14F-4D97-AF65-F5344CB8AC3E}">
        <p14:creationId xmlns:p14="http://schemas.microsoft.com/office/powerpoint/2010/main" val="1745445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272</TotalTime>
  <Words>3369</Words>
  <Application>Microsoft Office PowerPoint</Application>
  <PresentationFormat>On-screen Show (4:3)</PresentationFormat>
  <Paragraphs>215</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Fyodor Dostoevsky (1821-1881)</vt:lpstr>
      <vt:lpstr>Dostoevsky</vt:lpstr>
      <vt:lpstr>Dostoevsky</vt:lpstr>
      <vt:lpstr>Dostoevsky</vt:lpstr>
      <vt:lpstr>Notes from the Underground</vt:lpstr>
      <vt:lpstr>Notes from the Underground</vt:lpstr>
      <vt:lpstr>Notes from the Underground</vt:lpstr>
      <vt:lpstr>Notes from the Underground</vt:lpstr>
      <vt:lpstr>Notes from the Underground</vt:lpstr>
      <vt:lpstr>Chapter I</vt:lpstr>
      <vt:lpstr>Chapter I</vt:lpstr>
      <vt:lpstr>Chapter I</vt:lpstr>
      <vt:lpstr>Chapter I</vt:lpstr>
      <vt:lpstr>Chapter I</vt:lpstr>
      <vt:lpstr>Chapter II</vt:lpstr>
      <vt:lpstr>Chapter II</vt:lpstr>
      <vt:lpstr>Chapter VII</vt:lpstr>
      <vt:lpstr>Chapter VII</vt:lpstr>
      <vt:lpstr>Chapter VII</vt:lpstr>
      <vt:lpstr>Chapter VII</vt:lpstr>
      <vt:lpstr>Chapter VII</vt:lpstr>
      <vt:lpstr>Chapter VII</vt:lpstr>
      <vt:lpstr>Chapter VII</vt:lpstr>
      <vt:lpstr>Chapter VIII</vt:lpstr>
      <vt:lpstr>Chapter VIII</vt:lpstr>
      <vt:lpstr>Chapter VIII</vt:lpstr>
      <vt:lpstr>Chapter VIII</vt:lpstr>
      <vt:lpstr>Chapter VIII</vt:lpstr>
      <vt:lpstr>Chapter VIII</vt:lpstr>
      <vt:lpstr>Chapter IX</vt:lpstr>
      <vt:lpstr>Chapter IX</vt:lpstr>
      <vt:lpstr>Chapter IX</vt:lpstr>
      <vt:lpstr>Chapter IX</vt:lpstr>
      <vt:lpstr>Chapter IX</vt:lpstr>
      <vt:lpstr>Chapter X</vt:lpstr>
      <vt:lpstr>Chapter X</vt:lpstr>
      <vt:lpstr>Chapter X</vt:lpstr>
      <vt:lpstr>Chapter XI</vt:lpstr>
      <vt:lpstr>Chapter XI</vt:lpstr>
      <vt:lpstr>Chapter XI</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Fyodor Dostoevsky (1821-1881</dc:title>
  <dc:creator>George</dc:creator>
  <cp:lastModifiedBy>George</cp:lastModifiedBy>
  <cp:revision>23</cp:revision>
  <dcterms:created xsi:type="dcterms:W3CDTF">2012-02-19T22:30:46Z</dcterms:created>
  <dcterms:modified xsi:type="dcterms:W3CDTF">2012-02-24T02:20:37Z</dcterms:modified>
</cp:coreProperties>
</file>