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75" r:id="rId12"/>
    <p:sldId id="266" r:id="rId13"/>
    <p:sldId id="267" r:id="rId14"/>
    <p:sldId id="268" r:id="rId15"/>
    <p:sldId id="274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4EA70B-5DCC-4999-9096-DF782BF41045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5FC628-E9CC-45B5-BA74-CBAAE4516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819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FC628-E9CC-45B5-BA74-CBAAE4516A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4308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FC628-E9CC-45B5-BA74-CBAAE4516A5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979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FC628-E9CC-45B5-BA74-CBAAE4516A5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6436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FC628-E9CC-45B5-BA74-CBAAE4516A5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2716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FC628-E9CC-45B5-BA74-CBAAE4516A5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536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FC628-E9CC-45B5-BA74-CBAAE4516A5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537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FC628-E9CC-45B5-BA74-CBAAE4516A5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291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FC628-E9CC-45B5-BA74-CBAAE4516A5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591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FC628-E9CC-45B5-BA74-CBAAE4516A5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741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FC628-E9CC-45B5-BA74-CBAAE4516A5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7291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FC628-E9CC-45B5-BA74-CBAAE4516A5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841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FC628-E9CC-45B5-BA74-CBAAE4516A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2566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FC628-E9CC-45B5-BA74-CBAAE4516A5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49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FC628-E9CC-45B5-BA74-CBAAE4516A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86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FC628-E9CC-45B5-BA74-CBAAE4516A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49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FC628-E9CC-45B5-BA74-CBAAE4516A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915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FC628-E9CC-45B5-BA74-CBAAE4516A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885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FC628-E9CC-45B5-BA74-CBAAE4516A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688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FC628-E9CC-45B5-BA74-CBAAE4516A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089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FC628-E9CC-45B5-BA74-CBAAE4516A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68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A665-5BEB-4BD7-ACA6-DC7138B2351E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B110-F07A-4907-8122-DA4610A35B5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A665-5BEB-4BD7-ACA6-DC7138B2351E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B110-F07A-4907-8122-DA4610A35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A665-5BEB-4BD7-ACA6-DC7138B2351E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B110-F07A-4907-8122-DA4610A35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A665-5BEB-4BD7-ACA6-DC7138B2351E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B110-F07A-4907-8122-DA4610A35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A665-5BEB-4BD7-ACA6-DC7138B2351E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B110-F07A-4907-8122-DA4610A35B5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A665-5BEB-4BD7-ACA6-DC7138B2351E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B110-F07A-4907-8122-DA4610A35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A665-5BEB-4BD7-ACA6-DC7138B2351E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B110-F07A-4907-8122-DA4610A35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A665-5BEB-4BD7-ACA6-DC7138B2351E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B110-F07A-4907-8122-DA4610A35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A665-5BEB-4BD7-ACA6-DC7138B2351E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B110-F07A-4907-8122-DA4610A35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A665-5BEB-4BD7-ACA6-DC7138B2351E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B110-F07A-4907-8122-DA4610A35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A665-5BEB-4BD7-ACA6-DC7138B2351E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6CB110-F07A-4907-8122-DA4610A35B5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A6A665-5BEB-4BD7-ACA6-DC7138B2351E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6CB110-F07A-4907-8122-DA4610A35B5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Canterbury Tales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General Prologue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655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Prologue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Nun</a:t>
            </a:r>
            <a:r>
              <a:rPr lang="en-US" dirty="0"/>
              <a:t>: Travels with Prioress. Little description</a:t>
            </a:r>
          </a:p>
          <a:p>
            <a:r>
              <a:rPr lang="en-US" b="1" dirty="0"/>
              <a:t>Monk</a:t>
            </a:r>
            <a:r>
              <a:rPr lang="en-US" dirty="0"/>
              <a:t>: Loves hunting, </a:t>
            </a:r>
            <a:endParaRPr lang="en-US" dirty="0" smtClean="0"/>
          </a:p>
          <a:p>
            <a:r>
              <a:rPr lang="en-US" dirty="0" smtClean="0"/>
              <a:t>Compromised </a:t>
            </a:r>
            <a:r>
              <a:rPr lang="en-US" dirty="0"/>
              <a:t>vows of poverty and obedience, </a:t>
            </a:r>
            <a:endParaRPr lang="en-US" dirty="0" smtClean="0"/>
          </a:p>
          <a:p>
            <a:r>
              <a:rPr lang="en-US" dirty="0" smtClean="0"/>
              <a:t>Hunting </a:t>
            </a:r>
            <a:r>
              <a:rPr lang="en-US" dirty="0"/>
              <a:t>and eating his passions. </a:t>
            </a:r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/>
              <a:t>is large, loud.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70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Prologue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Friar</a:t>
            </a:r>
            <a:r>
              <a:rPr lang="en-US" dirty="0"/>
              <a:t>: Roaming priests with no ties to a monastery. Seduces women, then marries them off. Accepts bribes.</a:t>
            </a:r>
          </a:p>
          <a:p>
            <a:pPr lvl="1"/>
            <a:r>
              <a:rPr lang="en-US" dirty="0"/>
              <a:t>Four orders of friars</a:t>
            </a:r>
          </a:p>
          <a:p>
            <a:pPr lvl="1"/>
            <a:r>
              <a:rPr lang="en-US" dirty="0"/>
              <a:t>Dominicans (Black Friars): a preaching order, 1221</a:t>
            </a:r>
          </a:p>
          <a:p>
            <a:pPr lvl="1"/>
            <a:r>
              <a:rPr lang="en-US" dirty="0"/>
              <a:t> Franciscans (Grey Friars): a begging order, 1224</a:t>
            </a:r>
          </a:p>
          <a:p>
            <a:pPr lvl="1"/>
            <a:r>
              <a:rPr lang="en-US" dirty="0"/>
              <a:t>Carmelites (White Friars): a penitential order, 1240</a:t>
            </a:r>
          </a:p>
          <a:p>
            <a:pPr lvl="1"/>
            <a:r>
              <a:rPr lang="en-US" dirty="0"/>
              <a:t>Augustinian Friars (Austin Friars), 1248</a:t>
            </a:r>
          </a:p>
          <a:p>
            <a:pPr lvl="1"/>
            <a:r>
              <a:rPr lang="en-US" dirty="0"/>
              <a:t>Orders of Friars supposed to practice absolute poverty; however, within 2 generations of Frances death Friars one of richest brotherhoods .</a:t>
            </a:r>
          </a:p>
          <a:p>
            <a:pPr lvl="1"/>
            <a:r>
              <a:rPr lang="en-US" dirty="0"/>
              <a:t>Tension between Friars and </a:t>
            </a:r>
            <a:r>
              <a:rPr lang="en-US" dirty="0" smtClean="0"/>
              <a:t>Clergy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886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Prologue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Merchant</a:t>
            </a:r>
            <a:r>
              <a:rPr lang="en-US" dirty="0" smtClean="0"/>
              <a:t>: </a:t>
            </a:r>
            <a:r>
              <a:rPr lang="en-US" dirty="0"/>
              <a:t>Middle class, Finely dressed, Shrewd businessman, </a:t>
            </a:r>
            <a:r>
              <a:rPr lang="en-US" dirty="0" smtClean="0"/>
              <a:t>p</a:t>
            </a:r>
            <a:r>
              <a:rPr lang="en-US" dirty="0" smtClean="0"/>
              <a:t>art </a:t>
            </a:r>
            <a:r>
              <a:rPr lang="en-US" dirty="0"/>
              <a:t>of a powerful and </a:t>
            </a:r>
            <a:r>
              <a:rPr lang="en-US" dirty="0" smtClean="0"/>
              <a:t>wealthy class. Rise </a:t>
            </a:r>
            <a:r>
              <a:rPr lang="en-US" dirty="0"/>
              <a:t>of the middle class, or merchant </a:t>
            </a:r>
            <a:r>
              <a:rPr lang="en-US" dirty="0" smtClean="0"/>
              <a:t>class.</a:t>
            </a:r>
          </a:p>
          <a:p>
            <a:r>
              <a:rPr lang="en-US" dirty="0"/>
              <a:t>W</a:t>
            </a:r>
            <a:r>
              <a:rPr lang="en-US" dirty="0" smtClean="0"/>
              <a:t>hat </a:t>
            </a:r>
            <a:r>
              <a:rPr lang="en-US" dirty="0"/>
              <a:t>makes a good merchant? Money</a:t>
            </a:r>
            <a:r>
              <a:rPr lang="en-US" dirty="0" smtClean="0"/>
              <a:t>?</a:t>
            </a:r>
          </a:p>
          <a:p>
            <a:r>
              <a:rPr lang="en-US" dirty="0"/>
              <a:t> </a:t>
            </a:r>
            <a:r>
              <a:rPr lang="en-US" b="1" dirty="0"/>
              <a:t>Clerk</a:t>
            </a:r>
            <a:r>
              <a:rPr lang="en-US" dirty="0"/>
              <a:t>: Middle Class, </a:t>
            </a:r>
            <a:r>
              <a:rPr lang="en-US" dirty="0"/>
              <a:t>poor student of philosophy. his words are wise and full of moral virtue.</a:t>
            </a:r>
            <a:endParaRPr lang="en-US" dirty="0" smtClean="0"/>
          </a:p>
          <a:p>
            <a:r>
              <a:rPr lang="en-US" b="1" dirty="0" smtClean="0"/>
              <a:t>Man of </a:t>
            </a:r>
            <a:r>
              <a:rPr lang="en-US" b="1" dirty="0"/>
              <a:t>the Law</a:t>
            </a:r>
            <a:r>
              <a:rPr lang="en-US" dirty="0"/>
              <a:t>: Middle </a:t>
            </a:r>
            <a:r>
              <a:rPr lang="en-US" dirty="0" smtClean="0"/>
              <a:t>Class, </a:t>
            </a:r>
            <a:r>
              <a:rPr lang="en-US" dirty="0"/>
              <a:t> analogous to our Supreme Court </a:t>
            </a:r>
            <a:r>
              <a:rPr lang="en-US" dirty="0" smtClean="0"/>
              <a:t>Justices. </a:t>
            </a:r>
            <a:r>
              <a:rPr lang="en-US" dirty="0" smtClean="0"/>
              <a:t>K</a:t>
            </a:r>
            <a:r>
              <a:rPr lang="en-US" dirty="0" smtClean="0"/>
              <a:t>nows </a:t>
            </a:r>
            <a:r>
              <a:rPr lang="en-US" dirty="0"/>
              <a:t>every statute of England’s law by heart.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871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Prologue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Franklin</a:t>
            </a:r>
            <a:r>
              <a:rPr lang="en-US" dirty="0"/>
              <a:t> (Land Owner): </a:t>
            </a:r>
            <a:r>
              <a:rPr lang="en-US" dirty="0"/>
              <a:t>“franklin” means “free man</a:t>
            </a:r>
            <a:r>
              <a:rPr lang="en-US" dirty="0" smtClean="0"/>
              <a:t>.” Middle </a:t>
            </a:r>
            <a:r>
              <a:rPr lang="en-US" dirty="0" smtClean="0"/>
              <a:t>Class, generous </a:t>
            </a:r>
            <a:r>
              <a:rPr lang="en-US" dirty="0"/>
              <a:t>and neighborly, </a:t>
            </a:r>
            <a:r>
              <a:rPr lang="en-US" dirty="0" smtClean="0"/>
              <a:t>c</a:t>
            </a:r>
            <a:r>
              <a:rPr lang="en-US" dirty="0" smtClean="0"/>
              <a:t>onnoisseur </a:t>
            </a:r>
            <a:r>
              <a:rPr lang="en-US" dirty="0"/>
              <a:t>of food and wine, table </a:t>
            </a:r>
            <a:r>
              <a:rPr lang="en-US" dirty="0" smtClean="0"/>
              <a:t>laid </a:t>
            </a:r>
            <a:r>
              <a:rPr lang="en-US" dirty="0"/>
              <a:t>and ready for food all day</a:t>
            </a:r>
            <a:endParaRPr lang="en-US" dirty="0" smtClean="0"/>
          </a:p>
          <a:p>
            <a:r>
              <a:rPr lang="en-US" b="1" dirty="0"/>
              <a:t>Shipman</a:t>
            </a:r>
            <a:r>
              <a:rPr lang="en-US" dirty="0"/>
              <a:t>: Middle Class, Tough guy -- knife around </a:t>
            </a:r>
            <a:r>
              <a:rPr lang="en-US" dirty="0" smtClean="0"/>
              <a:t>neck. </a:t>
            </a:r>
            <a:r>
              <a:rPr lang="en-US" dirty="0"/>
              <a:t>He looks like a </a:t>
            </a:r>
            <a:r>
              <a:rPr lang="en-US" dirty="0" smtClean="0"/>
              <a:t>pirate. </a:t>
            </a:r>
            <a:r>
              <a:rPr lang="en-US" dirty="0"/>
              <a:t>Brown-skinned from years of sailing</a:t>
            </a:r>
            <a:r>
              <a:rPr lang="en-US" dirty="0" smtClean="0"/>
              <a:t>, “If </a:t>
            </a:r>
            <a:r>
              <a:rPr lang="en-US" dirty="0"/>
              <a:t>people act up send home another </a:t>
            </a:r>
            <a:r>
              <a:rPr lang="en-US" dirty="0" smtClean="0"/>
              <a:t>way” (throw </a:t>
            </a:r>
            <a:r>
              <a:rPr lang="en-US" dirty="0"/>
              <a:t>overboard</a:t>
            </a:r>
            <a:r>
              <a:rPr lang="en-US" dirty="0" smtClean="0"/>
              <a:t>).</a:t>
            </a:r>
          </a:p>
          <a:p>
            <a:r>
              <a:rPr lang="en-US" b="1" dirty="0"/>
              <a:t>Doctor</a:t>
            </a:r>
            <a:r>
              <a:rPr lang="en-US" dirty="0"/>
              <a:t>: Middle Class, </a:t>
            </a:r>
            <a:r>
              <a:rPr lang="en-US" dirty="0" smtClean="0"/>
              <a:t>uses astrology </a:t>
            </a:r>
            <a:r>
              <a:rPr lang="en-US" dirty="0"/>
              <a:t>to </a:t>
            </a:r>
            <a:r>
              <a:rPr lang="en-US" dirty="0" smtClean="0"/>
              <a:t>diagnose</a:t>
            </a:r>
            <a:r>
              <a:rPr lang="en-US" dirty="0"/>
              <a:t>, Racket with pharmacist – gets a cut, Fancy clothes, Didn’t study </a:t>
            </a:r>
            <a:r>
              <a:rPr lang="en-US" dirty="0" smtClean="0"/>
              <a:t>Bible, </a:t>
            </a:r>
            <a:r>
              <a:rPr lang="en-US" dirty="0" smtClean="0"/>
              <a:t>knows </a:t>
            </a:r>
            <a:r>
              <a:rPr lang="en-US" dirty="0"/>
              <a:t>the cause of every malady and can cure most of them. R</a:t>
            </a:r>
            <a:r>
              <a:rPr lang="en-US" dirty="0" smtClean="0"/>
              <a:t>arely </a:t>
            </a:r>
            <a:r>
              <a:rPr lang="en-US" dirty="0"/>
              <a:t>consults the </a:t>
            </a:r>
            <a:r>
              <a:rPr lang="en-US" dirty="0" smtClean="0"/>
              <a:t>Bible.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390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Prologue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Wife of Bath</a:t>
            </a:r>
            <a:r>
              <a:rPr lang="en-US" dirty="0"/>
              <a:t>: </a:t>
            </a:r>
            <a:r>
              <a:rPr lang="en-US" dirty="0"/>
              <a:t>seamstress by </a:t>
            </a:r>
            <a:r>
              <a:rPr lang="en-US" dirty="0" smtClean="0"/>
              <a:t>occupation, wealthy</a:t>
            </a:r>
            <a:r>
              <a:rPr lang="en-US" dirty="0"/>
              <a:t>, goes to church to be </a:t>
            </a:r>
            <a:r>
              <a:rPr lang="en-US" dirty="0" smtClean="0"/>
              <a:t>seen.</a:t>
            </a:r>
          </a:p>
          <a:p>
            <a:r>
              <a:rPr lang="en-US" dirty="0" smtClean="0"/>
              <a:t>Head </a:t>
            </a:r>
            <a:r>
              <a:rPr lang="en-US" dirty="0"/>
              <a:t>dress 10 pounds, </a:t>
            </a:r>
            <a:endParaRPr lang="en-US" dirty="0" smtClean="0"/>
          </a:p>
          <a:p>
            <a:r>
              <a:rPr lang="en-US" dirty="0" smtClean="0"/>
              <a:t>Wearing </a:t>
            </a:r>
            <a:r>
              <a:rPr lang="en-US" dirty="0"/>
              <a:t>tight, red, visible stockings, </a:t>
            </a:r>
            <a:endParaRPr lang="en-US" dirty="0" smtClean="0"/>
          </a:p>
          <a:p>
            <a:r>
              <a:rPr lang="en-US" dirty="0" smtClean="0"/>
              <a:t>Many </a:t>
            </a:r>
            <a:r>
              <a:rPr lang="en-US" dirty="0" smtClean="0"/>
              <a:t>pilgrimages -</a:t>
            </a:r>
            <a:r>
              <a:rPr lang="en-US" dirty="0"/>
              <a:t> professional pilgrim</a:t>
            </a:r>
            <a:r>
              <a:rPr lang="en-US" dirty="0" smtClean="0"/>
              <a:t>, </a:t>
            </a:r>
            <a:r>
              <a:rPr lang="en-US" dirty="0"/>
              <a:t>cannot control sexuality, </a:t>
            </a:r>
            <a:endParaRPr lang="en-US" dirty="0" smtClean="0"/>
          </a:p>
          <a:p>
            <a:r>
              <a:rPr lang="en-US" dirty="0" smtClean="0"/>
              <a:t>She </a:t>
            </a:r>
            <a:r>
              <a:rPr lang="en-US" dirty="0"/>
              <a:t>rides </a:t>
            </a:r>
            <a:r>
              <a:rPr lang="en-US" dirty="0"/>
              <a:t>astride. </a:t>
            </a:r>
            <a:endParaRPr lang="en-US" dirty="0" smtClean="0"/>
          </a:p>
          <a:p>
            <a:r>
              <a:rPr lang="en-US" dirty="0" smtClean="0"/>
              <a:t>Gap </a:t>
            </a:r>
            <a:r>
              <a:rPr lang="en-US" dirty="0"/>
              <a:t>between her front teeth, </a:t>
            </a:r>
            <a:r>
              <a:rPr lang="en-US" dirty="0" smtClean="0"/>
              <a:t>considered </a:t>
            </a:r>
            <a:r>
              <a:rPr lang="en-US" dirty="0"/>
              <a:t>attractive in Chaucer’s </a:t>
            </a:r>
            <a:r>
              <a:rPr lang="en-US" dirty="0" smtClean="0"/>
              <a:t>time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115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Prologue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Parson</a:t>
            </a:r>
            <a:r>
              <a:rPr lang="en-US" dirty="0"/>
              <a:t>: Clergy/Lower Class, </a:t>
            </a:r>
            <a:endParaRPr lang="en-US" dirty="0" smtClean="0"/>
          </a:p>
          <a:p>
            <a:r>
              <a:rPr lang="en-US" dirty="0" smtClean="0"/>
              <a:t>Wants </a:t>
            </a:r>
            <a:r>
              <a:rPr lang="en-US" dirty="0"/>
              <a:t>to be preacher, </a:t>
            </a:r>
            <a:endParaRPr lang="en-US" dirty="0" smtClean="0"/>
          </a:p>
          <a:p>
            <a:r>
              <a:rPr lang="en-US" dirty="0" smtClean="0"/>
              <a:t>Gives </a:t>
            </a:r>
            <a:r>
              <a:rPr lang="en-US" dirty="0"/>
              <a:t>to poor, </a:t>
            </a:r>
            <a:endParaRPr lang="en-US" dirty="0" smtClean="0"/>
          </a:p>
          <a:p>
            <a:r>
              <a:rPr lang="en-US" dirty="0" smtClean="0"/>
              <a:t>Visits </a:t>
            </a:r>
            <a:r>
              <a:rPr lang="en-US" dirty="0"/>
              <a:t>people when sick or in trouble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/>
              <a:t>Imitated Christ, </a:t>
            </a:r>
            <a:endParaRPr lang="en-US" dirty="0" smtClean="0"/>
          </a:p>
          <a:p>
            <a:r>
              <a:rPr lang="en-US" dirty="0" smtClean="0"/>
              <a:t>Practiced </a:t>
            </a:r>
            <a:r>
              <a:rPr lang="en-US" dirty="0"/>
              <a:t>what preached. </a:t>
            </a:r>
            <a:endParaRPr lang="en-US" dirty="0" smtClean="0"/>
          </a:p>
          <a:p>
            <a:r>
              <a:rPr lang="en-US" dirty="0" smtClean="0"/>
              <a:t>Ideal </a:t>
            </a:r>
            <a:r>
              <a:rPr lang="en-US" dirty="0"/>
              <a:t>portrait. </a:t>
            </a:r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/>
              <a:t>serves as a role model to his flock.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430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Prologue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Plowman</a:t>
            </a:r>
            <a:r>
              <a:rPr lang="en-US" dirty="0"/>
              <a:t>:  Lower </a:t>
            </a:r>
            <a:r>
              <a:rPr lang="en-US" dirty="0" smtClean="0"/>
              <a:t>class (peasant</a:t>
            </a:r>
            <a:r>
              <a:rPr lang="en-US" dirty="0"/>
              <a:t>), Also an ideal. H</a:t>
            </a:r>
            <a:r>
              <a:rPr lang="en-US" dirty="0" smtClean="0"/>
              <a:t>e </a:t>
            </a:r>
            <a:r>
              <a:rPr lang="en-US" dirty="0"/>
              <a:t>pays his tithes to the Church and leads a good Christian life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Because </a:t>
            </a:r>
            <a:r>
              <a:rPr lang="en-US" dirty="0"/>
              <a:t>of the labor shortage after a severe round of the Black Plague, workers </a:t>
            </a:r>
            <a:r>
              <a:rPr lang="en-US" dirty="0" smtClean="0"/>
              <a:t>could </a:t>
            </a:r>
            <a:r>
              <a:rPr lang="en-US" dirty="0"/>
              <a:t>go </a:t>
            </a:r>
            <a:r>
              <a:rPr lang="en-US" dirty="0" smtClean="0"/>
              <a:t>and </a:t>
            </a:r>
            <a:r>
              <a:rPr lang="en-US" dirty="0"/>
              <a:t>accept better </a:t>
            </a:r>
            <a:r>
              <a:rPr lang="en-US" dirty="0" smtClean="0"/>
              <a:t>offers.</a:t>
            </a:r>
          </a:p>
          <a:p>
            <a:r>
              <a:rPr lang="en-US" b="1" dirty="0"/>
              <a:t>Miller</a:t>
            </a:r>
            <a:r>
              <a:rPr lang="en-US" dirty="0"/>
              <a:t>:  Middle </a:t>
            </a:r>
            <a:r>
              <a:rPr lang="en-US" dirty="0" smtClean="0"/>
              <a:t>Class, Skims </a:t>
            </a:r>
            <a:r>
              <a:rPr lang="en-US" dirty="0"/>
              <a:t>off </a:t>
            </a:r>
            <a:r>
              <a:rPr lang="en-US" dirty="0" smtClean="0"/>
              <a:t>wheat</a:t>
            </a:r>
            <a:r>
              <a:rPr lang="en-US" dirty="0"/>
              <a:t>, Has a </a:t>
            </a:r>
            <a:r>
              <a:rPr lang="en-US" dirty="0" smtClean="0"/>
              <a:t>big mouth and wart </a:t>
            </a:r>
            <a:r>
              <a:rPr lang="en-US" dirty="0"/>
              <a:t>on the side of his nose with hairs growing out of </a:t>
            </a:r>
            <a:r>
              <a:rPr lang="en-US" dirty="0" smtClean="0"/>
              <a:t>it. Talent </a:t>
            </a:r>
            <a:r>
              <a:rPr lang="en-US" dirty="0"/>
              <a:t>for knocking doors off their hinges with his </a:t>
            </a:r>
            <a:r>
              <a:rPr lang="en-US" dirty="0" smtClean="0"/>
              <a:t>head. He </a:t>
            </a:r>
            <a:r>
              <a:rPr lang="en-US" dirty="0"/>
              <a:t>plays bagpipes and rides out front on the pilgrimage.</a:t>
            </a:r>
          </a:p>
        </p:txBody>
      </p:sp>
    </p:spTree>
    <p:extLst>
      <p:ext uri="{BB962C8B-B14F-4D97-AF65-F5344CB8AC3E}">
        <p14:creationId xmlns:p14="http://schemas.microsoft.com/office/powerpoint/2010/main" val="1288835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Prologue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Manciple</a:t>
            </a:r>
            <a:r>
              <a:rPr lang="en-US" dirty="0"/>
              <a:t>: Middle </a:t>
            </a:r>
            <a:r>
              <a:rPr lang="en-US" dirty="0" smtClean="0"/>
              <a:t>Class. An </a:t>
            </a:r>
            <a:r>
              <a:rPr lang="en-US" dirty="0"/>
              <a:t>officer who buys provisions for a college, monastery, or other </a:t>
            </a:r>
            <a:r>
              <a:rPr lang="en-US" dirty="0" smtClean="0"/>
              <a:t>institution. </a:t>
            </a:r>
            <a:r>
              <a:rPr lang="en-US" dirty="0"/>
              <a:t>C</a:t>
            </a:r>
            <a:r>
              <a:rPr lang="en-US" dirty="0" smtClean="0"/>
              <a:t>an </a:t>
            </a:r>
            <a:r>
              <a:rPr lang="en-US" dirty="0"/>
              <a:t>outwit lawyers. Not as intelligent as </a:t>
            </a:r>
            <a:r>
              <a:rPr lang="en-US" dirty="0" smtClean="0"/>
              <a:t>students. Skims </a:t>
            </a:r>
            <a:r>
              <a:rPr lang="en-US" dirty="0"/>
              <a:t>money off for </a:t>
            </a:r>
            <a:r>
              <a:rPr lang="en-US" dirty="0" smtClean="0"/>
              <a:t>himself.</a:t>
            </a:r>
          </a:p>
          <a:p>
            <a:r>
              <a:rPr lang="en-US" b="1" dirty="0" smtClean="0"/>
              <a:t>Reeve</a:t>
            </a:r>
            <a:r>
              <a:rPr lang="en-US" dirty="0"/>
              <a:t>: Middle Class, S</a:t>
            </a:r>
            <a:r>
              <a:rPr lang="en-US" dirty="0" smtClean="0"/>
              <a:t>erves </a:t>
            </a:r>
            <a:r>
              <a:rPr lang="en-US" dirty="0"/>
              <a:t>as the foreman of a </a:t>
            </a:r>
            <a:r>
              <a:rPr lang="en-US" dirty="0" smtClean="0"/>
              <a:t>manor. Slender </a:t>
            </a:r>
            <a:r>
              <a:rPr lang="en-US" dirty="0"/>
              <a:t>and choleric, Once a </a:t>
            </a:r>
            <a:r>
              <a:rPr lang="en-US" dirty="0" smtClean="0"/>
              <a:t>carpenter. </a:t>
            </a:r>
            <a:r>
              <a:rPr lang="en-US" dirty="0" smtClean="0"/>
              <a:t>Makes sure no one steals, but he </a:t>
            </a:r>
            <a:r>
              <a:rPr lang="en-US" dirty="0" smtClean="0"/>
              <a:t>steals </a:t>
            </a:r>
            <a:r>
              <a:rPr lang="en-US" dirty="0"/>
              <a:t>from his </a:t>
            </a:r>
            <a:r>
              <a:rPr lang="en-US" dirty="0" smtClean="0"/>
              <a:t>master.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300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Prologue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Summoner</a:t>
            </a:r>
            <a:r>
              <a:rPr lang="en-US" dirty="0"/>
              <a:t>: </a:t>
            </a:r>
            <a:r>
              <a:rPr lang="en-US" dirty="0" smtClean="0"/>
              <a:t>Clergy. Delivers </a:t>
            </a:r>
            <a:r>
              <a:rPr lang="en-US" dirty="0"/>
              <a:t>citations for individuals to appear in the ecclesiastical </a:t>
            </a:r>
            <a:r>
              <a:rPr lang="en-US" dirty="0" smtClean="0"/>
              <a:t>court. </a:t>
            </a:r>
            <a:r>
              <a:rPr lang="en-US" dirty="0"/>
              <a:t>O</a:t>
            </a:r>
            <a:r>
              <a:rPr lang="en-US" dirty="0" smtClean="0"/>
              <a:t>utward </a:t>
            </a:r>
            <a:r>
              <a:rPr lang="en-US" dirty="0"/>
              <a:t>appearance matches the inward </a:t>
            </a:r>
            <a:r>
              <a:rPr lang="en-US" dirty="0" smtClean="0"/>
              <a:t>immoral character. </a:t>
            </a:r>
            <a:r>
              <a:rPr lang="en-US" dirty="0"/>
              <a:t>S</a:t>
            </a:r>
            <a:r>
              <a:rPr lang="en-US" dirty="0" smtClean="0"/>
              <a:t>ymptoms of leprosy, or syphilis</a:t>
            </a:r>
            <a:r>
              <a:rPr lang="en-US" dirty="0"/>
              <a:t>. </a:t>
            </a:r>
            <a:r>
              <a:rPr lang="en-US" dirty="0" smtClean="0"/>
              <a:t>Lecherous.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48998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Prologue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Pardoner</a:t>
            </a:r>
            <a:r>
              <a:rPr lang="en-US" dirty="0"/>
              <a:t>: Clergy. A person licensed to sell papal pardons or indulgences. </a:t>
            </a:r>
            <a:endParaRPr lang="en-US" dirty="0" smtClean="0"/>
          </a:p>
          <a:p>
            <a:r>
              <a:rPr lang="en-US" dirty="0" smtClean="0"/>
              <a:t>Yellow </a:t>
            </a:r>
            <a:r>
              <a:rPr lang="en-US" dirty="0"/>
              <a:t>stringy hair, glaring eyes, small voice like a goat. Collected profits for himself. </a:t>
            </a:r>
            <a:endParaRPr lang="en-US" dirty="0" smtClean="0"/>
          </a:p>
          <a:p>
            <a:r>
              <a:rPr lang="en-US" dirty="0" smtClean="0"/>
              <a:t>Carries </a:t>
            </a:r>
            <a:r>
              <a:rPr lang="en-US" dirty="0"/>
              <a:t>a bag full of fake relics—veil of the Virgin Mary. </a:t>
            </a:r>
            <a:endParaRPr lang="en-US" dirty="0" smtClean="0"/>
          </a:p>
          <a:p>
            <a:r>
              <a:rPr lang="en-US" dirty="0" smtClean="0"/>
              <a:t>Long</a:t>
            </a:r>
            <a:r>
              <a:rPr lang="en-US" dirty="0"/>
              <a:t>, greasy, yellow hair and is beardless - associated with shiftiness. </a:t>
            </a:r>
            <a:endParaRPr lang="en-US" dirty="0" smtClean="0"/>
          </a:p>
          <a:p>
            <a:r>
              <a:rPr lang="en-US" dirty="0"/>
              <a:t>G</a:t>
            </a:r>
            <a:r>
              <a:rPr lang="en-US" dirty="0" smtClean="0"/>
              <a:t>ift </a:t>
            </a:r>
            <a:r>
              <a:rPr lang="en-US" dirty="0"/>
              <a:t>for singing and preaching whenever he finds himself inside a church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340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Geoffrey Chaucer 1340?-1400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Son of a wealthy merchant.</a:t>
            </a:r>
          </a:p>
          <a:p>
            <a:r>
              <a:rPr lang="en-US" dirty="0" smtClean="0"/>
              <a:t>Served as a page in a noble household.</a:t>
            </a:r>
          </a:p>
          <a:p>
            <a:r>
              <a:rPr lang="en-US" dirty="0" smtClean="0"/>
              <a:t>Educated in the values of aristocratic culture of the time.</a:t>
            </a:r>
          </a:p>
          <a:p>
            <a:r>
              <a:rPr lang="en-US" dirty="0" smtClean="0"/>
              <a:t>Squire in the king’s household.</a:t>
            </a:r>
          </a:p>
          <a:p>
            <a:r>
              <a:rPr lang="en-US" dirty="0" smtClean="0"/>
              <a:t>Took diplomatic journeys to Spain, France and Italy.</a:t>
            </a:r>
          </a:p>
          <a:p>
            <a:r>
              <a:rPr lang="en-US" dirty="0" smtClean="0"/>
              <a:t>Began writing Canterbury Tales in 1386, left incomplete</a:t>
            </a:r>
            <a:r>
              <a:rPr lang="en-US" dirty="0" smtClean="0"/>
              <a:t>. Written in </a:t>
            </a:r>
            <a:r>
              <a:rPr lang="en-US" dirty="0"/>
              <a:t>vernacular Middle English.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2302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Prologue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Host</a:t>
            </a:r>
            <a:r>
              <a:rPr lang="en-US" dirty="0"/>
              <a:t>: Middle Class. </a:t>
            </a:r>
            <a:r>
              <a:rPr lang="en-US" dirty="0" smtClean="0"/>
              <a:t>Large</a:t>
            </a:r>
            <a:r>
              <a:rPr lang="en-US" dirty="0"/>
              <a:t>, loud, and </a:t>
            </a:r>
            <a:r>
              <a:rPr lang="en-US" dirty="0" smtClean="0"/>
              <a:t>merry.</a:t>
            </a:r>
          </a:p>
          <a:p>
            <a:r>
              <a:rPr lang="en-US" dirty="0"/>
              <a:t>T</a:t>
            </a:r>
            <a:r>
              <a:rPr lang="en-US" dirty="0" smtClean="0"/>
              <a:t>urns </a:t>
            </a:r>
            <a:r>
              <a:rPr lang="en-US" dirty="0"/>
              <a:t>the pilgrimage into a competition: each pilgrim will tell two tales on the way to Canterbury and two on the way back. </a:t>
            </a:r>
            <a:endParaRPr lang="en-US" dirty="0" smtClean="0"/>
          </a:p>
          <a:p>
            <a:r>
              <a:rPr lang="en-US" dirty="0" smtClean="0"/>
              <a:t>Everyone </a:t>
            </a:r>
            <a:r>
              <a:rPr lang="en-US" dirty="0"/>
              <a:t>else will pay for the winner's dinner, but of course at his establishment.</a:t>
            </a:r>
          </a:p>
          <a:p>
            <a:r>
              <a:rPr lang="en-US" dirty="0"/>
              <a:t>He mediates among the pilgrims and facilitates the flow of the tales.</a:t>
            </a:r>
          </a:p>
        </p:txBody>
      </p:sp>
    </p:spTree>
    <p:extLst>
      <p:ext uri="{BB962C8B-B14F-4D97-AF65-F5344CB8AC3E}">
        <p14:creationId xmlns:p14="http://schemas.microsoft.com/office/powerpoint/2010/main" val="3676142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Canterbury Tales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Frame narrative, like the “Thousand and One Nights”.</a:t>
            </a:r>
          </a:p>
          <a:p>
            <a:r>
              <a:rPr lang="en-US" dirty="0" smtClean="0"/>
              <a:t>How to secure place in heaven</a:t>
            </a:r>
          </a:p>
          <a:p>
            <a:pPr lvl="1"/>
            <a:r>
              <a:rPr lang="en-US" dirty="0" smtClean="0"/>
              <a:t>Charity</a:t>
            </a:r>
          </a:p>
          <a:p>
            <a:pPr lvl="1"/>
            <a:r>
              <a:rPr lang="en-US" dirty="0" smtClean="0"/>
              <a:t>Building chapels</a:t>
            </a:r>
          </a:p>
          <a:p>
            <a:pPr lvl="1"/>
            <a:r>
              <a:rPr lang="en-US" dirty="0" smtClean="0"/>
              <a:t>Go on pilgrimage</a:t>
            </a:r>
          </a:p>
          <a:p>
            <a:r>
              <a:rPr lang="en-US" dirty="0" smtClean="0"/>
              <a:t>Going on pilgrimage – like vacation today.</a:t>
            </a:r>
          </a:p>
          <a:p>
            <a:pPr lvl="1"/>
            <a:r>
              <a:rPr lang="en-US" dirty="0" smtClean="0"/>
              <a:t>Veneration of a saint</a:t>
            </a:r>
          </a:p>
          <a:p>
            <a:pPr lvl="1"/>
            <a:r>
              <a:rPr lang="en-US" dirty="0" smtClean="0"/>
              <a:t>Complete a vow.</a:t>
            </a:r>
          </a:p>
          <a:p>
            <a:pPr lvl="1"/>
            <a:r>
              <a:rPr lang="en-US" dirty="0" smtClean="0"/>
              <a:t>Bring souvenirs.</a:t>
            </a:r>
          </a:p>
          <a:p>
            <a:pPr lvl="1"/>
            <a:r>
              <a:rPr lang="en-US" dirty="0" smtClean="0"/>
              <a:t>Take time off from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700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Prologue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“General Prologue”: Estate satire.</a:t>
            </a:r>
          </a:p>
          <a:p>
            <a:r>
              <a:rPr lang="en-US" dirty="0" smtClean="0"/>
              <a:t>The three estates</a:t>
            </a:r>
          </a:p>
          <a:p>
            <a:pPr lvl="1"/>
            <a:r>
              <a:rPr lang="en-US" dirty="0" smtClean="0"/>
              <a:t>Nobility – fight and protect</a:t>
            </a:r>
          </a:p>
          <a:p>
            <a:pPr lvl="1"/>
            <a:r>
              <a:rPr lang="en-US" dirty="0" smtClean="0"/>
              <a:t>Clergy - pray</a:t>
            </a:r>
          </a:p>
          <a:p>
            <a:pPr lvl="1"/>
            <a:r>
              <a:rPr lang="en-US" dirty="0" smtClean="0"/>
              <a:t>Commoners – feed</a:t>
            </a:r>
          </a:p>
          <a:p>
            <a:r>
              <a:rPr lang="en-US" dirty="0" smtClean="0"/>
              <a:t>Feminine estates – defined by sexual activity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irgins</a:t>
            </a:r>
          </a:p>
          <a:p>
            <a:pPr lvl="1"/>
            <a:r>
              <a:rPr lang="en-US" dirty="0" smtClean="0"/>
              <a:t>Wives</a:t>
            </a:r>
          </a:p>
          <a:p>
            <a:pPr lvl="1"/>
            <a:r>
              <a:rPr lang="en-US" dirty="0" smtClean="0"/>
              <a:t>Widows</a:t>
            </a:r>
          </a:p>
        </p:txBody>
      </p:sp>
    </p:spTree>
    <p:extLst>
      <p:ext uri="{BB962C8B-B14F-4D97-AF65-F5344CB8AC3E}">
        <p14:creationId xmlns:p14="http://schemas.microsoft.com/office/powerpoint/2010/main" val="1585306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Prologue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later middle ages estate system began to break up.</a:t>
            </a:r>
          </a:p>
          <a:p>
            <a:r>
              <a:rPr lang="en-US" dirty="0" smtClean="0"/>
              <a:t>Rise of urban middle class:</a:t>
            </a:r>
          </a:p>
          <a:p>
            <a:pPr lvl="1"/>
            <a:r>
              <a:rPr lang="en-US" dirty="0" smtClean="0"/>
              <a:t>Merchants</a:t>
            </a:r>
          </a:p>
          <a:p>
            <a:pPr lvl="1"/>
            <a:r>
              <a:rPr lang="en-US" dirty="0" smtClean="0"/>
              <a:t>Intellectuals</a:t>
            </a:r>
          </a:p>
          <a:p>
            <a:r>
              <a:rPr lang="en-US" dirty="0" smtClean="0"/>
              <a:t>Estates satire: works that satirize the abuses that occurred within the three official estates, in particular the clergy.</a:t>
            </a:r>
          </a:p>
        </p:txBody>
      </p:sp>
    </p:spTree>
    <p:extLst>
      <p:ext uri="{BB962C8B-B14F-4D97-AF65-F5344CB8AC3E}">
        <p14:creationId xmlns:p14="http://schemas.microsoft.com/office/powerpoint/2010/main" val="4282333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Prologue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Group has gathered at an inn preparing to depart on a pilgrimage to Canterbury, shrine of St. Thomas a Becket</a:t>
            </a:r>
          </a:p>
          <a:p>
            <a:r>
              <a:rPr lang="en-US" dirty="0" smtClean="0"/>
              <a:t>Pilgrims represent each of the three estates.</a:t>
            </a:r>
          </a:p>
          <a:p>
            <a:r>
              <a:rPr lang="en-US" dirty="0" smtClean="0"/>
              <a:t>Almost every kind of person found in late medieval England.</a:t>
            </a:r>
          </a:p>
          <a:p>
            <a:r>
              <a:rPr lang="en-US" dirty="0" smtClean="0"/>
              <a:t>High nobility (earls, dukes, princes, etc.,  not represented.</a:t>
            </a:r>
          </a:p>
          <a:p>
            <a:r>
              <a:rPr lang="en-US" dirty="0" smtClean="0"/>
              <a:t>Individual portraits of the pilgrims.</a:t>
            </a:r>
          </a:p>
        </p:txBody>
      </p:sp>
    </p:spTree>
    <p:extLst>
      <p:ext uri="{BB962C8B-B14F-4D97-AF65-F5344CB8AC3E}">
        <p14:creationId xmlns:p14="http://schemas.microsoft.com/office/powerpoint/2010/main" val="3854112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Prologue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urging of the host, each pilgrim must tell two stories on the trip.</a:t>
            </a:r>
          </a:p>
          <a:p>
            <a:r>
              <a:rPr lang="en-US" dirty="0" smtClean="0"/>
              <a:t>Failure of individuals to live up to the standards of the estates they belong to.</a:t>
            </a:r>
            <a:endParaRPr lang="en-US" dirty="0"/>
          </a:p>
          <a:p>
            <a:r>
              <a:rPr lang="en-US" dirty="0" smtClean="0"/>
              <a:t>Focus on the ills of society and how they can be cured.</a:t>
            </a:r>
          </a:p>
          <a:p>
            <a:r>
              <a:rPr lang="en-US" dirty="0" smtClean="0"/>
              <a:t>Focus in the “General Prologue” on individuals and their psychological makeup.</a:t>
            </a:r>
          </a:p>
          <a:p>
            <a:r>
              <a:rPr lang="en-US" dirty="0" smtClean="0"/>
              <a:t>Physiognomy as reflection of character.</a:t>
            </a:r>
          </a:p>
        </p:txBody>
      </p:sp>
    </p:spTree>
    <p:extLst>
      <p:ext uri="{BB962C8B-B14F-4D97-AF65-F5344CB8AC3E}">
        <p14:creationId xmlns:p14="http://schemas.microsoft.com/office/powerpoint/2010/main" val="340989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Prologue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Knight</a:t>
            </a:r>
            <a:r>
              <a:rPr lang="en-US" dirty="0"/>
              <a:t>: Lower Aristocracy, </a:t>
            </a:r>
            <a:endParaRPr lang="en-US" dirty="0" smtClean="0"/>
          </a:p>
          <a:p>
            <a:r>
              <a:rPr lang="en-US" dirty="0" smtClean="0"/>
              <a:t>Keeps </a:t>
            </a:r>
            <a:r>
              <a:rPr lang="en-US" dirty="0"/>
              <a:t>order in group, </a:t>
            </a:r>
            <a:endParaRPr lang="en-US" dirty="0" smtClean="0"/>
          </a:p>
          <a:p>
            <a:r>
              <a:rPr lang="en-US" dirty="0" smtClean="0"/>
              <a:t>Mercenary</a:t>
            </a:r>
            <a:r>
              <a:rPr lang="en-US" dirty="0"/>
              <a:t>, </a:t>
            </a:r>
            <a:r>
              <a:rPr lang="en-US" dirty="0" smtClean="0"/>
              <a:t>p</a:t>
            </a:r>
            <a:r>
              <a:rPr lang="en-US" dirty="0" smtClean="0"/>
              <a:t>articipated </a:t>
            </a:r>
            <a:r>
              <a:rPr lang="en-US" dirty="0"/>
              <a:t>in crusades.</a:t>
            </a:r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/>
              <a:t>can ride all </a:t>
            </a:r>
            <a:r>
              <a:rPr lang="en-US" dirty="0" smtClean="0"/>
              <a:t>day. </a:t>
            </a:r>
            <a:endParaRPr lang="en-US" dirty="0" smtClean="0"/>
          </a:p>
          <a:p>
            <a:r>
              <a:rPr lang="en-US" dirty="0" smtClean="0"/>
              <a:t>Represents </a:t>
            </a:r>
            <a:r>
              <a:rPr lang="en-US" dirty="0"/>
              <a:t>the chivalric </a:t>
            </a:r>
            <a:r>
              <a:rPr lang="en-US" dirty="0" smtClean="0"/>
              <a:t>ideal. </a:t>
            </a:r>
            <a:endParaRPr lang="en-US" dirty="0" smtClean="0"/>
          </a:p>
          <a:p>
            <a:r>
              <a:rPr lang="en-US" b="1" dirty="0"/>
              <a:t>Squire</a:t>
            </a:r>
            <a:r>
              <a:rPr lang="en-US" dirty="0"/>
              <a:t>: Lower Aristocracy, </a:t>
            </a:r>
            <a:r>
              <a:rPr lang="en-US" dirty="0"/>
              <a:t>The Knight’s son and apprentice. C</a:t>
            </a:r>
            <a:r>
              <a:rPr lang="en-US" dirty="0" smtClean="0"/>
              <a:t>urly-haired</a:t>
            </a:r>
            <a:r>
              <a:rPr lang="en-US" dirty="0"/>
              <a:t>, youthfully handsome, and loves dancing and courting</a:t>
            </a:r>
            <a:r>
              <a:rPr lang="en-US" dirty="0" smtClean="0"/>
              <a:t>. </a:t>
            </a:r>
            <a:r>
              <a:rPr lang="en-US" dirty="0"/>
              <a:t>Could ride well, Stays out all night, Knows how to act (courtly</a:t>
            </a:r>
            <a:r>
              <a:rPr lang="en-US" dirty="0" smtClean="0"/>
              <a:t>).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3337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Prologue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Yeoman</a:t>
            </a:r>
            <a:r>
              <a:rPr lang="en-US" dirty="0"/>
              <a:t>: Serves the knightly class as a kind of forest policeman. Accompanies the Knight and the Squire.</a:t>
            </a:r>
          </a:p>
          <a:p>
            <a:r>
              <a:rPr lang="en-US" dirty="0"/>
              <a:t>Dresses in green, Wears an image of St. Christopher. Christopher protects travelers. </a:t>
            </a:r>
          </a:p>
          <a:p>
            <a:r>
              <a:rPr lang="en-US" b="1" dirty="0" smtClean="0"/>
              <a:t>Prioress</a:t>
            </a:r>
            <a:r>
              <a:rPr lang="en-US" dirty="0"/>
              <a:t>: </a:t>
            </a:r>
            <a:r>
              <a:rPr lang="en-US" dirty="0" smtClean="0"/>
              <a:t>a </a:t>
            </a:r>
            <a:r>
              <a:rPr lang="en-US" dirty="0"/>
              <a:t>nun who is head of her </a:t>
            </a:r>
            <a:r>
              <a:rPr lang="en-US" dirty="0" smtClean="0"/>
              <a:t>convent. </a:t>
            </a:r>
            <a:r>
              <a:rPr lang="en-US" dirty="0"/>
              <a:t>Nunneries were often finishing schools for extra daughters of the rich.</a:t>
            </a:r>
          </a:p>
          <a:p>
            <a:r>
              <a:rPr lang="en-US" dirty="0" smtClean="0"/>
              <a:t>Mispronounces </a:t>
            </a:r>
            <a:r>
              <a:rPr lang="en-US" dirty="0"/>
              <a:t>French, Good </a:t>
            </a:r>
            <a:r>
              <a:rPr lang="en-US" dirty="0" smtClean="0"/>
              <a:t>table manners</a:t>
            </a:r>
            <a:r>
              <a:rPr lang="en-US" dirty="0"/>
              <a:t>, More concerned </a:t>
            </a:r>
            <a:r>
              <a:rPr lang="en-US" dirty="0" smtClean="0"/>
              <a:t>with animals </a:t>
            </a:r>
            <a:r>
              <a:rPr lang="en-US" dirty="0"/>
              <a:t>than poor humans, She feeds animals better than </a:t>
            </a:r>
            <a:r>
              <a:rPr lang="en-US" dirty="0" smtClean="0"/>
              <a:t>humans. </a:t>
            </a:r>
          </a:p>
        </p:txBody>
      </p:sp>
    </p:spTree>
    <p:extLst>
      <p:ext uri="{BB962C8B-B14F-4D97-AF65-F5344CB8AC3E}">
        <p14:creationId xmlns:p14="http://schemas.microsoft.com/office/powerpoint/2010/main" val="9403949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308</TotalTime>
  <Words>1125</Words>
  <Application>Microsoft Office PowerPoint</Application>
  <PresentationFormat>On-screen Show (4:3)</PresentationFormat>
  <Paragraphs>140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Canterbury Tales</vt:lpstr>
      <vt:lpstr>Geoffrey Chaucer 1340?-1400</vt:lpstr>
      <vt:lpstr>Canterbury Tales</vt:lpstr>
      <vt:lpstr>General Prologue</vt:lpstr>
      <vt:lpstr>General Prologue</vt:lpstr>
      <vt:lpstr>General Prologue</vt:lpstr>
      <vt:lpstr>General Prologue</vt:lpstr>
      <vt:lpstr>General Prologue</vt:lpstr>
      <vt:lpstr>General Prologue</vt:lpstr>
      <vt:lpstr>General Prologue</vt:lpstr>
      <vt:lpstr>General Prologue</vt:lpstr>
      <vt:lpstr>General Prologue</vt:lpstr>
      <vt:lpstr>General Prologue</vt:lpstr>
      <vt:lpstr>General Prologue</vt:lpstr>
      <vt:lpstr>General Prologue</vt:lpstr>
      <vt:lpstr>General Prologue</vt:lpstr>
      <vt:lpstr>General Prologue</vt:lpstr>
      <vt:lpstr>General Prologue</vt:lpstr>
      <vt:lpstr>General Prologue</vt:lpstr>
      <vt:lpstr>General Prologue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Canterbury Tales</dc:title>
  <dc:creator>George</dc:creator>
  <cp:lastModifiedBy>George</cp:lastModifiedBy>
  <cp:revision>22</cp:revision>
  <dcterms:created xsi:type="dcterms:W3CDTF">2011-11-03T21:48:58Z</dcterms:created>
  <dcterms:modified xsi:type="dcterms:W3CDTF">2011-11-04T11:29:39Z</dcterms:modified>
</cp:coreProperties>
</file>