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51D5E-D40F-4AD8-855F-A2DB14C2A883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873E1-0719-494C-AD47-DD58855A7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55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873E1-0719-494C-AD47-DD58855A72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83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873E1-0719-494C-AD47-DD58855A72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08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873E1-0719-494C-AD47-DD58855A72B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07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873E1-0719-494C-AD47-DD58855A72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7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873E1-0719-494C-AD47-DD58855A72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65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873E1-0719-494C-AD47-DD58855A72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2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873E1-0719-494C-AD47-DD58855A72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52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873E1-0719-494C-AD47-DD58855A72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40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873E1-0719-494C-AD47-DD58855A72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60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873E1-0719-494C-AD47-DD58855A72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02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873E1-0719-494C-AD47-DD58855A72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59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C05C-5AF8-44B7-933F-A6FE589F8DCC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B4CA-AC10-4E9C-86F2-CFC23A8A9A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C05C-5AF8-44B7-933F-A6FE589F8DCC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B4CA-AC10-4E9C-86F2-CFC23A8A9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C05C-5AF8-44B7-933F-A6FE589F8DCC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B4CA-AC10-4E9C-86F2-CFC23A8A9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C05C-5AF8-44B7-933F-A6FE589F8DCC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B4CA-AC10-4E9C-86F2-CFC23A8A9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C05C-5AF8-44B7-933F-A6FE589F8DCC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B4CA-AC10-4E9C-86F2-CFC23A8A9A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C05C-5AF8-44B7-933F-A6FE589F8DCC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B4CA-AC10-4E9C-86F2-CFC23A8A9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C05C-5AF8-44B7-933F-A6FE589F8DCC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B4CA-AC10-4E9C-86F2-CFC23A8A9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C05C-5AF8-44B7-933F-A6FE589F8DCC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B4CA-AC10-4E9C-86F2-CFC23A8A9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C05C-5AF8-44B7-933F-A6FE589F8DCC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B4CA-AC10-4E9C-86F2-CFC23A8A9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C05C-5AF8-44B7-933F-A6FE589F8DCC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B4CA-AC10-4E9C-86F2-CFC23A8A9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C05C-5AF8-44B7-933F-A6FE589F8DCC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E1B4CA-AC10-4E9C-86F2-CFC23A8A9A7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2BC05C-5AF8-44B7-933F-A6FE589F8DCC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E1B4CA-AC10-4E9C-86F2-CFC23A8A9A7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Albert Camus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“The Guest”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“The Guest”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Arab’s choice?</a:t>
            </a:r>
          </a:p>
          <a:p>
            <a:pPr lvl="1"/>
            <a:r>
              <a:rPr lang="en-US" dirty="0" smtClean="0"/>
              <a:t>Go to prison – certain death.</a:t>
            </a:r>
          </a:p>
          <a:p>
            <a:pPr lvl="1"/>
            <a:r>
              <a:rPr lang="en-US" dirty="0" smtClean="0"/>
              <a:t>Go back to the village – also certain death.</a:t>
            </a:r>
          </a:p>
          <a:p>
            <a:pPr lvl="1"/>
            <a:r>
              <a:rPr lang="en-US" dirty="0" smtClean="0"/>
              <a:t>Why do you think he chose going to prison?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415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3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Camus and Existentialism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Three schools of </a:t>
            </a:r>
            <a:r>
              <a:rPr lang="en-US" sz="2800" dirty="0" smtClean="0"/>
              <a:t>thought </a:t>
            </a:r>
            <a:r>
              <a:rPr lang="en-US" sz="2800" dirty="0"/>
              <a:t>associated with Camus</a:t>
            </a:r>
            <a:endParaRPr lang="en-US" sz="2400" dirty="0"/>
          </a:p>
          <a:p>
            <a:pPr lvl="1"/>
            <a:r>
              <a:rPr lang="en-US" dirty="0" smtClean="0"/>
              <a:t>Existentialism</a:t>
            </a:r>
          </a:p>
          <a:p>
            <a:pPr lvl="2"/>
            <a:r>
              <a:rPr lang="en-US" sz="2400" dirty="0" smtClean="0"/>
              <a:t>Sartre </a:t>
            </a:r>
            <a:r>
              <a:rPr lang="en-US" sz="2400" dirty="0"/>
              <a:t>and Camus are the two most important French Existentialists (there were many others, but this is when the philosophy gets a name)</a:t>
            </a:r>
          </a:p>
          <a:p>
            <a:pPr lvl="2"/>
            <a:r>
              <a:rPr lang="en-US" sz="2400" dirty="0" smtClean="0"/>
              <a:t>Did </a:t>
            </a:r>
            <a:r>
              <a:rPr lang="en-US" sz="2400" dirty="0"/>
              <a:t>not believe that there is any “essential nature</a:t>
            </a:r>
            <a:r>
              <a:rPr lang="en-US" sz="2400" dirty="0" smtClean="0"/>
              <a:t>”.</a:t>
            </a:r>
            <a:endParaRPr lang="en-US" sz="2400" dirty="0"/>
          </a:p>
          <a:p>
            <a:pPr lvl="2"/>
            <a:r>
              <a:rPr lang="en-US" sz="2400" dirty="0" smtClean="0"/>
              <a:t>Believed </a:t>
            </a:r>
            <a:r>
              <a:rPr lang="en-US" sz="2400" dirty="0"/>
              <a:t>that our “nature” is constructed by the choices that we </a:t>
            </a:r>
            <a:r>
              <a:rPr lang="en-US" sz="2400" dirty="0" smtClean="0"/>
              <a:t>make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9412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Camus and Existentialism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sz="2000" dirty="0"/>
          </a:p>
          <a:p>
            <a:pPr lvl="1"/>
            <a:r>
              <a:rPr lang="en-US" dirty="0" err="1" smtClean="0"/>
              <a:t>Absurdism</a:t>
            </a:r>
            <a:endParaRPr lang="en-US" dirty="0" smtClean="0"/>
          </a:p>
          <a:p>
            <a:pPr lvl="2"/>
            <a:r>
              <a:rPr lang="en-US" sz="2400" dirty="0" smtClean="0"/>
              <a:t>The </a:t>
            </a:r>
            <a:r>
              <a:rPr lang="en-US" sz="2400" dirty="0"/>
              <a:t>belief that our desire for meaning is greater than the capacity of the universe to produce meaning.</a:t>
            </a:r>
          </a:p>
          <a:p>
            <a:pPr lvl="2"/>
            <a:r>
              <a:rPr lang="en-US" sz="2400" dirty="0"/>
              <a:t>There is no inherent meaning in the world</a:t>
            </a:r>
          </a:p>
          <a:p>
            <a:pPr lvl="1"/>
            <a:r>
              <a:rPr lang="en-US" dirty="0" smtClean="0"/>
              <a:t>Moralism</a:t>
            </a:r>
          </a:p>
          <a:p>
            <a:pPr lvl="2"/>
            <a:r>
              <a:rPr lang="en-US" sz="2400" dirty="0" smtClean="0"/>
              <a:t>A </a:t>
            </a:r>
            <a:r>
              <a:rPr lang="en-US" sz="2400" dirty="0"/>
              <a:t>French school of writers that examined the ethical question of what it means to be human</a:t>
            </a:r>
            <a:r>
              <a:rPr lang="en-US" dirty="0" smtClean="0"/>
              <a:t>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4299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Camus and Existentialism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Camus’s ethical system.</a:t>
            </a:r>
          </a:p>
          <a:p>
            <a:pPr lvl="1"/>
            <a:r>
              <a:rPr lang="en-US" dirty="0" smtClean="0"/>
              <a:t>Human </a:t>
            </a:r>
            <a:r>
              <a:rPr lang="en-US" dirty="0"/>
              <a:t>beings inhabit a moral universe in which there are no absolute guidelines</a:t>
            </a:r>
          </a:p>
          <a:p>
            <a:pPr lvl="1"/>
            <a:r>
              <a:rPr lang="en-US" dirty="0"/>
              <a:t>Nonetheless, we have an ethical sense that we try to live </a:t>
            </a:r>
            <a:r>
              <a:rPr lang="en-US" dirty="0" smtClean="0"/>
              <a:t>up.</a:t>
            </a:r>
          </a:p>
          <a:p>
            <a:pPr lvl="1"/>
            <a:r>
              <a:rPr lang="en-US" dirty="0" smtClean="0"/>
              <a:t>Life </a:t>
            </a:r>
            <a:r>
              <a:rPr lang="en-US" dirty="0"/>
              <a:t>constantly presents us with moral choices without giving us the right </a:t>
            </a:r>
            <a:r>
              <a:rPr lang="en-US" dirty="0" smtClean="0"/>
              <a:t>answers.</a:t>
            </a:r>
            <a:endParaRPr lang="en-US" dirty="0"/>
          </a:p>
          <a:p>
            <a:pPr lvl="1"/>
            <a:r>
              <a:rPr lang="en-US" dirty="0" smtClean="0"/>
              <a:t>We </a:t>
            </a:r>
            <a:r>
              <a:rPr lang="en-US" dirty="0"/>
              <a:t>define ourselves as moral beings by the choices that we make within the ethical system that we construct.</a:t>
            </a:r>
          </a:p>
        </p:txBody>
      </p:sp>
    </p:spTree>
    <p:extLst>
      <p:ext uri="{BB962C8B-B14F-4D97-AF65-F5344CB8AC3E}">
        <p14:creationId xmlns:p14="http://schemas.microsoft.com/office/powerpoint/2010/main" val="60688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Guest”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Guest—one of Camus’ best known statements of his philosophy—an allegory of moral decision making in a hostile world.</a:t>
            </a:r>
          </a:p>
          <a:p>
            <a:pPr marL="274320" lvl="2" indent="-274320">
              <a:buClr>
                <a:schemeClr val="accent3"/>
              </a:buClr>
              <a:buSzPct val="95000"/>
            </a:pPr>
            <a:r>
              <a:rPr lang="en-US" sz="2600" dirty="0"/>
              <a:t>The setting is Algeria, a French colony in Northern </a:t>
            </a:r>
            <a:r>
              <a:rPr lang="en-US" sz="2600" dirty="0" smtClean="0"/>
              <a:t>Africa.</a:t>
            </a:r>
            <a:endParaRPr lang="en-US" sz="2600" dirty="0"/>
          </a:p>
          <a:p>
            <a:r>
              <a:rPr lang="en-US" dirty="0" smtClean="0"/>
              <a:t>The </a:t>
            </a:r>
            <a:r>
              <a:rPr lang="en-US" dirty="0"/>
              <a:t>native people consider the French their enemy and are trying to throw off the Colonial yolk.</a:t>
            </a:r>
          </a:p>
          <a:p>
            <a:r>
              <a:rPr lang="en-US" dirty="0" smtClean="0"/>
              <a:t>The </a:t>
            </a:r>
            <a:r>
              <a:rPr lang="en-US" dirty="0"/>
              <a:t>French are trying to keep order until such time as they can pull out without losing face</a:t>
            </a:r>
            <a:r>
              <a:rPr lang="en-US" dirty="0" smtClean="0"/>
              <a:t>.</a:t>
            </a:r>
          </a:p>
          <a:p>
            <a:pPr marL="274320" lvl="3" indent="-274320">
              <a:buSzPct val="95000"/>
            </a:pPr>
            <a:r>
              <a:rPr lang="en-US" sz="2600" dirty="0"/>
              <a:t>Algeria gained independence in </a:t>
            </a:r>
            <a:r>
              <a:rPr lang="en-US" sz="2600" dirty="0" smtClean="0"/>
              <a:t>1962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441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“The Guest”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three main characters cannot act independent of the geopolitical realities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Balducci</a:t>
            </a:r>
            <a:r>
              <a:rPr lang="en-US" dirty="0" smtClean="0"/>
              <a:t> </a:t>
            </a:r>
            <a:r>
              <a:rPr lang="en-US" dirty="0"/>
              <a:t>is a gendarme—a military police officer—trying to keep order among a people who despise his </a:t>
            </a:r>
            <a:r>
              <a:rPr lang="en-US" dirty="0" smtClean="0"/>
              <a:t>presence.</a:t>
            </a:r>
          </a:p>
          <a:p>
            <a:r>
              <a:rPr lang="en-US" dirty="0" err="1" smtClean="0"/>
              <a:t>Daru</a:t>
            </a:r>
            <a:r>
              <a:rPr lang="en-US" dirty="0" smtClean="0"/>
              <a:t> </a:t>
            </a:r>
            <a:r>
              <a:rPr lang="en-US" dirty="0"/>
              <a:t>is a European teacher who teaches French Geography to Arab children </a:t>
            </a:r>
            <a:r>
              <a:rPr lang="en-US" dirty="0" smtClean="0"/>
              <a:t>.</a:t>
            </a:r>
          </a:p>
          <a:p>
            <a:r>
              <a:rPr lang="en-US" dirty="0" smtClean="0"/>
              <a:t>His </a:t>
            </a:r>
            <a:r>
              <a:rPr lang="en-US" dirty="0"/>
              <a:t>presence is despised by the </a:t>
            </a:r>
            <a:r>
              <a:rPr lang="en-US" dirty="0" smtClean="0"/>
              <a:t>locals.</a:t>
            </a:r>
          </a:p>
          <a:p>
            <a:r>
              <a:rPr lang="en-US" dirty="0"/>
              <a:t>The Arab has </a:t>
            </a:r>
            <a:r>
              <a:rPr lang="en-US" dirty="0" smtClean="0"/>
              <a:t>committed </a:t>
            </a:r>
            <a:r>
              <a:rPr lang="en-US" dirty="0"/>
              <a:t>a </a:t>
            </a:r>
            <a:r>
              <a:rPr lang="en-US" dirty="0" smtClean="0"/>
              <a:t>murder.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22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“The Guest”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 the </a:t>
            </a:r>
            <a:r>
              <a:rPr lang="en-US" dirty="0"/>
              <a:t>French have the right to punish </a:t>
            </a:r>
            <a:r>
              <a:rPr lang="en-US" dirty="0" smtClean="0"/>
              <a:t>the Arab?</a:t>
            </a:r>
          </a:p>
          <a:p>
            <a:r>
              <a:rPr lang="en-US" dirty="0" err="1" smtClean="0"/>
              <a:t>Daru</a:t>
            </a:r>
            <a:r>
              <a:rPr lang="en-US" dirty="0" smtClean="0"/>
              <a:t> resents </a:t>
            </a:r>
            <a:r>
              <a:rPr lang="en-US" dirty="0"/>
              <a:t>the position that he has been put in</a:t>
            </a:r>
          </a:p>
          <a:p>
            <a:pPr lvl="1"/>
            <a:r>
              <a:rPr lang="en-US" dirty="0" err="1" smtClean="0"/>
              <a:t>Balducci</a:t>
            </a:r>
            <a:r>
              <a:rPr lang="en-US" dirty="0" smtClean="0"/>
              <a:t> </a:t>
            </a:r>
            <a:r>
              <a:rPr lang="en-US" dirty="0"/>
              <a:t>expects him to help the Europeans because he is a </a:t>
            </a:r>
            <a:r>
              <a:rPr lang="en-US" dirty="0" err="1"/>
              <a:t>Eurpoean</a:t>
            </a:r>
            <a:endParaRPr lang="en-US" dirty="0"/>
          </a:p>
          <a:p>
            <a:pPr lvl="1"/>
            <a:r>
              <a:rPr lang="en-US" dirty="0" smtClean="0"/>
              <a:t>He </a:t>
            </a:r>
            <a:r>
              <a:rPr lang="en-US" dirty="0"/>
              <a:t>does not share this </a:t>
            </a:r>
            <a:r>
              <a:rPr lang="en-US" dirty="0" smtClean="0"/>
              <a:t>view</a:t>
            </a:r>
          </a:p>
          <a:p>
            <a:r>
              <a:rPr lang="en-US" dirty="0" smtClean="0"/>
              <a:t>After </a:t>
            </a:r>
            <a:r>
              <a:rPr lang="en-US" dirty="0" err="1"/>
              <a:t>Balducci</a:t>
            </a:r>
            <a:r>
              <a:rPr lang="en-US" dirty="0"/>
              <a:t> leaves, </a:t>
            </a:r>
            <a:r>
              <a:rPr lang="en-US" dirty="0" err="1"/>
              <a:t>Daru</a:t>
            </a:r>
            <a:r>
              <a:rPr lang="en-US" dirty="0"/>
              <a:t> forms a genuine human relationship with the Arab</a:t>
            </a:r>
          </a:p>
          <a:p>
            <a:pPr lvl="1"/>
            <a:r>
              <a:rPr lang="en-US" dirty="0" smtClean="0"/>
              <a:t>He </a:t>
            </a:r>
            <a:r>
              <a:rPr lang="en-US" dirty="0"/>
              <a:t>gives him hospitality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adds a new dimension to the moral choice—now he has formed a human connection with the person he is going to have to bring to execution.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28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“The Guest”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2" indent="-274320">
              <a:buClr>
                <a:schemeClr val="accent3"/>
              </a:buClr>
              <a:buSzPct val="95000"/>
            </a:pPr>
            <a:r>
              <a:rPr lang="en-US" sz="2400" dirty="0" err="1"/>
              <a:t>Daru</a:t>
            </a:r>
            <a:r>
              <a:rPr lang="en-US" sz="2400" dirty="0"/>
              <a:t> has a perfect existential choice to make</a:t>
            </a:r>
            <a:endParaRPr lang="en-US" sz="2000" dirty="0"/>
          </a:p>
          <a:p>
            <a:r>
              <a:rPr lang="en-US" dirty="0" smtClean="0"/>
              <a:t>There </a:t>
            </a:r>
            <a:r>
              <a:rPr lang="en-US" dirty="0"/>
              <a:t>are consequences to whatever he chooses to do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he is perceived as helping the Arabs, he will be considered a traitor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he is perceived as helping the French, he will become a </a:t>
            </a:r>
            <a:r>
              <a:rPr lang="en-US" dirty="0" smtClean="0"/>
              <a:t>target.</a:t>
            </a:r>
          </a:p>
          <a:p>
            <a:r>
              <a:rPr lang="en-US" dirty="0" smtClean="0"/>
              <a:t>The </a:t>
            </a:r>
            <a:r>
              <a:rPr lang="en-US" dirty="0"/>
              <a:t>situation is absurd and </a:t>
            </a:r>
            <a:r>
              <a:rPr lang="en-US" dirty="0" smtClean="0"/>
              <a:t>existential</a:t>
            </a:r>
          </a:p>
          <a:p>
            <a:r>
              <a:rPr lang="en-US" dirty="0" smtClean="0"/>
              <a:t>There </a:t>
            </a:r>
            <a:r>
              <a:rPr lang="en-US" dirty="0"/>
              <a:t>are no guidelines for </a:t>
            </a:r>
            <a:r>
              <a:rPr lang="en-US" dirty="0" smtClean="0"/>
              <a:t>him</a:t>
            </a:r>
            <a:r>
              <a:rPr lang="en-US" dirty="0"/>
              <a:t>: should he </a:t>
            </a:r>
            <a:r>
              <a:rPr lang="en-US" dirty="0" smtClean="0"/>
              <a:t>deliver </a:t>
            </a:r>
            <a:r>
              <a:rPr lang="en-US" dirty="0"/>
              <a:t>the prisoner or helping him </a:t>
            </a:r>
            <a:r>
              <a:rPr lang="en-US" dirty="0" smtClean="0"/>
              <a:t>escape?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441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“The Guest”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Daru</a:t>
            </a:r>
            <a:r>
              <a:rPr lang="en-US" dirty="0" smtClean="0"/>
              <a:t> </a:t>
            </a:r>
            <a:r>
              <a:rPr lang="en-US" dirty="0"/>
              <a:t>attempts to have it both ways—he tries to pass on the moral consequences for the decision to the Arab by giving him two </a:t>
            </a:r>
            <a:r>
              <a:rPr lang="en-US" dirty="0" smtClean="0"/>
              <a:t>choices: freedom or certain death.</a:t>
            </a:r>
            <a:endParaRPr lang="en-US" dirty="0"/>
          </a:p>
          <a:p>
            <a:pPr lvl="1"/>
            <a:r>
              <a:rPr lang="en-US" dirty="0" smtClean="0"/>
              <a:t>This </a:t>
            </a:r>
            <a:r>
              <a:rPr lang="en-US" dirty="0"/>
              <a:t>is a MORAL cop out—he wants to avoid the moral consequences of his actions</a:t>
            </a:r>
          </a:p>
          <a:p>
            <a:pPr lvl="1"/>
            <a:r>
              <a:rPr lang="en-US" dirty="0" smtClean="0"/>
              <a:t>He </a:t>
            </a:r>
            <a:r>
              <a:rPr lang="en-US" dirty="0"/>
              <a:t>refuses to choose, but fails to realize that this, too, is a moral choice</a:t>
            </a:r>
          </a:p>
          <a:p>
            <a:pPr lvl="1"/>
            <a:r>
              <a:rPr lang="en-US" dirty="0" smtClean="0"/>
              <a:t>He </a:t>
            </a:r>
            <a:r>
              <a:rPr lang="en-US" dirty="0"/>
              <a:t>actually ends up having to face the moral consequences of BOTH choices—the Arabs think that he delivered the prisoner, and the Europeans know that he did not.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91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</TotalTime>
  <Words>633</Words>
  <Application>Microsoft Office PowerPoint</Application>
  <PresentationFormat>On-screen Show (4:3)</PresentationFormat>
  <Paragraphs>69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Albert Camus</vt:lpstr>
      <vt:lpstr>Camus and Existentialism</vt:lpstr>
      <vt:lpstr>Camus and Existentialism</vt:lpstr>
      <vt:lpstr>Camus and Existentialism</vt:lpstr>
      <vt:lpstr>“The Guest”</vt:lpstr>
      <vt:lpstr>“The Guest”</vt:lpstr>
      <vt:lpstr>“The Guest”</vt:lpstr>
      <vt:lpstr>“The Guest”</vt:lpstr>
      <vt:lpstr>“The Guest”</vt:lpstr>
      <vt:lpstr>“The Guest”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Albert Camus</dc:title>
  <dc:creator>George</dc:creator>
  <cp:lastModifiedBy>George</cp:lastModifiedBy>
  <cp:revision>4</cp:revision>
  <dcterms:created xsi:type="dcterms:W3CDTF">2012-03-06T22:28:37Z</dcterms:created>
  <dcterms:modified xsi:type="dcterms:W3CDTF">2012-03-06T22:56:42Z</dcterms:modified>
</cp:coreProperties>
</file>