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2B2E7-7529-4B61-B1F7-AEDA17619FF6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C569E-D1C3-45B0-8E73-67A430112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81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273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5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767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947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9531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24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66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681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311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810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19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846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0892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147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078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889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24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78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20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923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12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908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922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C569E-D1C3-45B0-8E73-67A43011212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63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F582-137E-4625-A8DA-581835368A34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C47C-CC94-4A53-969D-56F5DAC3D7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F582-137E-4625-A8DA-581835368A34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C47C-CC94-4A53-969D-56F5DAC3D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F582-137E-4625-A8DA-581835368A34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C47C-CC94-4A53-969D-56F5DAC3D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F582-137E-4625-A8DA-581835368A34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C47C-CC94-4A53-969D-56F5DAC3D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F582-137E-4625-A8DA-581835368A34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C47C-CC94-4A53-969D-56F5DAC3D7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F582-137E-4625-A8DA-581835368A34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C47C-CC94-4A53-969D-56F5DAC3D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F582-137E-4625-A8DA-581835368A34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C47C-CC94-4A53-969D-56F5DAC3D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F582-137E-4625-A8DA-581835368A34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C47C-CC94-4A53-969D-56F5DAC3D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F582-137E-4625-A8DA-581835368A34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C47C-CC94-4A53-969D-56F5DAC3D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F582-137E-4625-A8DA-581835368A34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C47C-CC94-4A53-969D-56F5DAC3D7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F582-137E-4625-A8DA-581835368A34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AD3C47C-CC94-4A53-969D-56F5DAC3D72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4AF582-137E-4625-A8DA-581835368A34}" type="datetimeFigureOut">
              <a:rPr lang="en-US" smtClean="0"/>
              <a:t>10/30/2011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D3C47C-CC94-4A53-969D-56F5DAC3D72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Beowulf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39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Beowulf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Beowulf to </a:t>
            </a:r>
            <a:r>
              <a:rPr lang="en-US" dirty="0" err="1" smtClean="0"/>
              <a:t>Hrothgar</a:t>
            </a:r>
            <a:r>
              <a:rPr lang="en-US" dirty="0" smtClean="0"/>
              <a:t>: Everyone supported my desire to come and help you.</a:t>
            </a:r>
          </a:p>
          <a:p>
            <a:pPr lvl="1"/>
            <a:r>
              <a:rPr lang="en-US" dirty="0" smtClean="0"/>
              <a:t>Clotted in the blood of enemies</a:t>
            </a:r>
          </a:p>
          <a:p>
            <a:pPr lvl="1"/>
            <a:r>
              <a:rPr lang="en-US" dirty="0" smtClean="0"/>
              <a:t>Battled five beasts</a:t>
            </a:r>
          </a:p>
          <a:p>
            <a:pPr lvl="1"/>
            <a:r>
              <a:rPr lang="en-US" dirty="0" smtClean="0"/>
              <a:t>Slaughtered sea monsters</a:t>
            </a:r>
          </a:p>
          <a:p>
            <a:pPr lvl="1"/>
            <a:r>
              <a:rPr lang="en-US" dirty="0" smtClean="0"/>
              <a:t>Devastated enemies</a:t>
            </a:r>
          </a:p>
          <a:p>
            <a:pPr lvl="1"/>
            <a:r>
              <a:rPr lang="en-US" dirty="0" smtClean="0"/>
              <a:t>I am a match for Grendel</a:t>
            </a:r>
          </a:p>
          <a:p>
            <a:pPr lvl="1"/>
            <a:r>
              <a:rPr lang="en-US" dirty="0" smtClean="0"/>
              <a:t>Give me the privilege to destroy Grendel.</a:t>
            </a:r>
          </a:p>
          <a:p>
            <a:pPr lvl="1"/>
            <a:r>
              <a:rPr lang="en-US" dirty="0" smtClean="0"/>
              <a:t>If I die, it’s God’s will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976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Beowulf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Beowulf’s </a:t>
            </a:r>
            <a:r>
              <a:rPr lang="en-US" dirty="0" smtClean="0"/>
              <a:t>father owes allegiance to </a:t>
            </a:r>
            <a:r>
              <a:rPr lang="en-US" dirty="0" err="1" smtClean="0"/>
              <a:t>Hrothgar</a:t>
            </a:r>
            <a:r>
              <a:rPr lang="en-US" dirty="0" smtClean="0"/>
              <a:t>. </a:t>
            </a:r>
            <a:r>
              <a:rPr lang="en-US" dirty="0" err="1" smtClean="0"/>
              <a:t>Hrothgar</a:t>
            </a:r>
            <a:r>
              <a:rPr lang="en-US" dirty="0" smtClean="0"/>
              <a:t> pays blood-money for Beowulf’s father.</a:t>
            </a:r>
            <a:endParaRPr lang="en-US" dirty="0"/>
          </a:p>
          <a:p>
            <a:r>
              <a:rPr lang="en-US" dirty="0" err="1" smtClean="0"/>
              <a:t>Hrothgar</a:t>
            </a:r>
            <a:r>
              <a:rPr lang="en-US" dirty="0" smtClean="0"/>
              <a:t> prepares a feast for Beowulf.</a:t>
            </a:r>
          </a:p>
          <a:p>
            <a:r>
              <a:rPr lang="en-US" dirty="0" smtClean="0"/>
              <a:t>What generalizations can we make about the society depicted in the poem?</a:t>
            </a:r>
          </a:p>
        </p:txBody>
      </p:sp>
    </p:spTree>
    <p:extLst>
      <p:ext uri="{BB962C8B-B14F-4D97-AF65-F5344CB8AC3E}">
        <p14:creationId xmlns:p14="http://schemas.microsoft.com/office/powerpoint/2010/main" val="397930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Beowulf (1096-1113)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Feast at </a:t>
            </a:r>
            <a:r>
              <a:rPr lang="en-US" dirty="0" err="1" smtClean="0"/>
              <a:t>Heorot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minstrel sang.</a:t>
            </a:r>
          </a:p>
          <a:p>
            <a:r>
              <a:rPr lang="en-US" dirty="0" err="1" smtClean="0"/>
              <a:t>Unferth’s</a:t>
            </a:r>
            <a:r>
              <a:rPr lang="en-US" dirty="0" smtClean="0"/>
              <a:t> address to Beowulf – verbal combat, envy.</a:t>
            </a:r>
          </a:p>
          <a:p>
            <a:r>
              <a:rPr lang="en-US" dirty="0" smtClean="0"/>
              <a:t>Boasting vs. insulting</a:t>
            </a:r>
          </a:p>
          <a:p>
            <a:r>
              <a:rPr lang="en-US" dirty="0" smtClean="0"/>
              <a:t>Friendly </a:t>
            </a:r>
            <a:r>
              <a:rPr lang="en-US" dirty="0" err="1" smtClean="0"/>
              <a:t>wimming</a:t>
            </a:r>
            <a:r>
              <a:rPr lang="en-US" dirty="0" smtClean="0"/>
              <a:t> competition with </a:t>
            </a:r>
            <a:r>
              <a:rPr lang="en-US" dirty="0" err="1" smtClean="0"/>
              <a:t>Breca</a:t>
            </a:r>
            <a:r>
              <a:rPr lang="en-US" dirty="0" smtClean="0"/>
              <a:t>.</a:t>
            </a:r>
          </a:p>
          <a:p>
            <a:r>
              <a:rPr lang="en-US" dirty="0" smtClean="0"/>
              <a:t>Beowulf’s reply:</a:t>
            </a:r>
          </a:p>
          <a:p>
            <a:pPr lvl="1"/>
            <a:r>
              <a:rPr lang="en-US" dirty="0" smtClean="0"/>
              <a:t>I may have lost the competition, but I killed nine sea-monsters, and sailors are now safe from them.</a:t>
            </a:r>
          </a:p>
        </p:txBody>
      </p:sp>
    </p:spTree>
    <p:extLst>
      <p:ext uri="{BB962C8B-B14F-4D97-AF65-F5344CB8AC3E}">
        <p14:creationId xmlns:p14="http://schemas.microsoft.com/office/powerpoint/2010/main" val="1929019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Beowulf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What have you done?</a:t>
            </a:r>
          </a:p>
          <a:p>
            <a:pPr lvl="1"/>
            <a:r>
              <a:rPr lang="en-US" dirty="0" smtClean="0"/>
              <a:t>Why didn’t you kill Grendel?</a:t>
            </a:r>
          </a:p>
          <a:p>
            <a:r>
              <a:rPr lang="en-US" dirty="0" smtClean="0"/>
              <a:t>Celebrations, drinking continue.</a:t>
            </a:r>
          </a:p>
          <a:p>
            <a:r>
              <a:rPr lang="en-US" dirty="0" err="1" smtClean="0"/>
              <a:t>Hrothgar’s</a:t>
            </a:r>
            <a:r>
              <a:rPr lang="en-US" dirty="0" smtClean="0"/>
              <a:t> queen enters “observing the courtesies”.</a:t>
            </a:r>
          </a:p>
          <a:p>
            <a:r>
              <a:rPr lang="en-US" dirty="0" err="1" smtClean="0"/>
              <a:t>Hrothgar</a:t>
            </a:r>
            <a:r>
              <a:rPr lang="en-US" dirty="0" smtClean="0"/>
              <a:t> leaves Beowulf in charge of the hall.</a:t>
            </a:r>
          </a:p>
          <a:p>
            <a:r>
              <a:rPr lang="en-US" dirty="0" smtClean="0"/>
              <a:t>The fight with Grendel.</a:t>
            </a:r>
          </a:p>
          <a:p>
            <a:r>
              <a:rPr lang="en-US" dirty="0" smtClean="0"/>
              <a:t>Beowulf: “May the Divine Lord in His wisdom grant the glory of victory to whichever side He sees fit.”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073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Beowulf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Grendel desperate to escape.</a:t>
            </a:r>
          </a:p>
          <a:p>
            <a:r>
              <a:rPr lang="en-US" dirty="0" smtClean="0"/>
              <a:t>“Beowulf was granted the  glory of winning”</a:t>
            </a:r>
          </a:p>
          <a:p>
            <a:r>
              <a:rPr lang="en-US" dirty="0" smtClean="0"/>
              <a:t>Grendel goes back into the swamp.</a:t>
            </a:r>
          </a:p>
          <a:p>
            <a:r>
              <a:rPr lang="en-US" dirty="0" smtClean="0"/>
              <a:t>Grendel’s arm hung on the wall.</a:t>
            </a:r>
          </a:p>
          <a:p>
            <a:r>
              <a:rPr lang="en-US" dirty="0" smtClean="0"/>
              <a:t>Celebration at </a:t>
            </a:r>
            <a:r>
              <a:rPr lang="en-US" dirty="0" err="1" smtClean="0"/>
              <a:t>Heorot</a:t>
            </a:r>
            <a:endParaRPr lang="en-US" dirty="0" smtClean="0"/>
          </a:p>
          <a:p>
            <a:r>
              <a:rPr lang="en-US" dirty="0" smtClean="0"/>
              <a:t>Beowulf praised.</a:t>
            </a:r>
          </a:p>
          <a:p>
            <a:r>
              <a:rPr lang="en-US" dirty="0" err="1" smtClean="0"/>
              <a:t>Hrothgar</a:t>
            </a:r>
            <a:r>
              <a:rPr lang="en-US" dirty="0" smtClean="0"/>
              <a:t>: “First and foremost, let the Heavenly Father be thanked for this sight.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5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Beowulf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Beowulf has made himself immortal by his actions.</a:t>
            </a:r>
          </a:p>
          <a:p>
            <a:r>
              <a:rPr lang="en-US" dirty="0" err="1" smtClean="0"/>
              <a:t>Unferth</a:t>
            </a:r>
            <a:r>
              <a:rPr lang="en-US" dirty="0" smtClean="0"/>
              <a:t> the boasted is silent.</a:t>
            </a:r>
          </a:p>
          <a:p>
            <a:r>
              <a:rPr lang="en-US" dirty="0" smtClean="0"/>
              <a:t>Cleaning/cleansing of the hall.</a:t>
            </a:r>
          </a:p>
          <a:p>
            <a:r>
              <a:rPr lang="en-US" dirty="0" smtClean="0"/>
              <a:t>Beowulf presented with rewards.</a:t>
            </a:r>
          </a:p>
          <a:p>
            <a:r>
              <a:rPr lang="en-US" dirty="0" smtClean="0"/>
              <a:t>The queen enters.</a:t>
            </a:r>
          </a:p>
          <a:p>
            <a:r>
              <a:rPr lang="en-US" dirty="0" smtClean="0"/>
              <a:t>Festivities end. King and queen leave.</a:t>
            </a:r>
          </a:p>
          <a:p>
            <a:r>
              <a:rPr lang="en-US" dirty="0" smtClean="0"/>
              <a:t>Men prepare for sleep, their weapons placed nearby. Ready to do battle “in whatever case and at whatever time the need arose to rally around their lord.”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464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Beowulf (1113-1132)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Grendel’s mother seeks vengeance.</a:t>
            </a:r>
          </a:p>
          <a:p>
            <a:r>
              <a:rPr lang="en-US" dirty="0" smtClean="0"/>
              <a:t>Takes one </a:t>
            </a:r>
            <a:r>
              <a:rPr lang="en-US" dirty="0" err="1" smtClean="0"/>
              <a:t>Hrothgar’s</a:t>
            </a:r>
            <a:r>
              <a:rPr lang="en-US" dirty="0" smtClean="0"/>
              <a:t> favorite night and Grendel’s arm and heads for the swamp.</a:t>
            </a:r>
          </a:p>
          <a:p>
            <a:r>
              <a:rPr lang="en-US" dirty="0" smtClean="0"/>
              <a:t>Description of the swamp and the forest </a:t>
            </a:r>
          </a:p>
          <a:p>
            <a:pPr lvl="1"/>
            <a:r>
              <a:rPr lang="en-US" dirty="0" smtClean="0"/>
              <a:t>Uncivilized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T</a:t>
            </a:r>
            <a:r>
              <a:rPr lang="en-US" dirty="0" smtClean="0"/>
              <a:t>hey dwell apart among wolves on the hills.” (1345-1370)</a:t>
            </a:r>
          </a:p>
          <a:p>
            <a:r>
              <a:rPr lang="en-US" dirty="0" smtClean="0"/>
              <a:t>“It is always better to avenge dear ones than to indulge in mourning.”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328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Beowulf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“For every one of us, living in this world</a:t>
            </a:r>
          </a:p>
          <a:p>
            <a:pPr marL="0" indent="0">
              <a:buNone/>
            </a:pPr>
            <a:r>
              <a:rPr lang="en-US" dirty="0"/>
              <a:t>m</a:t>
            </a:r>
            <a:r>
              <a:rPr lang="en-US" dirty="0" smtClean="0"/>
              <a:t>eans waiting for our end. Let whoever can</a:t>
            </a:r>
          </a:p>
          <a:p>
            <a:pPr marL="0" indent="0">
              <a:buNone/>
            </a:pPr>
            <a:r>
              <a:rPr lang="en-US" dirty="0"/>
              <a:t>w</a:t>
            </a:r>
            <a:r>
              <a:rPr lang="en-US" dirty="0" smtClean="0"/>
              <a:t>in glory before death. When a warrior is gone,</a:t>
            </a:r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hat will be his best and only bulwark.”</a:t>
            </a:r>
          </a:p>
          <a:p>
            <a:r>
              <a:rPr lang="en-US" dirty="0" smtClean="0"/>
              <a:t>Beowulf prepares for battle.</a:t>
            </a:r>
          </a:p>
          <a:p>
            <a:r>
              <a:rPr lang="en-US" dirty="0" err="1" smtClean="0"/>
              <a:t>Unferth</a:t>
            </a:r>
            <a:r>
              <a:rPr lang="en-US" dirty="0" smtClean="0"/>
              <a:t> lends him his sword.</a:t>
            </a:r>
          </a:p>
          <a:p>
            <a:r>
              <a:rPr lang="en-US" dirty="0" err="1" smtClean="0"/>
              <a:t>Unferth</a:t>
            </a:r>
            <a:r>
              <a:rPr lang="en-US" dirty="0" smtClean="0"/>
              <a:t> unable to face battle, lost his fame and repute.</a:t>
            </a:r>
          </a:p>
          <a:p>
            <a:r>
              <a:rPr lang="en-US" dirty="0" smtClean="0"/>
              <a:t>Instructions to </a:t>
            </a:r>
            <a:r>
              <a:rPr lang="en-US" dirty="0" err="1" smtClean="0"/>
              <a:t>Hrothgar</a:t>
            </a:r>
            <a:r>
              <a:rPr lang="en-US" dirty="0" smtClean="0"/>
              <a:t> should he die.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706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Beowulf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“holy God </a:t>
            </a:r>
          </a:p>
          <a:p>
            <a:pPr marL="0" indent="0">
              <a:buNone/>
            </a:pPr>
            <a:r>
              <a:rPr lang="en-US" dirty="0" smtClean="0"/>
              <a:t>decided the victory. It was easy for the Lord,</a:t>
            </a:r>
          </a:p>
          <a:p>
            <a:pPr marL="0" indent="0">
              <a:buNone/>
            </a:pPr>
            <a:r>
              <a:rPr lang="en-US" dirty="0" smtClean="0"/>
              <a:t>The Ruler of Heaven, to redress the balance</a:t>
            </a:r>
          </a:p>
          <a:p>
            <a:pPr marL="0" indent="0">
              <a:buNone/>
            </a:pPr>
            <a:r>
              <a:rPr lang="en-US" dirty="0" smtClean="0"/>
              <a:t>Once Beowulf got back up on his feet.”</a:t>
            </a:r>
          </a:p>
          <a:p>
            <a:r>
              <a:rPr lang="en-US" dirty="0" smtClean="0"/>
              <a:t>“If God had not helped me, the outcome would have been quick and fatal.”</a:t>
            </a:r>
          </a:p>
          <a:p>
            <a:r>
              <a:rPr lang="en-US" dirty="0" smtClean="0"/>
              <a:t>His courage was proven, his glory was secure.</a:t>
            </a:r>
          </a:p>
          <a:p>
            <a:r>
              <a:rPr lang="en-US" dirty="0" smtClean="0"/>
              <a:t>Another celebration at </a:t>
            </a:r>
            <a:r>
              <a:rPr lang="en-US" dirty="0" err="1" smtClean="0"/>
              <a:t>Hereot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5697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Beowulf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“O flowers of warriors, beware of the trap.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hoose, dear Beowulf, the better part,</a:t>
            </a:r>
          </a:p>
          <a:p>
            <a:pPr marL="0" indent="0">
              <a:buNone/>
            </a:pPr>
            <a:r>
              <a:rPr lang="en-US" dirty="0"/>
              <a:t>e</a:t>
            </a:r>
            <a:r>
              <a:rPr lang="en-US" dirty="0" smtClean="0"/>
              <a:t>ternal rewards. Do not give way to pride.</a:t>
            </a:r>
          </a:p>
          <a:p>
            <a:pPr marL="0" indent="0">
              <a:buNone/>
            </a:pPr>
            <a:r>
              <a:rPr lang="en-US" dirty="0" smtClean="0"/>
              <a:t>For a brief while your strength is in bloom</a:t>
            </a:r>
          </a:p>
          <a:p>
            <a:pPr marL="0" indent="0">
              <a:buNone/>
            </a:pPr>
            <a:r>
              <a:rPr lang="en-US" dirty="0" smtClean="0"/>
              <a:t>But it fades quickly; and soon there will follow</a:t>
            </a:r>
          </a:p>
          <a:p>
            <a:pPr marL="0" indent="0">
              <a:buNone/>
            </a:pPr>
            <a:r>
              <a:rPr lang="en-US" dirty="0" smtClean="0"/>
              <a:t>Illness or the sword to lay you low,</a:t>
            </a:r>
          </a:p>
          <a:p>
            <a:pPr marL="0" indent="0">
              <a:buNone/>
            </a:pPr>
            <a:r>
              <a:rPr lang="en-US" dirty="0"/>
              <a:t>o</a:t>
            </a:r>
            <a:r>
              <a:rPr lang="en-US" dirty="0" smtClean="0"/>
              <a:t>r a sudden fire or surge of water</a:t>
            </a:r>
          </a:p>
          <a:p>
            <a:pPr marL="0" indent="0">
              <a:buNone/>
            </a:pPr>
            <a:r>
              <a:rPr lang="en-US" dirty="0"/>
              <a:t>o</a:t>
            </a:r>
            <a:r>
              <a:rPr lang="en-US" dirty="0" smtClean="0"/>
              <a:t>r jabbing blade or javelin from the air</a:t>
            </a:r>
          </a:p>
          <a:p>
            <a:pPr marL="0" indent="0">
              <a:buNone/>
            </a:pPr>
            <a:r>
              <a:rPr lang="en-US" dirty="0"/>
              <a:t>o</a:t>
            </a:r>
            <a:r>
              <a:rPr lang="en-US" dirty="0" smtClean="0"/>
              <a:t>r repellent age. Your piercing eye</a:t>
            </a:r>
          </a:p>
          <a:p>
            <a:pPr marL="0" indent="0">
              <a:buNone/>
            </a:pPr>
            <a:r>
              <a:rPr lang="en-US" dirty="0" smtClean="0"/>
              <a:t>Will dim and darken; and death will arrive,</a:t>
            </a:r>
          </a:p>
          <a:p>
            <a:pPr marL="0" indent="0">
              <a:buNone/>
            </a:pPr>
            <a:r>
              <a:rPr lang="en-US" dirty="0" smtClean="0"/>
              <a:t>Dear warrior, to sweep you away.” (1758-1769)</a:t>
            </a:r>
          </a:p>
        </p:txBody>
      </p:sp>
    </p:spTree>
    <p:extLst>
      <p:ext uri="{BB962C8B-B14F-4D97-AF65-F5344CB8AC3E}">
        <p14:creationId xmlns:p14="http://schemas.microsoft.com/office/powerpoint/2010/main" val="3423209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Beowulf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Composed around 850 in Anglo-Saxon by a Christian poet.</a:t>
            </a:r>
          </a:p>
          <a:p>
            <a:r>
              <a:rPr lang="en-US" dirty="0" smtClean="0"/>
              <a:t>Warrior life of the Germanic tribes.</a:t>
            </a:r>
          </a:p>
          <a:p>
            <a:r>
              <a:rPr lang="en-US" dirty="0" smtClean="0"/>
              <a:t>Historic period many centuries prior to the poem’s composition.</a:t>
            </a:r>
          </a:p>
          <a:p>
            <a:r>
              <a:rPr lang="en-US" dirty="0" smtClean="0"/>
              <a:t>Protagonists not English, but Danes in Denmark and </a:t>
            </a:r>
            <a:r>
              <a:rPr lang="en-US" dirty="0" err="1" smtClean="0"/>
              <a:t>Geats</a:t>
            </a:r>
            <a:r>
              <a:rPr lang="en-US" dirty="0" smtClean="0"/>
              <a:t> in Sweden.</a:t>
            </a:r>
          </a:p>
          <a:p>
            <a:r>
              <a:rPr lang="en-US" dirty="0" smtClean="0"/>
              <a:t>Bond of loyalty between a lord and his warriors, thanes.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27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Beowulf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Beowulf showered with treasures.</a:t>
            </a:r>
          </a:p>
          <a:p>
            <a:r>
              <a:rPr lang="en-US" dirty="0" smtClean="0"/>
              <a:t>Exchange of niceties on departing.</a:t>
            </a:r>
          </a:p>
          <a:p>
            <a:r>
              <a:rPr lang="en-US" dirty="0" smtClean="0"/>
              <a:t>You have drawn </a:t>
            </a:r>
            <a:r>
              <a:rPr lang="en-US" dirty="0" err="1" smtClean="0"/>
              <a:t>Geats</a:t>
            </a:r>
            <a:r>
              <a:rPr lang="en-US" dirty="0" smtClean="0"/>
              <a:t> and Danes into pact of friendship.</a:t>
            </a:r>
          </a:p>
          <a:p>
            <a:r>
              <a:rPr lang="en-US" dirty="0" smtClean="0"/>
              <a:t>Beowulf returns home.</a:t>
            </a:r>
          </a:p>
          <a:p>
            <a:r>
              <a:rPr lang="en-US" dirty="0" smtClean="0"/>
              <a:t>Met by </a:t>
            </a:r>
            <a:r>
              <a:rPr lang="en-US" dirty="0" err="1" smtClean="0"/>
              <a:t>Hygelac</a:t>
            </a:r>
            <a:r>
              <a:rPr lang="en-US" dirty="0" smtClean="0"/>
              <a:t> and his young, “perfect” queen.</a:t>
            </a:r>
          </a:p>
          <a:p>
            <a:r>
              <a:rPr lang="en-US" dirty="0" smtClean="0"/>
              <a:t>Beowulf – perfect hero. Read 2177-2199.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416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Beowulf (1132-end)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Beowulf new king after </a:t>
            </a:r>
            <a:r>
              <a:rPr lang="en-US" dirty="0" err="1" smtClean="0"/>
              <a:t>Hygelac</a:t>
            </a:r>
            <a:r>
              <a:rPr lang="en-US" dirty="0" smtClean="0"/>
              <a:t> dies.</a:t>
            </a:r>
          </a:p>
          <a:p>
            <a:r>
              <a:rPr lang="en-US" dirty="0" smtClean="0"/>
              <a:t>He has ruled for fifty years.</a:t>
            </a:r>
          </a:p>
          <a:p>
            <a:r>
              <a:rPr lang="en-US" dirty="0" smtClean="0"/>
              <a:t>He “grew old and wise”.</a:t>
            </a:r>
          </a:p>
          <a:p>
            <a:r>
              <a:rPr lang="en-US" dirty="0" smtClean="0"/>
              <a:t>The dragon finds a hoard of gold. Someone steals a goblet, dragon gets mad.</a:t>
            </a:r>
          </a:p>
          <a:p>
            <a:r>
              <a:rPr lang="en-US" dirty="0" smtClean="0"/>
              <a:t>Beowulf’s home is burned. Seeks vengeance. </a:t>
            </a:r>
          </a:p>
          <a:p>
            <a:r>
              <a:rPr lang="en-US" dirty="0" smtClean="0"/>
              <a:t>Not afraid of the dragon. </a:t>
            </a:r>
          </a:p>
          <a:p>
            <a:r>
              <a:rPr lang="en-US" dirty="0" smtClean="0"/>
              <a:t>Story goes back to how </a:t>
            </a:r>
            <a:r>
              <a:rPr lang="en-US" dirty="0" err="1" smtClean="0"/>
              <a:t>Hygelac</a:t>
            </a:r>
            <a:r>
              <a:rPr lang="en-US" dirty="0" smtClean="0"/>
              <a:t> dies and Beowulf became the new 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5377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Beowulf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Fight with the dragon, just one more battle.</a:t>
            </a:r>
          </a:p>
          <a:p>
            <a:r>
              <a:rPr lang="en-US" dirty="0" smtClean="0"/>
              <a:t>But, “He was sad at heart, unsettled yet ready, sensing his death.”</a:t>
            </a:r>
          </a:p>
          <a:p>
            <a:r>
              <a:rPr lang="en-US" dirty="0" smtClean="0"/>
              <a:t>Makes his last boast/promise: “I hall pursue this fight for the glory of winning.”</a:t>
            </a:r>
          </a:p>
          <a:p>
            <a:r>
              <a:rPr lang="en-US" dirty="0" smtClean="0"/>
              <a:t>Comrades broke ranks and ran.</a:t>
            </a:r>
          </a:p>
          <a:p>
            <a:r>
              <a:rPr lang="en-US" dirty="0" err="1" smtClean="0"/>
              <a:t>Wiglaf</a:t>
            </a:r>
            <a:r>
              <a:rPr lang="en-US" dirty="0" smtClean="0"/>
              <a:t> stays with him.</a:t>
            </a:r>
          </a:p>
          <a:p>
            <a:r>
              <a:rPr lang="en-US" dirty="0" err="1" smtClean="0"/>
              <a:t>Wiglaf</a:t>
            </a:r>
            <a:r>
              <a:rPr lang="en-US" dirty="0" smtClean="0"/>
              <a:t> tested for the first time as a fighter.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905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Beowulf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Beowulf’s </a:t>
            </a:r>
            <a:r>
              <a:rPr lang="en-US" dirty="0" smtClean="0"/>
              <a:t>ancient </a:t>
            </a:r>
            <a:r>
              <a:rPr lang="en-US" dirty="0"/>
              <a:t>sword no </a:t>
            </a:r>
            <a:r>
              <a:rPr lang="en-US" dirty="0" smtClean="0"/>
              <a:t>help.</a:t>
            </a:r>
          </a:p>
          <a:p>
            <a:r>
              <a:rPr lang="en-US" dirty="0" smtClean="0"/>
              <a:t>Dragon bites Beowulf on the neck.</a:t>
            </a:r>
          </a:p>
          <a:p>
            <a:r>
              <a:rPr lang="en-US" dirty="0" err="1" smtClean="0"/>
              <a:t>Wiglaf</a:t>
            </a:r>
            <a:r>
              <a:rPr lang="en-US" dirty="0" smtClean="0"/>
              <a:t> strikes with his sword, Beowulf deals the dragon a deadly wound.</a:t>
            </a:r>
          </a:p>
          <a:p>
            <a:r>
              <a:rPr lang="en-US" dirty="0" smtClean="0"/>
              <a:t>As he is dying, Beowulf gives his armor to </a:t>
            </a:r>
            <a:r>
              <a:rPr lang="en-US" dirty="0" err="1" smtClean="0"/>
              <a:t>Wiglaf</a:t>
            </a:r>
            <a:r>
              <a:rPr lang="en-US" dirty="0" smtClean="0"/>
              <a:t>. He has no son.</a:t>
            </a:r>
          </a:p>
          <a:p>
            <a:r>
              <a:rPr lang="en-US" dirty="0" smtClean="0"/>
              <a:t>Why he thinks he was a great king: 2732-2743.</a:t>
            </a:r>
          </a:p>
          <a:p>
            <a:r>
              <a:rPr lang="en-US" dirty="0" smtClean="0"/>
              <a:t>Funeral instructions: 2802-2809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310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Beowulf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Wiglaf’s</a:t>
            </a:r>
            <a:r>
              <a:rPr lang="en-US" dirty="0" smtClean="0"/>
              <a:t> rebuke of the warriors who ran away: 2884-2891</a:t>
            </a:r>
          </a:p>
          <a:p>
            <a:r>
              <a:rPr lang="en-US" dirty="0" smtClean="0"/>
              <a:t>War is looming over the nation now that Beowulf is dead.</a:t>
            </a:r>
          </a:p>
          <a:p>
            <a:r>
              <a:rPr lang="en-US" dirty="0" smtClean="0"/>
              <a:t>“Beowulf the king had indeed met with a marvelous death.”</a:t>
            </a:r>
          </a:p>
          <a:p>
            <a:r>
              <a:rPr lang="en-US" dirty="0" smtClean="0"/>
              <a:t>Who is to blame for Beowulf’s death? (3076-3087)</a:t>
            </a:r>
          </a:p>
          <a:p>
            <a:r>
              <a:rPr lang="en-US" dirty="0" smtClean="0"/>
              <a:t>Beowulf’s funeral.</a:t>
            </a:r>
          </a:p>
          <a:p>
            <a:r>
              <a:rPr lang="en-US" dirty="0" err="1" smtClean="0"/>
              <a:t>Geat</a:t>
            </a:r>
            <a:r>
              <a:rPr lang="en-US" dirty="0" smtClean="0"/>
              <a:t> woman sings out a lament: 3150-3155</a:t>
            </a:r>
          </a:p>
          <a:p>
            <a:r>
              <a:rPr lang="en-US" dirty="0" smtClean="0"/>
              <a:t>“He was the man most gracious and fair-minded, kindest to his people and keenest to win fame.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65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Beowulf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Emerged from oral tradition, like many other epics.</a:t>
            </a:r>
          </a:p>
          <a:p>
            <a:r>
              <a:rPr lang="en-US" dirty="0" smtClean="0"/>
              <a:t>Christian sentiments in a pagan world.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078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Beowulf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Spear-Danes had courage and greatness, heroic campaigns of their princes.</a:t>
            </a:r>
          </a:p>
          <a:p>
            <a:r>
              <a:rPr lang="en-US" dirty="0" smtClean="0"/>
              <a:t>Shield </a:t>
            </a:r>
            <a:r>
              <a:rPr lang="en-US" dirty="0" err="1" smtClean="0"/>
              <a:t>Sheafson</a:t>
            </a:r>
            <a:r>
              <a:rPr lang="en-US" dirty="0" smtClean="0"/>
              <a:t> – great king</a:t>
            </a:r>
          </a:p>
          <a:p>
            <a:pPr lvl="1"/>
            <a:r>
              <a:rPr lang="en-US" dirty="0" smtClean="0"/>
              <a:t>Scourge of many tribes</a:t>
            </a:r>
          </a:p>
          <a:p>
            <a:pPr lvl="1"/>
            <a:r>
              <a:rPr lang="en-US" dirty="0" smtClean="0"/>
              <a:t>Wreaker of mead-benches</a:t>
            </a:r>
          </a:p>
          <a:p>
            <a:pPr lvl="1"/>
            <a:r>
              <a:rPr lang="en-US" dirty="0" smtClean="0"/>
              <a:t>Rampaging among foes</a:t>
            </a:r>
          </a:p>
          <a:p>
            <a:pPr lvl="1"/>
            <a:r>
              <a:rPr lang="en-US" dirty="0" smtClean="0"/>
              <a:t>Terror of the hall-troops</a:t>
            </a:r>
          </a:p>
          <a:p>
            <a:pPr lvl="1"/>
            <a:r>
              <a:rPr lang="en-US" dirty="0" smtClean="0"/>
              <a:t>Other clans pay tribute to him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48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Beowulf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“behavior that’s admired is the path to power among people everywhere” (24-25)</a:t>
            </a:r>
          </a:p>
          <a:p>
            <a:r>
              <a:rPr lang="en-US" dirty="0" smtClean="0"/>
              <a:t>Shield’s burial. (30-52).</a:t>
            </a:r>
          </a:p>
          <a:p>
            <a:r>
              <a:rPr lang="en-US" dirty="0" err="1" smtClean="0"/>
              <a:t>Hrothgar</a:t>
            </a:r>
            <a:r>
              <a:rPr lang="en-US" dirty="0" smtClean="0"/>
              <a:t> builds a mead-hall, </a:t>
            </a:r>
            <a:r>
              <a:rPr lang="en-US" dirty="0" err="1" smtClean="0"/>
              <a:t>Heorot</a:t>
            </a:r>
            <a:r>
              <a:rPr lang="en-US" dirty="0" smtClean="0"/>
              <a:t>.</a:t>
            </a:r>
          </a:p>
          <a:p>
            <a:r>
              <a:rPr lang="en-US" dirty="0" smtClean="0"/>
              <a:t>Handing out gifts.</a:t>
            </a:r>
          </a:p>
          <a:p>
            <a:r>
              <a:rPr lang="en-US" dirty="0" smtClean="0"/>
              <a:t>Grendel – opposite of </a:t>
            </a:r>
            <a:r>
              <a:rPr lang="en-US" dirty="0" err="1" smtClean="0"/>
              <a:t>Hrothgar</a:t>
            </a:r>
            <a:r>
              <a:rPr lang="en-US" dirty="0" smtClean="0"/>
              <a:t>, ideal lord</a:t>
            </a:r>
          </a:p>
          <a:p>
            <a:pPr lvl="1"/>
            <a:r>
              <a:rPr lang="en-US" dirty="0" smtClean="0"/>
              <a:t>Powerful demon</a:t>
            </a:r>
          </a:p>
          <a:p>
            <a:pPr lvl="1"/>
            <a:r>
              <a:rPr lang="en-US" dirty="0" smtClean="0"/>
              <a:t>Walks in the dark</a:t>
            </a:r>
          </a:p>
          <a:p>
            <a:pPr lvl="1"/>
            <a:r>
              <a:rPr lang="en-US" dirty="0" smtClean="0"/>
              <a:t>Doesn’t like celebrations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230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Beowulf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Doesn’t like stories of Genesis.</a:t>
            </a:r>
          </a:p>
          <a:p>
            <a:pPr lvl="1"/>
            <a:r>
              <a:rPr lang="en-US" dirty="0" smtClean="0"/>
              <a:t>Fiend out of hell.</a:t>
            </a:r>
          </a:p>
          <a:p>
            <a:pPr lvl="1"/>
            <a:r>
              <a:rPr lang="en-US" dirty="0" smtClean="0"/>
              <a:t>Grim demon.</a:t>
            </a:r>
          </a:p>
          <a:p>
            <a:pPr lvl="1"/>
            <a:r>
              <a:rPr lang="en-US" dirty="0" smtClean="0"/>
              <a:t>Outcast</a:t>
            </a:r>
          </a:p>
          <a:p>
            <a:pPr lvl="1"/>
            <a:r>
              <a:rPr lang="en-US" dirty="0" smtClean="0"/>
              <a:t>Part of Cain’s clan.</a:t>
            </a:r>
          </a:p>
          <a:p>
            <a:pPr lvl="1"/>
            <a:r>
              <a:rPr lang="en-US" dirty="0" smtClean="0"/>
              <a:t>God-cursed brute.</a:t>
            </a:r>
          </a:p>
          <a:p>
            <a:r>
              <a:rPr lang="en-US" dirty="0" smtClean="0"/>
              <a:t>Grendel’s attack on the mead-hall.</a:t>
            </a:r>
          </a:p>
          <a:p>
            <a:r>
              <a:rPr lang="en-US" dirty="0" smtClean="0"/>
              <a:t>Grendel’s second attack.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859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Beowulf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News spread through epic songs (lays).</a:t>
            </a:r>
          </a:p>
          <a:p>
            <a:r>
              <a:rPr lang="en-US" dirty="0" smtClean="0"/>
              <a:t>Attacks continue.</a:t>
            </a:r>
          </a:p>
          <a:p>
            <a:r>
              <a:rPr lang="en-US" dirty="0" smtClean="0"/>
              <a:t>Can’t touch the throne (lord) protected by God.</a:t>
            </a:r>
          </a:p>
          <a:p>
            <a:r>
              <a:rPr lang="en-US" dirty="0" smtClean="0"/>
              <a:t>Offerings to idols for protection. Paganism still practiced. (175)</a:t>
            </a:r>
          </a:p>
          <a:p>
            <a:r>
              <a:rPr lang="en-US" dirty="0" smtClean="0"/>
              <a:t>Swore oaths to Satan.</a:t>
            </a:r>
          </a:p>
          <a:p>
            <a:r>
              <a:rPr lang="en-US" dirty="0" smtClean="0"/>
              <a:t>They did not know God yet.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533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Beowulf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“Oh, cursed is he who in time of trouble has to thrust his soul in the fire’s embrace”</a:t>
            </a:r>
          </a:p>
          <a:p>
            <a:r>
              <a:rPr lang="en-US" dirty="0" smtClean="0"/>
              <a:t>“But blessed is he who after death can approach the Lord and find friendship in the Father’s embrace.”</a:t>
            </a:r>
          </a:p>
          <a:p>
            <a:r>
              <a:rPr lang="en-US" dirty="0" smtClean="0"/>
              <a:t>Beowulf, </a:t>
            </a:r>
            <a:r>
              <a:rPr lang="en-US" dirty="0" err="1" smtClean="0"/>
              <a:t>Hygelac’s</a:t>
            </a:r>
            <a:r>
              <a:rPr lang="en-US" dirty="0" smtClean="0"/>
              <a:t> thane, hears about </a:t>
            </a:r>
            <a:r>
              <a:rPr lang="en-US" dirty="0" err="1" smtClean="0"/>
              <a:t>Hrothgar</a:t>
            </a:r>
            <a:r>
              <a:rPr lang="en-US" dirty="0" smtClean="0"/>
              <a:t>’ troubles.</a:t>
            </a:r>
          </a:p>
          <a:p>
            <a:pPr lvl="1"/>
            <a:r>
              <a:rPr lang="en-US" dirty="0" smtClean="0"/>
              <a:t>No one else like him alive</a:t>
            </a:r>
          </a:p>
          <a:p>
            <a:pPr lvl="1"/>
            <a:r>
              <a:rPr lang="en-US" dirty="0" smtClean="0"/>
              <a:t>Mightiest man on earth</a:t>
            </a:r>
          </a:p>
          <a:p>
            <a:pPr lvl="1"/>
            <a:r>
              <a:rPr lang="en-US" dirty="0" smtClean="0"/>
              <a:t>Highborn and powerful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909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Beowulf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Gathers fourteen others and sets off.</a:t>
            </a:r>
          </a:p>
          <a:p>
            <a:r>
              <a:rPr lang="en-US" dirty="0" smtClean="0"/>
              <a:t>Met on the beach by a guard. How to respond?</a:t>
            </a:r>
          </a:p>
          <a:p>
            <a:r>
              <a:rPr lang="en-US" dirty="0" smtClean="0"/>
              <a:t>Guest-host relationship.</a:t>
            </a:r>
          </a:p>
          <a:p>
            <a:r>
              <a:rPr lang="en-US" dirty="0" smtClean="0"/>
              <a:t>Guard: “I believe what you have told me, that you are a troop loyal to our king.”</a:t>
            </a:r>
          </a:p>
          <a:p>
            <a:r>
              <a:rPr lang="en-US" dirty="0" smtClean="0"/>
              <a:t>Beowulf meets </a:t>
            </a:r>
            <a:r>
              <a:rPr lang="en-US" dirty="0" err="1" smtClean="0"/>
              <a:t>Hrothgar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Exchange of niceties.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89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180</TotalTime>
  <Words>1325</Words>
  <Application>Microsoft Office PowerPoint</Application>
  <PresentationFormat>On-screen Show (4:3)</PresentationFormat>
  <Paragraphs>199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Beowulf</vt:lpstr>
      <vt:lpstr>Beowulf</vt:lpstr>
      <vt:lpstr>Beowulf</vt:lpstr>
      <vt:lpstr>Beowulf</vt:lpstr>
      <vt:lpstr>Beowulf</vt:lpstr>
      <vt:lpstr>Beowulf</vt:lpstr>
      <vt:lpstr>Beowulf</vt:lpstr>
      <vt:lpstr>Beowulf</vt:lpstr>
      <vt:lpstr>Beowulf</vt:lpstr>
      <vt:lpstr>Beowulf</vt:lpstr>
      <vt:lpstr>Beowulf</vt:lpstr>
      <vt:lpstr>Beowulf (1096-1113)</vt:lpstr>
      <vt:lpstr>Beowulf</vt:lpstr>
      <vt:lpstr>Beowulf</vt:lpstr>
      <vt:lpstr>Beowulf</vt:lpstr>
      <vt:lpstr>Beowulf (1113-1132)</vt:lpstr>
      <vt:lpstr>Beowulf</vt:lpstr>
      <vt:lpstr>Beowulf</vt:lpstr>
      <vt:lpstr>Beowulf</vt:lpstr>
      <vt:lpstr>Beowulf</vt:lpstr>
      <vt:lpstr>Beowulf (1132-end)</vt:lpstr>
      <vt:lpstr>Beowulf</vt:lpstr>
      <vt:lpstr>Beowulf</vt:lpstr>
      <vt:lpstr>Beowulf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Beowulf</dc:title>
  <dc:creator>George</dc:creator>
  <cp:lastModifiedBy>George</cp:lastModifiedBy>
  <cp:revision>28</cp:revision>
  <dcterms:created xsi:type="dcterms:W3CDTF">2011-10-23T23:58:32Z</dcterms:created>
  <dcterms:modified xsi:type="dcterms:W3CDTF">2011-10-31T00:34:53Z</dcterms:modified>
</cp:coreProperties>
</file>