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D7E70-F5A3-4DF4-9E94-42F92542B93C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71BAB-1BB6-4048-AC26-599C00FC04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71BAB-1BB6-4048-AC26-599C00FC048E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D6DA99-626D-49D9-8583-42B53CD2696E}" type="datetimeFigureOut">
              <a:rPr lang="en-US" smtClean="0"/>
              <a:t>10/5/2010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9E70E8-7E2B-487A-A140-84835EAC05E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Sir Gawain and the Green Knight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outside </a:t>
            </a:r>
            <a:r>
              <a:rPr lang="en-US" dirty="0" err="1" smtClean="0"/>
              <a:t>Gawain’s</a:t>
            </a:r>
            <a:r>
              <a:rPr lang="en-US" dirty="0" smtClean="0"/>
              <a:t> shield is a gold five-pointed star, or pentangle, on a red background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Each of the five points of the pentangle, which is described as an “endless knot</a:t>
            </a:r>
            <a:r>
              <a:rPr lang="en-US" dirty="0" smtClean="0"/>
              <a:t>”, </a:t>
            </a:r>
            <a:r>
              <a:rPr lang="en-US" dirty="0" smtClean="0"/>
              <a:t>represents </a:t>
            </a:r>
            <a:r>
              <a:rPr lang="en-US" dirty="0" smtClean="0"/>
              <a:t>the </a:t>
            </a:r>
            <a:r>
              <a:rPr lang="en-US" dirty="0" smtClean="0"/>
              <a:t>five knightly </a:t>
            </a:r>
            <a:r>
              <a:rPr lang="en-US" dirty="0" smtClean="0"/>
              <a:t>virtues: </a:t>
            </a:r>
            <a:r>
              <a:rPr lang="en-US" dirty="0" smtClean="0"/>
              <a:t> </a:t>
            </a:r>
            <a:endParaRPr lang="en-US" dirty="0" smtClean="0"/>
          </a:p>
          <a:p>
            <a:pPr lvl="1"/>
            <a:r>
              <a:rPr lang="en-US" dirty="0" smtClean="0"/>
              <a:t>generosity</a:t>
            </a:r>
          </a:p>
          <a:p>
            <a:pPr lvl="1"/>
            <a:r>
              <a:rPr lang="en-US" dirty="0" smtClean="0"/>
              <a:t>courtesy</a:t>
            </a:r>
          </a:p>
          <a:p>
            <a:pPr lvl="1"/>
            <a:r>
              <a:rPr lang="en-US" dirty="0" smtClean="0"/>
              <a:t>chastity</a:t>
            </a:r>
          </a:p>
          <a:p>
            <a:pPr lvl="1"/>
            <a:r>
              <a:rPr lang="en-US" dirty="0" smtClean="0"/>
              <a:t>chivalry </a:t>
            </a:r>
          </a:p>
          <a:p>
            <a:pPr lvl="1"/>
            <a:r>
              <a:rPr lang="en-US" dirty="0" smtClean="0"/>
              <a:t>piety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Gawain heads </a:t>
            </a:r>
            <a:r>
              <a:rPr lang="en-US" dirty="0" smtClean="0"/>
              <a:t>out into the </a:t>
            </a:r>
            <a:r>
              <a:rPr lang="en-US" dirty="0" smtClean="0"/>
              <a:t>wilderness in </a:t>
            </a:r>
            <a:r>
              <a:rPr lang="en-US" dirty="0" smtClean="0"/>
              <a:t>his search for the mysterious Green Chapel.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encounters various foes—wolves and dragons, bulls and bears, boars and giants—but always prevails over his enemies.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the winter grows colder, he nearly freezes to death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</a:t>
            </a:r>
            <a:r>
              <a:rPr lang="en-US" dirty="0" smtClean="0"/>
              <a:t>Christmas </a:t>
            </a:r>
            <a:r>
              <a:rPr lang="en-US" dirty="0" smtClean="0"/>
              <a:t>Eve Gawain </a:t>
            </a:r>
            <a:r>
              <a:rPr lang="en-US" dirty="0" smtClean="0"/>
              <a:t>prays to the Virgin Mary that he might find a place to attend Christmas </a:t>
            </a:r>
            <a:r>
              <a:rPr lang="en-US" dirty="0" smtClean="0"/>
              <a:t>Mass.</a:t>
            </a:r>
          </a:p>
          <a:p>
            <a:r>
              <a:rPr lang="en-US" dirty="0" smtClean="0"/>
              <a:t>He </a:t>
            </a:r>
            <a:r>
              <a:rPr lang="en-US" dirty="0" smtClean="0"/>
              <a:t>repents his sins, crosses himself three times, and, when he looks up, he sees a beautiful castle. 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Gawain </a:t>
            </a:r>
            <a:r>
              <a:rPr lang="en-US" dirty="0" smtClean="0"/>
              <a:t>approaches the castle and is invited in </a:t>
            </a:r>
            <a:r>
              <a:rPr lang="en-US" dirty="0" smtClean="0"/>
              <a:t>to meet the </a:t>
            </a:r>
            <a:r>
              <a:rPr lang="en-US" dirty="0" smtClean="0"/>
              <a:t>and </a:t>
            </a:r>
            <a:r>
              <a:rPr lang="en-US" dirty="0" smtClean="0"/>
              <a:t>the lord of the castle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host’s lords and ladies </a:t>
            </a:r>
            <a:r>
              <a:rPr lang="en-US" dirty="0" smtClean="0"/>
              <a:t>express </a:t>
            </a:r>
            <a:r>
              <a:rPr lang="en-US" dirty="0" smtClean="0"/>
              <a:t>their joy that Gawain </a:t>
            </a:r>
            <a:r>
              <a:rPr lang="en-US" dirty="0" smtClean="0"/>
              <a:t>can </a:t>
            </a:r>
            <a:r>
              <a:rPr lang="en-US" dirty="0" smtClean="0"/>
              <a:t>show them the latest in knightly behavior and help them to become more courtly themselves. 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smtClean="0"/>
              <a:t>The host introduces </a:t>
            </a:r>
            <a:r>
              <a:rPr lang="en-US" dirty="0" smtClean="0"/>
              <a:t>Gawain to two women.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host’s wife is young, beautiful, and elegantly dressed, her firm neck and bosom exposed. 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other, an old woman, is wrinkled, stocky, hairy, and covered entirely in clothing. Only her nose, eyes, and blistered lips are exposed by the fabric. </a:t>
            </a:r>
          </a:p>
          <a:p>
            <a:r>
              <a:rPr lang="en-US" dirty="0" smtClean="0"/>
              <a:t>After </a:t>
            </a:r>
            <a:r>
              <a:rPr lang="en-US" dirty="0" smtClean="0"/>
              <a:t>the introductions, the lords and ladies play games and celebrate late into the </a:t>
            </a:r>
            <a:r>
              <a:rPr lang="en-US" dirty="0" smtClean="0"/>
              <a:t>night.</a:t>
            </a:r>
          </a:p>
          <a:p>
            <a:r>
              <a:rPr lang="en-US" dirty="0" smtClean="0"/>
              <a:t>Gawain </a:t>
            </a:r>
            <a:r>
              <a:rPr lang="en-US" dirty="0" smtClean="0"/>
              <a:t>retires for bed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Following </a:t>
            </a:r>
            <a:r>
              <a:rPr lang="en-US" dirty="0" smtClean="0"/>
              <a:t> two </a:t>
            </a:r>
            <a:r>
              <a:rPr lang="en-US" dirty="0" smtClean="0"/>
              <a:t>days pass in </a:t>
            </a:r>
            <a:r>
              <a:rPr lang="en-US" dirty="0" smtClean="0"/>
              <a:t>a similar </a:t>
            </a:r>
            <a:r>
              <a:rPr lang="en-US" dirty="0" smtClean="0"/>
              <a:t>manner.</a:t>
            </a:r>
          </a:p>
          <a:p>
            <a:r>
              <a:rPr lang="en-US" dirty="0" smtClean="0"/>
              <a:t>Three </a:t>
            </a:r>
            <a:r>
              <a:rPr lang="en-US" dirty="0" smtClean="0"/>
              <a:t>days </a:t>
            </a:r>
            <a:r>
              <a:rPr lang="en-US" dirty="0" smtClean="0"/>
              <a:t>remain </a:t>
            </a:r>
            <a:r>
              <a:rPr lang="en-US" dirty="0" smtClean="0"/>
              <a:t>before </a:t>
            </a:r>
            <a:r>
              <a:rPr lang="en-US" dirty="0" smtClean="0"/>
              <a:t>Gawain is to meet with </a:t>
            </a:r>
            <a:r>
              <a:rPr lang="en-US" dirty="0" smtClean="0"/>
              <a:t>the Green </a:t>
            </a:r>
            <a:r>
              <a:rPr lang="en-US" dirty="0" smtClean="0"/>
              <a:t>Knight.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host </a:t>
            </a:r>
            <a:r>
              <a:rPr lang="en-US" dirty="0" smtClean="0"/>
              <a:t>tells Gawain </a:t>
            </a:r>
            <a:r>
              <a:rPr lang="en-US" dirty="0" smtClean="0"/>
              <a:t>he can send him to the Green Chapel easily—it is only two miles away. </a:t>
            </a:r>
            <a:endParaRPr lang="en-US" dirty="0" smtClean="0"/>
          </a:p>
          <a:p>
            <a:r>
              <a:rPr lang="en-US" dirty="0" smtClean="0"/>
              <a:t>Gawain accepts </a:t>
            </a:r>
            <a:r>
              <a:rPr lang="en-US" dirty="0" smtClean="0"/>
              <a:t>the invitation to stay the three days until New Year’s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host proposes a </a:t>
            </a:r>
            <a:r>
              <a:rPr lang="en-US" dirty="0" smtClean="0"/>
              <a:t>game: during </a:t>
            </a:r>
            <a:r>
              <a:rPr lang="en-US" dirty="0" smtClean="0"/>
              <a:t>the day, he wants Gawain to stay at court </a:t>
            </a:r>
            <a:r>
              <a:rPr lang="en-US" dirty="0" smtClean="0"/>
              <a:t>spending </a:t>
            </a:r>
            <a:r>
              <a:rPr lang="en-US" dirty="0" smtClean="0"/>
              <a:t>time with the two ladies. </a:t>
            </a:r>
            <a:endParaRPr lang="en-US" dirty="0" smtClean="0"/>
          </a:p>
          <a:p>
            <a:r>
              <a:rPr lang="en-US" dirty="0" smtClean="0"/>
              <a:t>The host </a:t>
            </a:r>
            <a:r>
              <a:rPr lang="en-US" dirty="0" smtClean="0"/>
              <a:t>will go out </a:t>
            </a:r>
            <a:r>
              <a:rPr lang="en-US" dirty="0" smtClean="0"/>
              <a:t>hunting. At </a:t>
            </a:r>
            <a:r>
              <a:rPr lang="en-US" dirty="0" smtClean="0"/>
              <a:t>the end of each </a:t>
            </a:r>
            <a:r>
              <a:rPr lang="en-US" dirty="0" smtClean="0"/>
              <a:t>day the </a:t>
            </a:r>
            <a:r>
              <a:rPr lang="en-US" dirty="0" smtClean="0"/>
              <a:t>two men will exchange whatever they have </a:t>
            </a:r>
            <a:r>
              <a:rPr lang="en-US" dirty="0" smtClean="0"/>
              <a:t>won.</a:t>
            </a:r>
          </a:p>
          <a:p>
            <a:r>
              <a:rPr lang="en-US" dirty="0" smtClean="0"/>
              <a:t>Gawain </a:t>
            </a:r>
            <a:r>
              <a:rPr lang="en-US" dirty="0" smtClean="0"/>
              <a:t>accepts.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host’s physique and his </a:t>
            </a:r>
            <a:r>
              <a:rPr lang="en-US" dirty="0" smtClean="0"/>
              <a:t>suggestion to play a </a:t>
            </a:r>
            <a:r>
              <a:rPr lang="en-US" dirty="0" smtClean="0"/>
              <a:t>harmless </a:t>
            </a:r>
            <a:r>
              <a:rPr lang="en-US" dirty="0" smtClean="0"/>
              <a:t>game </a:t>
            </a:r>
            <a:r>
              <a:rPr lang="en-US" dirty="0" smtClean="0"/>
              <a:t>recall the character of the Green Knight from Part </a:t>
            </a:r>
            <a:r>
              <a:rPr lang="en-US" cap="small" dirty="0" smtClean="0"/>
              <a:t>1.</a:t>
            </a:r>
          </a:p>
          <a:p>
            <a:r>
              <a:rPr lang="en-US" dirty="0" smtClean="0"/>
              <a:t>Though </a:t>
            </a:r>
            <a:r>
              <a:rPr lang="en-US" dirty="0" smtClean="0"/>
              <a:t>the host’s proposed game seems innocent enough, he makes Gawain repeat the terms of the agreement, just as the Green Knight did at Camelot.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Early in the </a:t>
            </a:r>
            <a:r>
              <a:rPr lang="en-US" dirty="0" smtClean="0"/>
              <a:t>morning the next day, </a:t>
            </a:r>
            <a:r>
              <a:rPr lang="en-US" dirty="0" smtClean="0"/>
              <a:t>the host and his guests get out of bed and prepare to ride forth from the </a:t>
            </a:r>
            <a:r>
              <a:rPr lang="en-US" dirty="0" smtClean="0"/>
              <a:t>castle</a:t>
            </a:r>
            <a:r>
              <a:rPr lang="en-US" dirty="0" smtClean="0"/>
              <a:t> </a:t>
            </a:r>
            <a:r>
              <a:rPr lang="en-US" dirty="0" smtClean="0"/>
              <a:t>on their hunt.</a:t>
            </a:r>
          </a:p>
          <a:p>
            <a:r>
              <a:rPr lang="en-US" dirty="0" smtClean="0"/>
              <a:t>Back </a:t>
            </a:r>
            <a:r>
              <a:rPr lang="en-US" dirty="0" smtClean="0"/>
              <a:t>at the castle, Gawain </a:t>
            </a:r>
            <a:r>
              <a:rPr lang="en-US" dirty="0" smtClean="0"/>
              <a:t>is in </a:t>
            </a:r>
            <a:r>
              <a:rPr lang="en-US" dirty="0" smtClean="0"/>
              <a:t>bed until daybreak.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 smtClean="0"/>
              <a:t>still half asleep, </a:t>
            </a:r>
            <a:r>
              <a:rPr lang="en-US" dirty="0" smtClean="0"/>
              <a:t>he </a:t>
            </a:r>
            <a:r>
              <a:rPr lang="en-US" dirty="0" smtClean="0"/>
              <a:t>sees the host’s wife creeping toward his bed. </a:t>
            </a:r>
            <a:endParaRPr lang="en-US" dirty="0" smtClean="0"/>
          </a:p>
          <a:p>
            <a:r>
              <a:rPr lang="en-US" dirty="0" smtClean="0"/>
              <a:t>The lady </a:t>
            </a:r>
            <a:r>
              <a:rPr lang="en-US" dirty="0" smtClean="0"/>
              <a:t>climbs inside the bed curtains and sits beside Gawain. Confused but curious, Gawain stretches and pretends to wake up. </a:t>
            </a:r>
            <a:endParaRPr lang="en-US" dirty="0" smtClean="0"/>
          </a:p>
          <a:p>
            <a:r>
              <a:rPr lang="en-US" dirty="0" smtClean="0"/>
              <a:t>Upon </a:t>
            </a:r>
            <a:r>
              <a:rPr lang="en-US" dirty="0" smtClean="0"/>
              <a:t>seeing the lady in his bed, he feigns surprise and makes the sign of the cross. 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host’s wife smiles and jokes that she has captured him, and she threatens to tie him to the bed, laughing at her own game. </a:t>
            </a:r>
          </a:p>
          <a:p>
            <a:r>
              <a:rPr lang="en-US" dirty="0" smtClean="0"/>
              <a:t>Gawain laughs and “surrenders” to her, then asks her leave to get up and put on his clothes. </a:t>
            </a:r>
          </a:p>
          <a:p>
            <a:r>
              <a:rPr lang="en-US" dirty="0" smtClean="0"/>
              <a:t>She refuses, saying that instead she will hold him captive. </a:t>
            </a:r>
          </a:p>
          <a:p>
            <a:r>
              <a:rPr lang="en-US" dirty="0" smtClean="0"/>
              <a:t>She tells Gawain that she has heard many stories about him and wants to spend time alone with him. </a:t>
            </a:r>
          </a:p>
          <a:p>
            <a:r>
              <a:rPr lang="en-US" dirty="0" smtClean="0"/>
              <a:t>She offers to be his servant and tells him to use her body any way he sees fit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lady continues to lavish Gawain with admiration, and Gawain continues to guard himself while still being gracious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lady accuses Gawain of not being courteous.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real Gawain would never let a lady leave his chamber without taking a kiss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Gawain allows one kiss, and then the lady leaves.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</a:t>
            </a:r>
            <a:r>
              <a:rPr lang="en-US" dirty="0" smtClean="0"/>
              <a:t>The </a:t>
            </a:r>
            <a:r>
              <a:rPr lang="en-US" dirty="0" smtClean="0"/>
              <a:t>hunters return home with their meat.</a:t>
            </a:r>
          </a:p>
          <a:p>
            <a:r>
              <a:rPr lang="en-US" dirty="0" smtClean="0"/>
              <a:t>The host greets Gawain and gives him the </a:t>
            </a:r>
            <a:r>
              <a:rPr lang="en-US" dirty="0" smtClean="0"/>
              <a:t>meat he </a:t>
            </a:r>
            <a:r>
              <a:rPr lang="en-US" dirty="0" smtClean="0"/>
              <a:t>won during the hunt that day. </a:t>
            </a:r>
            <a:endParaRPr lang="en-US" dirty="0" smtClean="0"/>
          </a:p>
          <a:p>
            <a:r>
              <a:rPr lang="en-US" dirty="0" smtClean="0"/>
              <a:t>Gawain </a:t>
            </a:r>
            <a:r>
              <a:rPr lang="en-US" dirty="0" smtClean="0"/>
              <a:t>thanks him and in return gives him the kiss he won from the lady.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host jokingly asks where Gawain won such a </a:t>
            </a:r>
            <a:r>
              <a:rPr lang="en-US" dirty="0" smtClean="0"/>
              <a:t>prize. </a:t>
            </a:r>
          </a:p>
          <a:p>
            <a:r>
              <a:rPr lang="en-US" dirty="0" smtClean="0"/>
              <a:t>Gawain </a:t>
            </a:r>
            <a:r>
              <a:rPr lang="en-US" dirty="0" smtClean="0"/>
              <a:t>points out that they agreed to exchange winnings, not to tell where or how they were acquired.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Romance genre.</a:t>
            </a:r>
          </a:p>
          <a:p>
            <a:r>
              <a:rPr lang="en-US" dirty="0" smtClean="0"/>
              <a:t>T</a:t>
            </a:r>
            <a:r>
              <a:rPr lang="en-US" dirty="0" smtClean="0"/>
              <a:t>ypically </a:t>
            </a:r>
            <a:r>
              <a:rPr lang="en-US" dirty="0" smtClean="0"/>
              <a:t>involves a hero who goes on a quest that tests his 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Popular </a:t>
            </a:r>
            <a:r>
              <a:rPr lang="en-US" dirty="0" smtClean="0"/>
              <a:t>in the aristocratic circles of </a:t>
            </a:r>
            <a:r>
              <a:rPr lang="en-US" dirty="0" smtClean="0"/>
              <a:t>Medieval Europe.</a:t>
            </a:r>
          </a:p>
          <a:p>
            <a:r>
              <a:rPr lang="en-US" dirty="0" smtClean="0"/>
              <a:t>Fantastic </a:t>
            </a:r>
            <a:r>
              <a:rPr lang="en-US" dirty="0" smtClean="0"/>
              <a:t>stories about the </a:t>
            </a:r>
            <a:r>
              <a:rPr lang="en-US" dirty="0" smtClean="0"/>
              <a:t>adventures </a:t>
            </a:r>
            <a:r>
              <a:rPr lang="en-US" dirty="0" smtClean="0"/>
              <a:t>of a chivalrous, heroic </a:t>
            </a:r>
            <a:r>
              <a:rPr lang="en-US" dirty="0" smtClean="0"/>
              <a:t>knight, </a:t>
            </a:r>
            <a:r>
              <a:rPr lang="en-US" dirty="0" smtClean="0"/>
              <a:t>often of super-human ability, who often goes on a quest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Hero goes </a:t>
            </a:r>
            <a:r>
              <a:rPr lang="en-US" dirty="0" smtClean="0"/>
              <a:t>on a </a:t>
            </a:r>
            <a:r>
              <a:rPr lang="en-US" dirty="0" smtClean="0"/>
              <a:t>quest, fights </a:t>
            </a:r>
            <a:r>
              <a:rPr lang="en-US" dirty="0" smtClean="0"/>
              <a:t>and defeats monsters and giants, thereby winning </a:t>
            </a:r>
            <a:r>
              <a:rPr lang="en-US" dirty="0" smtClean="0"/>
              <a:t>favor </a:t>
            </a:r>
            <a:r>
              <a:rPr lang="en-US" dirty="0" smtClean="0"/>
              <a:t>with a </a:t>
            </a:r>
            <a:r>
              <a:rPr lang="en-US" dirty="0" smtClean="0"/>
              <a:t>lady</a:t>
            </a:r>
          </a:p>
          <a:p>
            <a:r>
              <a:rPr lang="en-US" dirty="0" smtClean="0"/>
              <a:t>F</a:t>
            </a:r>
            <a:r>
              <a:rPr lang="en-US" dirty="0" smtClean="0"/>
              <a:t>ocuses </a:t>
            </a:r>
            <a:r>
              <a:rPr lang="en-US" dirty="0" smtClean="0"/>
              <a:t>not upon love and sentiment, but upon adventure.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two days follow a similar pattern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lady continues to </a:t>
            </a:r>
            <a:r>
              <a:rPr lang="en-US" dirty="0" smtClean="0"/>
              <a:t>challenge </a:t>
            </a:r>
            <a:r>
              <a:rPr lang="en-US" dirty="0" err="1" smtClean="0"/>
              <a:t>Gawain’s</a:t>
            </a:r>
            <a:r>
              <a:rPr lang="en-US" dirty="0" smtClean="0"/>
              <a:t> reputation, pressuring him into allowing her two </a:t>
            </a:r>
            <a:r>
              <a:rPr lang="en-US" dirty="0" smtClean="0"/>
              <a:t>kisses.</a:t>
            </a:r>
          </a:p>
          <a:p>
            <a:r>
              <a:rPr lang="en-US" dirty="0" smtClean="0"/>
              <a:t>The lady continues </a:t>
            </a:r>
            <a:r>
              <a:rPr lang="en-US" dirty="0" smtClean="0"/>
              <a:t>to </a:t>
            </a:r>
            <a:r>
              <a:rPr lang="en-US" dirty="0" smtClean="0"/>
              <a:t>convince him that acceptance </a:t>
            </a:r>
            <a:r>
              <a:rPr lang="en-US" dirty="0" smtClean="0"/>
              <a:t>of her love would be chivalrous.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 smtClean="0"/>
              <a:t>night, the host brings home the boar’s head on a stick and exchanges it with Gawain for the two kisses.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third day the host hunts a </a:t>
            </a:r>
            <a:r>
              <a:rPr lang="en-US" dirty="0" smtClean="0"/>
              <a:t>fox.</a:t>
            </a:r>
          </a:p>
          <a:p>
            <a:r>
              <a:rPr lang="en-US" dirty="0" smtClean="0"/>
              <a:t>Gawain receives </a:t>
            </a:r>
            <a:r>
              <a:rPr lang="en-US" dirty="0" smtClean="0"/>
              <a:t>three kisses from the lady during the course of their conversation. </a:t>
            </a:r>
            <a:endParaRPr lang="en-US" dirty="0" smtClean="0"/>
          </a:p>
          <a:p>
            <a:r>
              <a:rPr lang="en-US" dirty="0" smtClean="0"/>
              <a:t>The lady </a:t>
            </a:r>
            <a:r>
              <a:rPr lang="en-US" dirty="0" smtClean="0"/>
              <a:t>asks Gawain for a love token. </a:t>
            </a:r>
            <a:endParaRPr lang="en-US" dirty="0" smtClean="0"/>
          </a:p>
          <a:p>
            <a:r>
              <a:rPr lang="en-US" dirty="0" smtClean="0"/>
              <a:t>Gawain </a:t>
            </a:r>
            <a:r>
              <a:rPr lang="en-US" dirty="0" smtClean="0"/>
              <a:t>refuses to fulfill her request, claiming he has nothing to </a:t>
            </a:r>
            <a:r>
              <a:rPr lang="en-US" dirty="0" smtClean="0"/>
              <a:t>give.</a:t>
            </a:r>
          </a:p>
          <a:p>
            <a:r>
              <a:rPr lang="en-US" dirty="0" smtClean="0"/>
              <a:t>The lady </a:t>
            </a:r>
            <a:r>
              <a:rPr lang="en-US" dirty="0" smtClean="0"/>
              <a:t>offers him a ring, which he also refuses. 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 then offers him her green girdle, which she claims has magical properties: it possesses the ability to keep the man who wears it safe from death. </a:t>
            </a:r>
          </a:p>
          <a:p>
            <a:r>
              <a:rPr lang="en-US" dirty="0" smtClean="0"/>
              <a:t>Tempted </a:t>
            </a:r>
            <a:r>
              <a:rPr lang="en-US" dirty="0" smtClean="0"/>
              <a:t>by the possibility of protecting his life, Gawain accepts the girdle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Gawain </a:t>
            </a:r>
            <a:r>
              <a:rPr lang="en-US" dirty="0" smtClean="0"/>
              <a:t>is eager to be able to fulfill his promise to the Green Knight and still survive. </a:t>
            </a:r>
            <a:endParaRPr lang="en-US" dirty="0" smtClean="0"/>
          </a:p>
          <a:p>
            <a:r>
              <a:rPr lang="en-US" dirty="0" smtClean="0"/>
              <a:t>That afternoon, Gawain goes to confession. </a:t>
            </a:r>
            <a:endParaRPr lang="en-US" dirty="0" smtClean="0"/>
          </a:p>
          <a:p>
            <a:r>
              <a:rPr lang="en-US" dirty="0" smtClean="0"/>
              <a:t>This indicates </a:t>
            </a:r>
            <a:r>
              <a:rPr lang="en-US" dirty="0" smtClean="0"/>
              <a:t>that he knows he has broken his vow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the day, he gives the three kisses to his host but fails to mention the lady’s gift.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three bedroom scenes also take the form of </a:t>
            </a:r>
            <a:r>
              <a:rPr lang="en-US" dirty="0" smtClean="0"/>
              <a:t>games.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lady plays a new kind of game with </a:t>
            </a:r>
            <a:r>
              <a:rPr lang="en-US" dirty="0" smtClean="0"/>
              <a:t>Gawain by </a:t>
            </a:r>
            <a:r>
              <a:rPr lang="en-US" dirty="0" smtClean="0"/>
              <a:t>testing two knightly virtues that she places at odds with one another: his courtesy and chastity.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 smtClean="0"/>
              <a:t>Gawain refuses to give in to the lady sexually, she accuses him of being </a:t>
            </a:r>
            <a:r>
              <a:rPr lang="en-US" dirty="0" smtClean="0"/>
              <a:t>discourteous.</a:t>
            </a:r>
          </a:p>
          <a:p>
            <a:r>
              <a:rPr lang="en-US" dirty="0" err="1" smtClean="0"/>
              <a:t>Gawain’s</a:t>
            </a:r>
            <a:r>
              <a:rPr lang="en-US" dirty="0" smtClean="0"/>
              <a:t> chivalry </a:t>
            </a:r>
            <a:r>
              <a:rPr lang="en-US" dirty="0" smtClean="0"/>
              <a:t>requires him to obey </a:t>
            </a:r>
            <a:r>
              <a:rPr lang="en-US" dirty="0" smtClean="0"/>
              <a:t>her.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soon as he responds in a more courteous manner, the lady again pushes him toward being unchaste.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</a:t>
            </a:r>
            <a:r>
              <a:rPr lang="en-US" dirty="0" err="1" smtClean="0"/>
              <a:t>Gawain’s</a:t>
            </a:r>
            <a:r>
              <a:rPr lang="en-US" dirty="0" smtClean="0"/>
              <a:t> spiritual </a:t>
            </a:r>
            <a:r>
              <a:rPr lang="en-US" dirty="0" smtClean="0"/>
              <a:t>education as a knight should involve courtly love. </a:t>
            </a:r>
            <a:endParaRPr lang="en-US" dirty="0" smtClean="0"/>
          </a:p>
          <a:p>
            <a:r>
              <a:rPr lang="en-US" dirty="0" smtClean="0"/>
              <a:t>For Gawain to refuse her advances, he must break his knightly responsibility to be courteous; for him to accept, he must break his </a:t>
            </a:r>
            <a:r>
              <a:rPr lang="en-US" dirty="0" smtClean="0"/>
              <a:t>chastity.</a:t>
            </a:r>
          </a:p>
          <a:p>
            <a:r>
              <a:rPr lang="en-US" dirty="0" smtClean="0"/>
              <a:t>C</a:t>
            </a:r>
            <a:r>
              <a:rPr lang="en-US" dirty="0" smtClean="0"/>
              <a:t>ourtesy </a:t>
            </a:r>
            <a:r>
              <a:rPr lang="en-US" dirty="0" smtClean="0"/>
              <a:t>versus </a:t>
            </a:r>
            <a:r>
              <a:rPr lang="en-US" dirty="0" smtClean="0"/>
              <a:t>chastity.</a:t>
            </a:r>
          </a:p>
          <a:p>
            <a:r>
              <a:rPr lang="en-US" dirty="0" smtClean="0"/>
              <a:t>H</a:t>
            </a:r>
            <a:r>
              <a:rPr lang="en-US" dirty="0" smtClean="0"/>
              <a:t>onesty </a:t>
            </a:r>
            <a:r>
              <a:rPr lang="en-US" dirty="0" smtClean="0"/>
              <a:t>versus safety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not giving his host the green girdle Gawain breaks his vow with the host. 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Gawain would have to give the host if he had in fact slept with the </a:t>
            </a:r>
            <a:r>
              <a:rPr lang="en-US" dirty="0" smtClean="0"/>
              <a:t>lady?</a:t>
            </a:r>
          </a:p>
          <a:p>
            <a:r>
              <a:rPr lang="en-US" dirty="0" smtClean="0"/>
              <a:t>If the </a:t>
            </a:r>
            <a:r>
              <a:rPr lang="en-US" dirty="0" smtClean="0"/>
              <a:t>lady </a:t>
            </a:r>
            <a:r>
              <a:rPr lang="en-US" dirty="0" smtClean="0"/>
              <a:t>and Gawain had slept together, Gawain </a:t>
            </a:r>
            <a:r>
              <a:rPr lang="en-US" dirty="0" smtClean="0"/>
              <a:t>and the host would have to sleep </a:t>
            </a:r>
            <a:r>
              <a:rPr lang="en-US" dirty="0" smtClean="0"/>
              <a:t>together as well. </a:t>
            </a:r>
          </a:p>
          <a:p>
            <a:r>
              <a:rPr lang="en-US" dirty="0" smtClean="0"/>
              <a:t>After </a:t>
            </a:r>
            <a:r>
              <a:rPr lang="en-US" dirty="0" smtClean="0"/>
              <a:t>the exchange of the gifts with the host, the host and his courtiers hold a farewell party for Gawain.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next day, Gawain leaves for the Green Chapel with the </a:t>
            </a:r>
            <a:r>
              <a:rPr lang="en-US" dirty="0" smtClean="0"/>
              <a:t>girdle </a:t>
            </a:r>
            <a:r>
              <a:rPr lang="en-US" dirty="0" smtClean="0"/>
              <a:t> </a:t>
            </a:r>
            <a:r>
              <a:rPr lang="en-US" dirty="0" smtClean="0"/>
              <a:t>accompanied </a:t>
            </a:r>
            <a:r>
              <a:rPr lang="en-US" dirty="0" smtClean="0"/>
              <a:t>by a guide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guide proposes that if </a:t>
            </a:r>
            <a:r>
              <a:rPr lang="en-US" dirty="0" smtClean="0"/>
              <a:t>Gawain leaves now without facing the knight, the guide promises not to tell anyone. 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smtClean="0"/>
              <a:t>one survives an encounter with the Green </a:t>
            </a:r>
            <a:r>
              <a:rPr lang="en-US" dirty="0" smtClean="0"/>
              <a:t>Knight. </a:t>
            </a:r>
          </a:p>
          <a:p>
            <a:r>
              <a:rPr lang="en-US" dirty="0" smtClean="0"/>
              <a:t>Gawain refuses </a:t>
            </a:r>
            <a:r>
              <a:rPr lang="en-US" dirty="0" smtClean="0"/>
              <a:t>to be a coward.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guide wishes Gawain well and </a:t>
            </a:r>
            <a:r>
              <a:rPr lang="en-US" dirty="0" smtClean="0"/>
              <a:t>leaves.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Gawain </a:t>
            </a:r>
            <a:r>
              <a:rPr lang="en-US" dirty="0" smtClean="0"/>
              <a:t>heads </a:t>
            </a:r>
            <a:r>
              <a:rPr lang="en-US" dirty="0" smtClean="0"/>
              <a:t>onward into the strange forest. </a:t>
            </a:r>
            <a:endParaRPr lang="en-US" dirty="0" smtClean="0"/>
          </a:p>
          <a:p>
            <a:r>
              <a:rPr lang="en-US" dirty="0" smtClean="0"/>
              <a:t>When he finds and approaches the Green Chapel the </a:t>
            </a:r>
            <a:r>
              <a:rPr lang="en-US" dirty="0" smtClean="0"/>
              <a:t>Green Knight </a:t>
            </a:r>
            <a:r>
              <a:rPr lang="en-US" dirty="0" smtClean="0"/>
              <a:t>welcomes </a:t>
            </a:r>
            <a:r>
              <a:rPr lang="en-US" dirty="0" smtClean="0"/>
              <a:t>Gawain </a:t>
            </a:r>
            <a:r>
              <a:rPr lang="en-US" dirty="0" smtClean="0"/>
              <a:t>and </a:t>
            </a:r>
            <a:r>
              <a:rPr lang="en-US" dirty="0" smtClean="0"/>
              <a:t>compliments him on his </a:t>
            </a:r>
            <a:r>
              <a:rPr lang="en-US" dirty="0" smtClean="0"/>
              <a:t>punctuality.</a:t>
            </a:r>
          </a:p>
          <a:p>
            <a:r>
              <a:rPr lang="en-US" dirty="0" smtClean="0"/>
              <a:t>The Green Knight tells </a:t>
            </a:r>
            <a:r>
              <a:rPr lang="en-US" dirty="0" smtClean="0"/>
              <a:t>him he will repay him for his own beheading a year ago. </a:t>
            </a:r>
            <a:endParaRPr lang="en-US" dirty="0" smtClean="0"/>
          </a:p>
          <a:p>
            <a:r>
              <a:rPr lang="en-US" dirty="0" smtClean="0"/>
              <a:t>Gawain </a:t>
            </a:r>
            <a:r>
              <a:rPr lang="en-US" dirty="0" smtClean="0"/>
              <a:t>tries to act unafraid as he bares his neck for the deadly blow.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swing, Gawain flinches and the Green Knight belittles him for it.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Green Knight swings to behead Gawain, but holds back twice, only striking softly on the third swing, causing a small scar on his neck. </a:t>
            </a:r>
            <a:endParaRPr lang="en-US" dirty="0" smtClean="0"/>
          </a:p>
          <a:p>
            <a:r>
              <a:rPr lang="en-US" dirty="0" smtClean="0"/>
              <a:t>The nick from the third blow was punishment for </a:t>
            </a:r>
            <a:r>
              <a:rPr lang="en-US" dirty="0" err="1" smtClean="0"/>
              <a:t>Gawain’s</a:t>
            </a:r>
            <a:r>
              <a:rPr lang="en-US" dirty="0" smtClean="0"/>
              <a:t> behavior on the third day, when he failed to tell the truth about the green girdle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Green Knight then reveals himself to be the lord of the castle, </a:t>
            </a:r>
            <a:r>
              <a:rPr lang="en-US" dirty="0" err="1" smtClean="0"/>
              <a:t>Bertilak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explains </a:t>
            </a:r>
            <a:r>
              <a:rPr lang="en-US" dirty="0" smtClean="0"/>
              <a:t>that the entire adventure was a mere game arranged through the magical manipulations of Morgan le Fay, who is the old woman in the </a:t>
            </a:r>
            <a:r>
              <a:rPr lang="en-US" dirty="0" smtClean="0"/>
              <a:t>castle, Arthur's </a:t>
            </a:r>
            <a:r>
              <a:rPr lang="en-US" dirty="0" smtClean="0"/>
              <a:t>mischievous </a:t>
            </a:r>
            <a:r>
              <a:rPr lang="en-US" dirty="0" smtClean="0"/>
              <a:t>sister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Gawain’s</a:t>
            </a:r>
            <a:r>
              <a:rPr lang="en-US" dirty="0" smtClean="0"/>
              <a:t> aunt.</a:t>
            </a:r>
            <a:endParaRPr lang="en-US" dirty="0" smtClean="0"/>
          </a:p>
          <a:p>
            <a:r>
              <a:rPr lang="en-US" dirty="0" smtClean="0"/>
              <a:t> S</a:t>
            </a:r>
            <a:r>
              <a:rPr lang="en-US" dirty="0" smtClean="0"/>
              <a:t>he </a:t>
            </a:r>
            <a:r>
              <a:rPr lang="en-US" dirty="0" smtClean="0"/>
              <a:t>sometimes helps and sometimes makes trouble for Arthur. 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</a:t>
            </a:r>
            <a:r>
              <a:rPr lang="en-US" dirty="0" smtClean="0"/>
              <a:t>oem </a:t>
            </a:r>
            <a:r>
              <a:rPr lang="en-US" dirty="0" smtClean="0"/>
              <a:t>opens with a mythological account of Britain’s founding.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 smtClean="0"/>
              <a:t>the fall of Troy, we are told, various heroes left to build cities. </a:t>
            </a:r>
            <a:endParaRPr lang="en-US" dirty="0" smtClean="0"/>
          </a:p>
          <a:p>
            <a:r>
              <a:rPr lang="en-US" dirty="0" smtClean="0"/>
              <a:t>Romulus </a:t>
            </a:r>
            <a:r>
              <a:rPr lang="en-US" dirty="0" smtClean="0"/>
              <a:t>founded </a:t>
            </a:r>
            <a:r>
              <a:rPr lang="en-US" dirty="0" smtClean="0"/>
              <a:t>Rome</a:t>
            </a:r>
          </a:p>
          <a:p>
            <a:r>
              <a:rPr lang="en-US" dirty="0" err="1" smtClean="0"/>
              <a:t>Ticius</a:t>
            </a:r>
            <a:r>
              <a:rPr lang="en-US" dirty="0" smtClean="0"/>
              <a:t> </a:t>
            </a:r>
            <a:r>
              <a:rPr lang="en-US" dirty="0" smtClean="0"/>
              <a:t>founded </a:t>
            </a:r>
            <a:r>
              <a:rPr lang="en-US" dirty="0" smtClean="0"/>
              <a:t>Tuscany</a:t>
            </a:r>
          </a:p>
          <a:p>
            <a:r>
              <a:rPr lang="en-US" dirty="0" smtClean="0"/>
              <a:t>Brutus </a:t>
            </a:r>
            <a:r>
              <a:rPr lang="en-US" dirty="0" smtClean="0"/>
              <a:t>founded Britain. </a:t>
            </a:r>
            <a:endParaRPr lang="en-US" dirty="0" smtClean="0"/>
          </a:p>
          <a:p>
            <a:r>
              <a:rPr lang="en-US" dirty="0" smtClean="0"/>
              <a:t>By framing the central plot of </a:t>
            </a:r>
            <a:r>
              <a:rPr lang="en-US" i="1" dirty="0" smtClean="0"/>
              <a:t>Sir Gawain and the Green Knight</a:t>
            </a:r>
            <a:r>
              <a:rPr lang="en-US" dirty="0" smtClean="0"/>
              <a:t> with an account of Britain’s founding by the Trojan Brutus, the poet establishes Camelot’s political legitimacy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Bertilak</a:t>
            </a:r>
            <a:r>
              <a:rPr lang="en-US" dirty="0" smtClean="0"/>
              <a:t> reveals that Le Faye sent him in disguise as the Green Knight to Camelot in order to scare Queen Guinevere to death. 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Green Knight congratulates Gawain on his bravery, calling him the worthiest of Arthur’s knights.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Gawain returns to Camelot, wearing the girdle in shame as a token of his failure to keep his promise with </a:t>
            </a:r>
            <a:r>
              <a:rPr lang="en-US" dirty="0" err="1" smtClean="0"/>
              <a:t>Bertilak</a:t>
            </a:r>
            <a:r>
              <a:rPr lang="en-US" dirty="0" smtClean="0"/>
              <a:t> and to fully follow the rules of the game.</a:t>
            </a:r>
          </a:p>
          <a:p>
            <a:r>
              <a:rPr lang="en-US" dirty="0" smtClean="0"/>
              <a:t>The Knights of the Round Table, it is decreed, should henceforth wear a green sash in recognition of </a:t>
            </a:r>
            <a:r>
              <a:rPr lang="en-US" dirty="0" err="1" smtClean="0"/>
              <a:t>Gawain's</a:t>
            </a:r>
            <a:r>
              <a:rPr lang="en-US" dirty="0" smtClean="0"/>
              <a:t> adventure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author introduces Britain’s greatest leader, the legendary King Arthur. </a:t>
            </a:r>
          </a:p>
          <a:p>
            <a:r>
              <a:rPr lang="en-US" dirty="0" smtClean="0"/>
              <a:t>Poet tells us he will tell a story about a great adventure.</a:t>
            </a:r>
          </a:p>
          <a:p>
            <a:r>
              <a:rPr lang="en-US" dirty="0" smtClean="0"/>
              <a:t>Story </a:t>
            </a:r>
            <a:r>
              <a:rPr lang="en-US" dirty="0" smtClean="0"/>
              <a:t>begins in </a:t>
            </a:r>
            <a:r>
              <a:rPr lang="en-US" dirty="0" smtClean="0"/>
              <a:t>Camelot, </a:t>
            </a:r>
            <a:r>
              <a:rPr lang="en-US" dirty="0" smtClean="0"/>
              <a:t>King Arthur's </a:t>
            </a:r>
            <a:r>
              <a:rPr lang="en-US" dirty="0" smtClean="0"/>
              <a:t>court, on </a:t>
            </a:r>
            <a:r>
              <a:rPr lang="en-US" dirty="0" smtClean="0"/>
              <a:t>New Year's </a:t>
            </a:r>
            <a:r>
              <a:rPr lang="en-US" dirty="0" smtClean="0"/>
              <a:t>Day</a:t>
            </a:r>
          </a:p>
          <a:p>
            <a:r>
              <a:rPr lang="en-US" dirty="0" smtClean="0"/>
              <a:t>T</a:t>
            </a:r>
            <a:r>
              <a:rPr lang="en-US" dirty="0" smtClean="0"/>
              <a:t>here is feasting, New </a:t>
            </a:r>
            <a:r>
              <a:rPr lang="en-US" dirty="0" smtClean="0"/>
              <a:t>Year’s </a:t>
            </a:r>
            <a:r>
              <a:rPr lang="en-US" dirty="0" smtClean="0"/>
              <a:t>games, and </a:t>
            </a:r>
            <a:r>
              <a:rPr lang="en-US" dirty="0" smtClean="0"/>
              <a:t>exchanging gifts. </a:t>
            </a:r>
            <a:endParaRPr lang="en-US" dirty="0" smtClean="0"/>
          </a:p>
          <a:p>
            <a:r>
              <a:rPr lang="en-US" dirty="0" smtClean="0"/>
              <a:t>Lengthy description in </a:t>
            </a:r>
            <a:r>
              <a:rPr lang="en-US" dirty="0" smtClean="0"/>
              <a:t>lavish, intricate details of the feast, including the guests, their clothing, and the hall itself. 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 A large Green Knight armed with an axe enters the hall.</a:t>
            </a:r>
          </a:p>
          <a:p>
            <a:r>
              <a:rPr lang="en-US" dirty="0" smtClean="0"/>
              <a:t>The gigantic knight has a beautiful face and figure. </a:t>
            </a:r>
          </a:p>
          <a:p>
            <a:r>
              <a:rPr lang="en-US" dirty="0" smtClean="0"/>
              <a:t>Every </a:t>
            </a:r>
            <a:r>
              <a:rPr lang="en-US" dirty="0" smtClean="0"/>
              <a:t>piece of his elaborate costume is green, with flourishes of gold embossing. </a:t>
            </a:r>
          </a:p>
          <a:p>
            <a:r>
              <a:rPr lang="en-US" dirty="0" smtClean="0"/>
              <a:t>His </a:t>
            </a:r>
            <a:r>
              <a:rPr lang="en-US" dirty="0" smtClean="0"/>
              <a:t>huge horse is green, and his green hair and beard are woven together with gold thread. </a:t>
            </a:r>
          </a:p>
          <a:p>
            <a:r>
              <a:rPr lang="en-US" dirty="0" smtClean="0"/>
              <a:t> </a:t>
            </a:r>
            <a:r>
              <a:rPr lang="en-US" dirty="0" smtClean="0"/>
              <a:t>The </a:t>
            </a:r>
            <a:r>
              <a:rPr lang="en-US" dirty="0" smtClean="0"/>
              <a:t>knight demands to see the person in </a:t>
            </a:r>
            <a:r>
              <a:rPr lang="en-US" dirty="0" smtClean="0"/>
              <a:t>charge.</a:t>
            </a:r>
          </a:p>
          <a:p>
            <a:r>
              <a:rPr lang="en-US" dirty="0" smtClean="0"/>
              <a:t>Arthur </a:t>
            </a:r>
            <a:r>
              <a:rPr lang="en-US" dirty="0" smtClean="0"/>
              <a:t>invites </a:t>
            </a:r>
            <a:r>
              <a:rPr lang="en-US" dirty="0" smtClean="0"/>
              <a:t>the knight to join the </a:t>
            </a:r>
            <a:r>
              <a:rPr lang="en-US" dirty="0" smtClean="0"/>
              <a:t>feast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knight refuses the invitation.</a:t>
            </a:r>
          </a:p>
          <a:p>
            <a:r>
              <a:rPr lang="en-US" dirty="0" smtClean="0"/>
              <a:t>He says that he has come to inspect Arthur’s court because he has heard so much about its superior knights.</a:t>
            </a:r>
          </a:p>
          <a:p>
            <a:r>
              <a:rPr lang="en-US" dirty="0" smtClean="0"/>
              <a:t>Green Knight </a:t>
            </a:r>
            <a:r>
              <a:rPr lang="en-US" dirty="0" smtClean="0"/>
              <a:t>calls </a:t>
            </a:r>
            <a:r>
              <a:rPr lang="en-US" dirty="0" smtClean="0"/>
              <a:t>Arthur and his knights “beardless children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giant knight proposes a game. </a:t>
            </a:r>
          </a:p>
          <a:p>
            <a:r>
              <a:rPr lang="en-US" dirty="0" smtClean="0"/>
              <a:t>He asks for someone in the court to strike him once with his axe, on condition that the Green Knight will return the blow one year and one day later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 Arthur steps forward to defend his court.</a:t>
            </a:r>
          </a:p>
          <a:p>
            <a:r>
              <a:rPr lang="en-US" dirty="0" smtClean="0"/>
              <a:t>Just as he begins to swing the giant axe at the Green Knight, Gawain, the youngest of Arthur's knights and nephew to the king, </a:t>
            </a:r>
            <a:r>
              <a:rPr lang="en-US" dirty="0" smtClean="0"/>
              <a:t>requests </a:t>
            </a:r>
            <a:r>
              <a:rPr lang="en-US" dirty="0" smtClean="0"/>
              <a:t>that he be allowed to take the challenge himself. Why?</a:t>
            </a:r>
          </a:p>
          <a:p>
            <a:r>
              <a:rPr lang="en-US" dirty="0" smtClean="0"/>
              <a:t>Gawain cuts the </a:t>
            </a:r>
            <a:r>
              <a:rPr lang="en-US" dirty="0" smtClean="0"/>
              <a:t>Green Knight’s head. 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head rolls around the room, passing by the feet of many of the guests. 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Green Knight does not fall from his horse. </a:t>
            </a:r>
          </a:p>
          <a:p>
            <a:r>
              <a:rPr lang="en-US" dirty="0" smtClean="0"/>
              <a:t>He reaches down, picks up the head, and holds it before him, pointing it toward the high table. </a:t>
            </a:r>
          </a:p>
          <a:p>
            <a:r>
              <a:rPr lang="en-US" dirty="0" smtClean="0"/>
              <a:t>The head speaks, reminds Gawain to meet him at the Green Chapel in a year and a day (New Year's Day the next year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The Green Night leaves the hall.</a:t>
            </a:r>
          </a:p>
          <a:p>
            <a:r>
              <a:rPr lang="en-US" dirty="0" smtClean="0"/>
              <a:t>They return </a:t>
            </a:r>
            <a:r>
              <a:rPr lang="en-US" dirty="0" smtClean="0"/>
              <a:t>to their feast and the continuing festivities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opening lines of Part </a:t>
            </a:r>
            <a:r>
              <a:rPr lang="en-US" cap="small" dirty="0" smtClean="0"/>
              <a:t>2</a:t>
            </a:r>
            <a:r>
              <a:rPr lang="en-US" dirty="0" smtClean="0"/>
              <a:t> detail </a:t>
            </a:r>
            <a:r>
              <a:rPr lang="en-US" dirty="0" smtClean="0"/>
              <a:t>the changing seasons of the </a:t>
            </a:r>
            <a:r>
              <a:rPr lang="en-US" dirty="0" smtClean="0"/>
              <a:t>year.</a:t>
            </a:r>
          </a:p>
          <a:p>
            <a:r>
              <a:rPr lang="en-US" dirty="0" smtClean="0"/>
              <a:t>As </a:t>
            </a:r>
            <a:r>
              <a:rPr lang="en-US" dirty="0" smtClean="0"/>
              <a:t>the date approaches Sir Gawain sets off to find the Green Chapel and complete his bargain with the Green Knight</a:t>
            </a:r>
            <a:r>
              <a:rPr lang="en-US" dirty="0" smtClean="0"/>
              <a:t>. Why?</a:t>
            </a:r>
          </a:p>
          <a:p>
            <a:r>
              <a:rPr lang="en-US" dirty="0" smtClean="0"/>
              <a:t>The poet </a:t>
            </a:r>
            <a:r>
              <a:rPr lang="en-US" dirty="0" smtClean="0"/>
              <a:t>describes in great </a:t>
            </a:r>
            <a:r>
              <a:rPr lang="en-US" dirty="0" smtClean="0"/>
              <a:t>detail </a:t>
            </a:r>
            <a:r>
              <a:rPr lang="en-US" dirty="0" err="1" smtClean="0"/>
              <a:t>Gawawin’s</a:t>
            </a:r>
            <a:r>
              <a:rPr lang="en-US" dirty="0" smtClean="0"/>
              <a:t> armor. </a:t>
            </a:r>
            <a:r>
              <a:rPr lang="en-US" dirty="0" smtClean="0"/>
              <a:t>He devotes space to each and every piece, down to the </a:t>
            </a:r>
            <a:r>
              <a:rPr lang="en-US" dirty="0" smtClean="0"/>
              <a:t>skirts </a:t>
            </a:r>
            <a:r>
              <a:rPr lang="en-US" dirty="0" smtClean="0"/>
              <a:t>on </a:t>
            </a:r>
            <a:r>
              <a:rPr lang="en-US" dirty="0" err="1" smtClean="0"/>
              <a:t>Gawain’s</a:t>
            </a:r>
            <a:r>
              <a:rPr lang="en-US" dirty="0" smtClean="0"/>
              <a:t> horse, </a:t>
            </a:r>
            <a:r>
              <a:rPr lang="en-US" dirty="0" err="1" smtClean="0"/>
              <a:t>Gringolet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smtClean="0"/>
              <a:t>the inside of the shield is the face of Mary, Christ’s mother.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227</TotalTime>
  <Words>1564</Words>
  <Application>Microsoft Office PowerPoint</Application>
  <PresentationFormat>On-screen Show (4:3)</PresentationFormat>
  <Paragraphs>196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Flow</vt:lpstr>
      <vt:lpstr>Sir Gawain and the Green Knight</vt:lpstr>
      <vt:lpstr>Introduction</vt:lpstr>
      <vt:lpstr>Part 1</vt:lpstr>
      <vt:lpstr>Part 1</vt:lpstr>
      <vt:lpstr>Part 1</vt:lpstr>
      <vt:lpstr>Part 1</vt:lpstr>
      <vt:lpstr>Part 1</vt:lpstr>
      <vt:lpstr>Part 1</vt:lpstr>
      <vt:lpstr>Part 2</vt:lpstr>
      <vt:lpstr>Part 2</vt:lpstr>
      <vt:lpstr>Part 2</vt:lpstr>
      <vt:lpstr>Part 2</vt:lpstr>
      <vt:lpstr>Slide 13</vt:lpstr>
      <vt:lpstr>Part 2</vt:lpstr>
      <vt:lpstr>Part 2</vt:lpstr>
      <vt:lpstr>Part 3</vt:lpstr>
      <vt:lpstr>Part 2</vt:lpstr>
      <vt:lpstr>Part 3</vt:lpstr>
      <vt:lpstr>Part 3</vt:lpstr>
      <vt:lpstr>Part 3</vt:lpstr>
      <vt:lpstr>Part 3</vt:lpstr>
      <vt:lpstr>Part 3</vt:lpstr>
      <vt:lpstr>Part 3</vt:lpstr>
      <vt:lpstr>Part 3</vt:lpstr>
      <vt:lpstr>Part 3</vt:lpstr>
      <vt:lpstr>Part 4</vt:lpstr>
      <vt:lpstr>Part 4</vt:lpstr>
      <vt:lpstr>Part 4</vt:lpstr>
      <vt:lpstr>Part 4</vt:lpstr>
      <vt:lpstr>Part 4</vt:lpstr>
      <vt:lpstr>Part 4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Sir Gawain and the Green Night</dc:title>
  <dc:creator>George</dc:creator>
  <cp:lastModifiedBy>George</cp:lastModifiedBy>
  <cp:revision>25</cp:revision>
  <dcterms:created xsi:type="dcterms:W3CDTF">2010-10-05T14:38:15Z</dcterms:created>
  <dcterms:modified xsi:type="dcterms:W3CDTF">2010-10-05T18:25:17Z</dcterms:modified>
</cp:coreProperties>
</file>