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2E708-4006-4F59-A6D1-99BD26BF226A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4207E-CD6D-409E-8F26-21856EEEE1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4207E-CD6D-409E-8F26-21856EEEE109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7C176A-BA90-4C9B-AA1E-14F97719E074}" type="datetimeFigureOut">
              <a:rPr lang="en-US" smtClean="0"/>
              <a:t>10/19/2010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022C10-D1C5-40A6-8B24-50333CB3E40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Humanism in Northern Europe coincided </a:t>
            </a:r>
            <a:r>
              <a:rPr lang="en-US" dirty="0" smtClean="0"/>
              <a:t>with the Reformation. </a:t>
            </a:r>
            <a:endParaRPr lang="en-US" dirty="0" smtClean="0"/>
          </a:p>
          <a:p>
            <a:r>
              <a:rPr lang="en-US" dirty="0" smtClean="0"/>
              <a:t>N</a:t>
            </a:r>
            <a:r>
              <a:rPr lang="en-US" dirty="0" smtClean="0"/>
              <a:t>orthern </a:t>
            </a:r>
            <a:r>
              <a:rPr lang="en-US" dirty="0" smtClean="0"/>
              <a:t>humanism is identified with Christian humanism. </a:t>
            </a:r>
            <a:endParaRPr lang="en-US" dirty="0" smtClean="0"/>
          </a:p>
          <a:p>
            <a:r>
              <a:rPr lang="en-US" dirty="0" smtClean="0"/>
              <a:t>Christian </a:t>
            </a:r>
            <a:r>
              <a:rPr lang="en-US" dirty="0" smtClean="0"/>
              <a:t>humanism attempted to use the scholarly techniques of humanism and apply them to the study of the Bible while ignoring prior medieval interpretations.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Humanists </a:t>
            </a:r>
            <a:r>
              <a:rPr lang="en-US" dirty="0" smtClean="0"/>
              <a:t>read </a:t>
            </a:r>
            <a:r>
              <a:rPr lang="en-US" dirty="0" smtClean="0"/>
              <a:t>biblical texts in their original Greek and </a:t>
            </a:r>
            <a:r>
              <a:rPr lang="en-US" dirty="0" smtClean="0"/>
              <a:t>Hebrew. </a:t>
            </a:r>
          </a:p>
          <a:p>
            <a:r>
              <a:rPr lang="en-US" dirty="0" smtClean="0"/>
              <a:t>Questioned </a:t>
            </a:r>
            <a:r>
              <a:rPr lang="en-US" dirty="0" smtClean="0"/>
              <a:t>the Catholic Church’s policies and practices. </a:t>
            </a:r>
            <a:endParaRPr lang="en-US" dirty="0" smtClean="0"/>
          </a:p>
          <a:p>
            <a:r>
              <a:rPr lang="en-US" dirty="0" smtClean="0"/>
              <a:t>Questioned </a:t>
            </a:r>
            <a:r>
              <a:rPr lang="en-US" dirty="0" smtClean="0"/>
              <a:t>several doctrines of the church based on their study of the Greek New Testament.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 smtClean="0"/>
              <a:t>questions evoked more support for the reform movement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best known Christian humanist was </a:t>
            </a:r>
            <a:r>
              <a:rPr lang="en-US" dirty="0" err="1" smtClean="0"/>
              <a:t>Desiderius</a:t>
            </a:r>
            <a:r>
              <a:rPr lang="en-US" dirty="0" smtClean="0"/>
              <a:t> Erasmus.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Erasmus favored flexibility and tolerance and condemned overly rigid belief systems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</a:t>
            </a:r>
            <a:r>
              <a:rPr lang="en-US" dirty="0" smtClean="0"/>
              <a:t>redited </a:t>
            </a:r>
            <a:r>
              <a:rPr lang="en-US" dirty="0" smtClean="0"/>
              <a:t>with making Renaissance humanism an international movement.</a:t>
            </a:r>
          </a:p>
          <a:p>
            <a:r>
              <a:rPr lang="en-US" dirty="0" smtClean="0"/>
              <a:t>Attacked clerical </a:t>
            </a:r>
            <a:r>
              <a:rPr lang="en-US" dirty="0" smtClean="0"/>
              <a:t>abuses </a:t>
            </a:r>
          </a:p>
          <a:p>
            <a:r>
              <a:rPr lang="en-US" dirty="0" smtClean="0"/>
              <a:t>Argued </a:t>
            </a:r>
            <a:r>
              <a:rPr lang="en-US" dirty="0" smtClean="0"/>
              <a:t>that true religion does not depend on dogma, ritual, or clerical </a:t>
            </a:r>
            <a:r>
              <a:rPr lang="en-US" dirty="0" smtClean="0"/>
              <a:t>power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effect of Humanism was to </a:t>
            </a:r>
          </a:p>
          <a:p>
            <a:pPr lvl="1"/>
            <a:r>
              <a:rPr lang="en-US" dirty="0" smtClean="0"/>
              <a:t>help men break free from religious orthodoxy, </a:t>
            </a:r>
          </a:p>
          <a:p>
            <a:pPr lvl="1"/>
            <a:r>
              <a:rPr lang="en-US" dirty="0" smtClean="0"/>
              <a:t>inspire free inquiry and criticism, </a:t>
            </a:r>
          </a:p>
          <a:p>
            <a:pPr lvl="1"/>
            <a:r>
              <a:rPr lang="en-US" dirty="0" smtClean="0"/>
              <a:t>inspire a new confidence in the possibilities of human thought</a:t>
            </a:r>
          </a:p>
          <a:p>
            <a:r>
              <a:rPr lang="en-US" dirty="0" smtClean="0"/>
              <a:t>Humanism emphasizes human freedom and responsibility. </a:t>
            </a:r>
            <a:endParaRPr lang="en-US" dirty="0" smtClean="0"/>
          </a:p>
          <a:p>
            <a:r>
              <a:rPr lang="en-US" dirty="0" smtClean="0"/>
              <a:t>Humanism </a:t>
            </a:r>
            <a:r>
              <a:rPr lang="en-US" dirty="0" smtClean="0"/>
              <a:t>did not have an antireligious or anti-Christian character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Humanists did not doubt the existence of God, but emphasized human capabilities and celebrated individual achievement and genius. </a:t>
            </a:r>
          </a:p>
          <a:p>
            <a:r>
              <a:rPr lang="en-US" dirty="0" smtClean="0"/>
              <a:t>In </a:t>
            </a:r>
            <a:r>
              <a:rPr lang="en-US" dirty="0" smtClean="0"/>
              <a:t>Shakespeare's Hamlet (written just after the Renaissance), Hamlet describes mankind in terms that steeped in humanism:  </a:t>
            </a:r>
            <a:endParaRPr lang="en-US" dirty="0" smtClean="0"/>
          </a:p>
          <a:p>
            <a:pPr lvl="1"/>
            <a:r>
              <a:rPr lang="en-US" dirty="0" smtClean="0"/>
              <a:t>"</a:t>
            </a:r>
            <a:r>
              <a:rPr lang="en-US" dirty="0" smtClean="0"/>
              <a:t>What a piece of work is a man! How noble in reason! How infinite in faculty! In form, in moving, how express and admirable! In action how like an angel</a:t>
            </a:r>
            <a:r>
              <a:rPr lang="en-US" dirty="0" smtClean="0"/>
              <a:t>!“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 "Renaissance" means "re-birth" and refers to Europe's "cultural rebirth" in approximately 1350-1550</a:t>
            </a:r>
            <a:r>
              <a:rPr lang="en-US" dirty="0" smtClean="0"/>
              <a:t>.</a:t>
            </a:r>
          </a:p>
          <a:p>
            <a:r>
              <a:rPr lang="en-US" dirty="0" smtClean="0"/>
              <a:t>Cultural </a:t>
            </a:r>
            <a:r>
              <a:rPr lang="en-US" dirty="0" smtClean="0"/>
              <a:t>and artistic developments that began in Italy in the late 1300s, and then spread to Northern Europe in the late 1400s and early 1500s.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Renaissance world view—the set of beliefs and attitudes about the structure of the universe </a:t>
            </a:r>
            <a:r>
              <a:rPr lang="en-US" dirty="0" smtClean="0"/>
              <a:t>and humans</a:t>
            </a:r>
            <a:r>
              <a:rPr lang="en-US" dirty="0" smtClean="0"/>
              <a:t>’ place within it that was shared by most educated people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Activity </a:t>
            </a:r>
            <a:r>
              <a:rPr lang="en-US" dirty="0" smtClean="0"/>
              <a:t>of cultural and educational reform, engaged by scholars, writers, and civic </a:t>
            </a:r>
            <a:r>
              <a:rPr lang="en-US" dirty="0" smtClean="0"/>
              <a:t>leaders – Humanists.</a:t>
            </a:r>
          </a:p>
          <a:p>
            <a:r>
              <a:rPr lang="en-US" dirty="0" smtClean="0"/>
              <a:t>Developed </a:t>
            </a:r>
            <a:r>
              <a:rPr lang="en-US" dirty="0" smtClean="0"/>
              <a:t>during the fourteenth and turn-of-the fifteenth centuries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Response </a:t>
            </a:r>
            <a:r>
              <a:rPr lang="en-US" dirty="0" smtClean="0"/>
              <a:t>to </a:t>
            </a:r>
            <a:r>
              <a:rPr lang="en-US" dirty="0" smtClean="0"/>
              <a:t>Medieval </a:t>
            </a:r>
            <a:r>
              <a:rPr lang="en-US" dirty="0" smtClean="0"/>
              <a:t>scholastic </a:t>
            </a:r>
            <a:r>
              <a:rPr lang="en-US" dirty="0" smtClean="0"/>
              <a:t>education.</a:t>
            </a:r>
          </a:p>
          <a:p>
            <a:r>
              <a:rPr lang="en-US" dirty="0" smtClean="0"/>
              <a:t>The main centers of humanism were Florence and </a:t>
            </a:r>
            <a:r>
              <a:rPr lang="en-US" dirty="0" smtClean="0"/>
              <a:t>Naples in Italy.</a:t>
            </a:r>
          </a:p>
          <a:p>
            <a:r>
              <a:rPr lang="en-US" dirty="0" smtClean="0"/>
              <a:t>The overwhelming concern of the </a:t>
            </a:r>
            <a:r>
              <a:rPr lang="en-US" dirty="0" smtClean="0"/>
              <a:t>Middle Ages was </a:t>
            </a:r>
            <a:r>
              <a:rPr lang="en-US" dirty="0" smtClean="0"/>
              <a:t>God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overwhelming concern of the Renaissance is Man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Renaissance Humanists regarded the Middle Ages as a 'barbaric' time and tended to idealize the </a:t>
            </a:r>
            <a:r>
              <a:rPr lang="en-US" dirty="0" smtClean="0"/>
              <a:t>classical </a:t>
            </a:r>
            <a:r>
              <a:rPr lang="en-US" dirty="0" smtClean="0"/>
              <a:t>period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Humanism is  a contrast to the medieval Christian view  of humans as sinful and depraved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focus on the individual and the natural world would result in persons questioning their personal destinies and roles in the world.</a:t>
            </a:r>
          </a:p>
          <a:p>
            <a:r>
              <a:rPr lang="en-US" dirty="0" smtClean="0"/>
              <a:t>Christopher Marlow:</a:t>
            </a:r>
          </a:p>
          <a:p>
            <a:pPr lvl="1">
              <a:buNone/>
            </a:pPr>
            <a:r>
              <a:rPr lang="en-US" dirty="0" smtClean="0"/>
              <a:t>“Our </a:t>
            </a:r>
            <a:r>
              <a:rPr lang="en-US" dirty="0" smtClean="0"/>
              <a:t>souls whose faculties can comprehend the world,</a:t>
            </a:r>
          </a:p>
          <a:p>
            <a:pPr lvl="1">
              <a:buNone/>
            </a:pPr>
            <a:r>
              <a:rPr lang="en-US" dirty="0" smtClean="0"/>
              <a:t>And measure every wandering planet's course,</a:t>
            </a:r>
          </a:p>
          <a:p>
            <a:pPr lvl="1">
              <a:buNone/>
            </a:pPr>
            <a:r>
              <a:rPr lang="en-US" dirty="0" smtClean="0"/>
              <a:t>Still climbing after knowledge infinite</a:t>
            </a:r>
          </a:p>
          <a:p>
            <a:pPr lvl="1">
              <a:buNone/>
            </a:pPr>
            <a:r>
              <a:rPr lang="en-US" dirty="0" smtClean="0"/>
              <a:t>And always moving as the restless </a:t>
            </a:r>
            <a:r>
              <a:rPr lang="en-US" dirty="0" smtClean="0"/>
              <a:t>spheres”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Humanism </a:t>
            </a:r>
            <a:r>
              <a:rPr lang="en-US" dirty="0" smtClean="0"/>
              <a:t>-- the </a:t>
            </a:r>
            <a:r>
              <a:rPr lang="en-US" dirty="0" smtClean="0"/>
              <a:t>philosophy that people are rational </a:t>
            </a:r>
            <a:r>
              <a:rPr lang="en-US" dirty="0" smtClean="0"/>
              <a:t>beings -- </a:t>
            </a:r>
            <a:r>
              <a:rPr lang="en-US" dirty="0" smtClean="0"/>
              <a:t>became quite popular during the Renaissance.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dignity and worth of the individual was emphasized. </a:t>
            </a:r>
            <a:endParaRPr lang="en-US" dirty="0" smtClean="0"/>
          </a:p>
          <a:p>
            <a:r>
              <a:rPr lang="en-US" dirty="0" smtClean="0"/>
              <a:t>Humanists had great confidence in the potential of humankind to better itself through </a:t>
            </a:r>
            <a:r>
              <a:rPr lang="en-US" dirty="0" smtClean="0"/>
              <a:t>knowledge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movement originated with the study of classical culture and a group of subjects known collectively as the “</a:t>
            </a:r>
            <a:r>
              <a:rPr lang="en-US" dirty="0" err="1" smtClean="0"/>
              <a:t>studia</a:t>
            </a:r>
            <a:r>
              <a:rPr lang="en-US" dirty="0" smtClean="0"/>
              <a:t> </a:t>
            </a:r>
            <a:r>
              <a:rPr lang="en-US" dirty="0" err="1" smtClean="0"/>
              <a:t>humanitatis</a:t>
            </a:r>
            <a:r>
              <a:rPr lang="en-US" dirty="0" smtClean="0"/>
              <a:t>”, or the humanities.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Humanities </a:t>
            </a:r>
            <a:r>
              <a:rPr lang="en-US" dirty="0" smtClean="0"/>
              <a:t>disciplines included studies in speaking, grammar, poetry, ethics and history. </a:t>
            </a:r>
            <a:endParaRPr lang="en-US" dirty="0" smtClean="0"/>
          </a:p>
          <a:p>
            <a:r>
              <a:rPr lang="en-US" dirty="0" smtClean="0"/>
              <a:t>Preference </a:t>
            </a:r>
            <a:r>
              <a:rPr lang="en-US" dirty="0" smtClean="0"/>
              <a:t>was to study them as much as possible in their original classical texts (mostly Latin). </a:t>
            </a:r>
            <a:endParaRPr lang="en-US" dirty="0" smtClean="0"/>
          </a:p>
          <a:p>
            <a:r>
              <a:rPr lang="en-US" dirty="0" smtClean="0"/>
              <a:t>Humanism placed </a:t>
            </a:r>
            <a:r>
              <a:rPr lang="en-US" dirty="0" smtClean="0"/>
              <a:t>importance in the individual’s responsibilities of citizenship and leadership, including the participation in the political process in the </a:t>
            </a:r>
            <a:r>
              <a:rPr lang="en-US" dirty="0" smtClean="0"/>
              <a:t>community.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Francesco </a:t>
            </a:r>
            <a:r>
              <a:rPr lang="en-US" dirty="0" smtClean="0"/>
              <a:t>Petrarch , born </a:t>
            </a:r>
            <a:r>
              <a:rPr lang="en-US" dirty="0" smtClean="0"/>
              <a:t>in 1304 near </a:t>
            </a:r>
            <a:r>
              <a:rPr lang="en-US" dirty="0" smtClean="0"/>
              <a:t>Florence, </a:t>
            </a:r>
            <a:r>
              <a:rPr lang="en-US" dirty="0" smtClean="0"/>
              <a:t>is known as the first great humanist. </a:t>
            </a:r>
            <a:endParaRPr lang="en-US" dirty="0" smtClean="0"/>
          </a:p>
          <a:p>
            <a:r>
              <a:rPr lang="en-US" dirty="0" smtClean="0"/>
              <a:t>T</a:t>
            </a:r>
            <a:r>
              <a:rPr lang="en-US" dirty="0" smtClean="0"/>
              <a:t>raveled </a:t>
            </a:r>
            <a:r>
              <a:rPr lang="en-US" dirty="0" smtClean="0"/>
              <a:t>widely collecting ancient texts. </a:t>
            </a:r>
            <a:endParaRPr lang="en-US" dirty="0" smtClean="0"/>
          </a:p>
          <a:p>
            <a:r>
              <a:rPr lang="en-US" dirty="0" smtClean="0"/>
              <a:t>Emphasized the </a:t>
            </a:r>
            <a:r>
              <a:rPr lang="en-US" dirty="0" smtClean="0"/>
              <a:t>experiences of daily life like climbing mountains or traveling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B</a:t>
            </a:r>
            <a:r>
              <a:rPr lang="en-US" dirty="0" smtClean="0"/>
              <a:t>elieved </a:t>
            </a:r>
            <a:r>
              <a:rPr lang="en-US" dirty="0" smtClean="0"/>
              <a:t>he could learn to make the world a better place by studying classical literature. </a:t>
            </a:r>
            <a:endParaRPr lang="en-US" dirty="0" smtClean="0"/>
          </a:p>
          <a:p>
            <a:r>
              <a:rPr lang="en-US" dirty="0" smtClean="0"/>
              <a:t>Imitated classical </a:t>
            </a:r>
            <a:r>
              <a:rPr lang="en-US" dirty="0" smtClean="0"/>
              <a:t>texts </a:t>
            </a:r>
            <a:r>
              <a:rPr lang="en-US" dirty="0" smtClean="0"/>
              <a:t>in </a:t>
            </a:r>
            <a:r>
              <a:rPr lang="en-US" dirty="0" smtClean="0"/>
              <a:t>Latin writings of his own.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Humanism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Humanism </a:t>
            </a:r>
            <a:r>
              <a:rPr lang="en-US" dirty="0" smtClean="0"/>
              <a:t>philosophy spread first through </a:t>
            </a:r>
            <a:r>
              <a:rPr lang="en-US" dirty="0" smtClean="0"/>
              <a:t>into </a:t>
            </a:r>
            <a:r>
              <a:rPr lang="en-US" dirty="0" smtClean="0"/>
              <a:t>other parts of Europe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City </a:t>
            </a:r>
            <a:r>
              <a:rPr lang="en-US" dirty="0" smtClean="0"/>
              <a:t>of Florence became a center of humanistic learning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study of texts was expanded </a:t>
            </a:r>
            <a:r>
              <a:rPr lang="en-US" dirty="0" smtClean="0"/>
              <a:t>to </a:t>
            </a:r>
            <a:r>
              <a:rPr lang="en-US" dirty="0" smtClean="0"/>
              <a:t>include Greek. </a:t>
            </a:r>
            <a:r>
              <a:rPr lang="en-US" dirty="0" smtClean="0"/>
              <a:t>This lead to a more </a:t>
            </a:r>
            <a:r>
              <a:rPr lang="en-US" dirty="0" smtClean="0"/>
              <a:t>precise understanding of Greek philosophy.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</TotalTime>
  <Words>759</Words>
  <Application>Microsoft Office PowerPoint</Application>
  <PresentationFormat>On-screen Show (4:3)</PresentationFormat>
  <Paragraphs>81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  <vt:lpstr>Renaissance Humanism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Renaissance Humanism</dc:title>
  <dc:creator>George</dc:creator>
  <cp:lastModifiedBy>George</cp:lastModifiedBy>
  <cp:revision>12</cp:revision>
  <dcterms:created xsi:type="dcterms:W3CDTF">2010-10-19T06:33:15Z</dcterms:created>
  <dcterms:modified xsi:type="dcterms:W3CDTF">2010-10-19T08:27:31Z</dcterms:modified>
</cp:coreProperties>
</file>