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62" r:id="rId3"/>
    <p:sldId id="267" r:id="rId4"/>
    <p:sldId id="257" r:id="rId5"/>
    <p:sldId id="268" r:id="rId6"/>
    <p:sldId id="259" r:id="rId7"/>
    <p:sldId id="261" r:id="rId8"/>
    <p:sldId id="263" r:id="rId9"/>
    <p:sldId id="264" r:id="rId10"/>
    <p:sldId id="265" r:id="rId11"/>
    <p:sldId id="26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0" d="100"/>
          <a:sy n="70" d="100"/>
        </p:scale>
        <p:origin x="514" y="4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6D2F4E-4468-4E00-B837-1EE4AFE5B0ED}" type="datetimeFigureOut">
              <a:rPr lang="en-US" smtClean="0"/>
              <a:t>4/21/2013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F31081C-E4E9-4BB2-A13E-8E82452DBD10}" type="slidenum">
              <a:rPr lang="en-US" smtClean="0"/>
              <a:t>‹#›</a:t>
            </a:fld>
            <a:endParaRPr lang="en-US"/>
          </a:p>
        </p:txBody>
      </p:sp>
    </p:spTree>
    <p:extLst>
      <p:ext uri="{BB962C8B-B14F-4D97-AF65-F5344CB8AC3E}">
        <p14:creationId xmlns:p14="http://schemas.microsoft.com/office/powerpoint/2010/main" val="25435452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31081C-E4E9-4BB2-A13E-8E82452DBD10}" type="slidenum">
              <a:rPr lang="en-US" smtClean="0"/>
              <a:t>1</a:t>
            </a:fld>
            <a:endParaRPr lang="en-US"/>
          </a:p>
        </p:txBody>
      </p:sp>
    </p:spTree>
    <p:extLst>
      <p:ext uri="{BB962C8B-B14F-4D97-AF65-F5344CB8AC3E}">
        <p14:creationId xmlns:p14="http://schemas.microsoft.com/office/powerpoint/2010/main" val="243649446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31081C-E4E9-4BB2-A13E-8E82452DBD10}" type="slidenum">
              <a:rPr lang="en-US" smtClean="0"/>
              <a:t>10</a:t>
            </a:fld>
            <a:endParaRPr lang="en-US"/>
          </a:p>
        </p:txBody>
      </p:sp>
    </p:spTree>
    <p:extLst>
      <p:ext uri="{BB962C8B-B14F-4D97-AF65-F5344CB8AC3E}">
        <p14:creationId xmlns:p14="http://schemas.microsoft.com/office/powerpoint/2010/main" val="21117764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31081C-E4E9-4BB2-A13E-8E82452DBD10}" type="slidenum">
              <a:rPr lang="en-US" smtClean="0"/>
              <a:t>11</a:t>
            </a:fld>
            <a:endParaRPr lang="en-US"/>
          </a:p>
        </p:txBody>
      </p:sp>
    </p:spTree>
    <p:extLst>
      <p:ext uri="{BB962C8B-B14F-4D97-AF65-F5344CB8AC3E}">
        <p14:creationId xmlns:p14="http://schemas.microsoft.com/office/powerpoint/2010/main" val="351098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31081C-E4E9-4BB2-A13E-8E82452DBD10}" type="slidenum">
              <a:rPr lang="en-US" smtClean="0"/>
              <a:t>2</a:t>
            </a:fld>
            <a:endParaRPr lang="en-US"/>
          </a:p>
        </p:txBody>
      </p:sp>
    </p:spTree>
    <p:extLst>
      <p:ext uri="{BB962C8B-B14F-4D97-AF65-F5344CB8AC3E}">
        <p14:creationId xmlns:p14="http://schemas.microsoft.com/office/powerpoint/2010/main" val="3524698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31081C-E4E9-4BB2-A13E-8E82452DBD10}" type="slidenum">
              <a:rPr lang="en-US" smtClean="0"/>
              <a:t>3</a:t>
            </a:fld>
            <a:endParaRPr lang="en-US"/>
          </a:p>
        </p:txBody>
      </p:sp>
    </p:spTree>
    <p:extLst>
      <p:ext uri="{BB962C8B-B14F-4D97-AF65-F5344CB8AC3E}">
        <p14:creationId xmlns:p14="http://schemas.microsoft.com/office/powerpoint/2010/main" val="15435684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31081C-E4E9-4BB2-A13E-8E82452DBD10}" type="slidenum">
              <a:rPr lang="en-US" smtClean="0"/>
              <a:t>4</a:t>
            </a:fld>
            <a:endParaRPr lang="en-US"/>
          </a:p>
        </p:txBody>
      </p:sp>
    </p:spTree>
    <p:extLst>
      <p:ext uri="{BB962C8B-B14F-4D97-AF65-F5344CB8AC3E}">
        <p14:creationId xmlns:p14="http://schemas.microsoft.com/office/powerpoint/2010/main" val="28836046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31081C-E4E9-4BB2-A13E-8E82452DBD10}" type="slidenum">
              <a:rPr lang="en-US" smtClean="0"/>
              <a:t>5</a:t>
            </a:fld>
            <a:endParaRPr lang="en-US"/>
          </a:p>
        </p:txBody>
      </p:sp>
    </p:spTree>
    <p:extLst>
      <p:ext uri="{BB962C8B-B14F-4D97-AF65-F5344CB8AC3E}">
        <p14:creationId xmlns:p14="http://schemas.microsoft.com/office/powerpoint/2010/main" val="309079562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31081C-E4E9-4BB2-A13E-8E82452DBD10}" type="slidenum">
              <a:rPr lang="en-US" smtClean="0"/>
              <a:t>6</a:t>
            </a:fld>
            <a:endParaRPr lang="en-US"/>
          </a:p>
        </p:txBody>
      </p:sp>
    </p:spTree>
    <p:extLst>
      <p:ext uri="{BB962C8B-B14F-4D97-AF65-F5344CB8AC3E}">
        <p14:creationId xmlns:p14="http://schemas.microsoft.com/office/powerpoint/2010/main" val="407425760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31081C-E4E9-4BB2-A13E-8E82452DBD10}" type="slidenum">
              <a:rPr lang="en-US" smtClean="0"/>
              <a:t>7</a:t>
            </a:fld>
            <a:endParaRPr lang="en-US"/>
          </a:p>
        </p:txBody>
      </p:sp>
    </p:spTree>
    <p:extLst>
      <p:ext uri="{BB962C8B-B14F-4D97-AF65-F5344CB8AC3E}">
        <p14:creationId xmlns:p14="http://schemas.microsoft.com/office/powerpoint/2010/main" val="8861073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31081C-E4E9-4BB2-A13E-8E82452DBD10}" type="slidenum">
              <a:rPr lang="en-US" smtClean="0"/>
              <a:t>8</a:t>
            </a:fld>
            <a:endParaRPr lang="en-US"/>
          </a:p>
        </p:txBody>
      </p:sp>
    </p:spTree>
    <p:extLst>
      <p:ext uri="{BB962C8B-B14F-4D97-AF65-F5344CB8AC3E}">
        <p14:creationId xmlns:p14="http://schemas.microsoft.com/office/powerpoint/2010/main" val="21252131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F31081C-E4E9-4BB2-A13E-8E82452DBD10}" type="slidenum">
              <a:rPr lang="en-US" smtClean="0"/>
              <a:t>9</a:t>
            </a:fld>
            <a:endParaRPr lang="en-US"/>
          </a:p>
        </p:txBody>
      </p:sp>
    </p:spTree>
    <p:extLst>
      <p:ext uri="{BB962C8B-B14F-4D97-AF65-F5344CB8AC3E}">
        <p14:creationId xmlns:p14="http://schemas.microsoft.com/office/powerpoint/2010/main" val="36656444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711200" y="1371600"/>
            <a:ext cx="10468864"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711200" y="3228536"/>
            <a:ext cx="10472928"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47C9B81F-C347-4BEF-BFDF-29C42F48304A}" type="datetimeFigureOut">
              <a:rPr lang="en-US" smtClean="0">
                <a:solidFill>
                  <a:srgbClr val="DBF5F9">
                    <a:shade val="90000"/>
                  </a:srgbClr>
                </a:solidFill>
              </a:rPr>
              <a:pPr/>
              <a:t>4/21/2013</a:t>
            </a:fld>
            <a:endParaRPr lang="en-US">
              <a:solidFill>
                <a:srgbClr val="DBF5F9">
                  <a:shade val="90000"/>
                </a:srgbClr>
              </a:solidFill>
            </a:endParaRPr>
          </a:p>
        </p:txBody>
      </p:sp>
      <p:sp>
        <p:nvSpPr>
          <p:cNvPr id="19" name="Footer Placeholder 18"/>
          <p:cNvSpPr>
            <a:spLocks noGrp="1"/>
          </p:cNvSpPr>
          <p:nvPr>
            <p:ph type="ftr" sz="quarter" idx="11"/>
          </p:nvPr>
        </p:nvSpPr>
        <p:spPr/>
        <p:txBody>
          <a:bodyPr/>
          <a:lstStyle/>
          <a:p>
            <a:endParaRPr lang="en-US">
              <a:solidFill>
                <a:srgbClr val="DBF5F9">
                  <a:shade val="90000"/>
                </a:srgbClr>
              </a:solidFill>
            </a:endParaRPr>
          </a:p>
        </p:txBody>
      </p:sp>
      <p:sp>
        <p:nvSpPr>
          <p:cNvPr id="27" name="Slide Number Placeholder 26"/>
          <p:cNvSpPr>
            <a:spLocks noGrp="1"/>
          </p:cNvSpPr>
          <p:nvPr>
            <p:ph type="sldNum" sz="quarter" idx="12"/>
          </p:nvPr>
        </p:nvSpPr>
        <p:spPr/>
        <p:txBody>
          <a:bodyPr/>
          <a:lstStyle/>
          <a:p>
            <a:fld id="{042AED99-7FB4-404E-8A97-64753DCE42EC}" type="slidenum">
              <a:rPr lang="en-US" smtClean="0">
                <a:solidFill>
                  <a:srgbClr val="DBF5F9">
                    <a:shade val="90000"/>
                  </a:srgbClr>
                </a:solidFill>
              </a:rPr>
              <a:pPr/>
              <a:t>‹#›</a:t>
            </a:fld>
            <a:endParaRPr lang="en-US">
              <a:solidFill>
                <a:srgbClr val="DBF5F9">
                  <a:shade val="90000"/>
                </a:srgbClr>
              </a:solidFill>
            </a:endParaRPr>
          </a:p>
        </p:txBody>
      </p:sp>
    </p:spTree>
    <p:extLst>
      <p:ext uri="{BB962C8B-B14F-4D97-AF65-F5344CB8AC3E}">
        <p14:creationId xmlns:p14="http://schemas.microsoft.com/office/powerpoint/2010/main" val="1801140649"/>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solidFill>
                  <a:srgbClr val="04617B">
                    <a:shade val="90000"/>
                  </a:srgbClr>
                </a:solidFill>
              </a:rPr>
              <a:pPr/>
              <a:t>4/21/2013</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16952033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914402"/>
            <a:ext cx="27432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914402"/>
            <a:ext cx="80264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solidFill>
                  <a:srgbClr val="04617B">
                    <a:shade val="90000"/>
                  </a:srgbClr>
                </a:solidFill>
              </a:rPr>
              <a:pPr/>
              <a:t>4/21/2013</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761780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47C9B81F-C347-4BEF-BFDF-29C42F48304A}" type="datetimeFigureOut">
              <a:rPr lang="en-US" smtClean="0">
                <a:solidFill>
                  <a:srgbClr val="04617B">
                    <a:shade val="90000"/>
                  </a:srgbClr>
                </a:solidFill>
              </a:rPr>
              <a:pPr/>
              <a:t>4/21/2013</a:t>
            </a:fld>
            <a:endParaRPr lang="en-US">
              <a:solidFill>
                <a:srgbClr val="04617B">
                  <a:shade val="90000"/>
                </a:srgbClr>
              </a:solidFill>
            </a:endParaRPr>
          </a:p>
        </p:txBody>
      </p:sp>
      <p:sp>
        <p:nvSpPr>
          <p:cNvPr id="5" name="Footer Placeholder 4"/>
          <p:cNvSpPr>
            <a:spLocks noGrp="1"/>
          </p:cNvSpPr>
          <p:nvPr>
            <p:ph type="ftr" sz="quarter" idx="11"/>
          </p:nvPr>
        </p:nvSpPr>
        <p:spPr/>
        <p:txBody>
          <a:bodyPr/>
          <a:lstStyle/>
          <a:p>
            <a:endParaRPr lang="en-US">
              <a:solidFill>
                <a:srgbClr val="04617B">
                  <a:shade val="90000"/>
                </a:srgbClr>
              </a:solidFill>
            </a:endParaRPr>
          </a:p>
        </p:txBody>
      </p:sp>
      <p:sp>
        <p:nvSpPr>
          <p:cNvPr id="6" name="Slide Number Placeholder 5"/>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6320525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07136" y="1316736"/>
            <a:ext cx="103632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07136" y="2704664"/>
            <a:ext cx="103632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47C9B81F-C347-4BEF-BFDF-29C42F48304A}" type="datetimeFigureOut">
              <a:rPr lang="en-US" smtClean="0">
                <a:solidFill>
                  <a:srgbClr val="DBF5F9">
                    <a:shade val="90000"/>
                  </a:srgbClr>
                </a:solidFill>
              </a:rPr>
              <a:pPr/>
              <a:t>4/21/2013</a:t>
            </a:fld>
            <a:endParaRPr lang="en-US">
              <a:solidFill>
                <a:srgbClr val="DBF5F9">
                  <a:shade val="90000"/>
                </a:srgbClr>
              </a:solidFill>
            </a:endParaRPr>
          </a:p>
        </p:txBody>
      </p:sp>
      <p:sp>
        <p:nvSpPr>
          <p:cNvPr id="5" name="Footer Placeholder 4"/>
          <p:cNvSpPr>
            <a:spLocks noGrp="1"/>
          </p:cNvSpPr>
          <p:nvPr>
            <p:ph type="ftr" sz="quarter" idx="11"/>
          </p:nvPr>
        </p:nvSpPr>
        <p:spPr/>
        <p:txBody>
          <a:bodyPr/>
          <a:lstStyle/>
          <a:p>
            <a:endParaRPr lang="en-US">
              <a:solidFill>
                <a:srgbClr val="DBF5F9">
                  <a:shade val="90000"/>
                </a:srgbClr>
              </a:solidFill>
            </a:endParaRPr>
          </a:p>
        </p:txBody>
      </p:sp>
      <p:sp>
        <p:nvSpPr>
          <p:cNvPr id="6" name="Slide Number Placeholder 5"/>
          <p:cNvSpPr>
            <a:spLocks noGrp="1"/>
          </p:cNvSpPr>
          <p:nvPr>
            <p:ph type="sldNum" sz="quarter" idx="12"/>
          </p:nvPr>
        </p:nvSpPr>
        <p:spPr/>
        <p:txBody>
          <a:bodyPr/>
          <a:lstStyle/>
          <a:p>
            <a:fld id="{042AED99-7FB4-404E-8A97-64753DCE42EC}" type="slidenum">
              <a:rPr lang="en-US" smtClean="0">
                <a:solidFill>
                  <a:srgbClr val="DBF5F9">
                    <a:shade val="90000"/>
                  </a:srgbClr>
                </a:solidFill>
              </a:rPr>
              <a:pPr/>
              <a:t>‹#›</a:t>
            </a:fld>
            <a:endParaRPr lang="en-US">
              <a:solidFill>
                <a:srgbClr val="DBF5F9">
                  <a:shade val="90000"/>
                </a:srgbClr>
              </a:solidFill>
            </a:endParaRPr>
          </a:p>
        </p:txBody>
      </p:sp>
    </p:spTree>
    <p:extLst>
      <p:ext uri="{BB962C8B-B14F-4D97-AF65-F5344CB8AC3E}">
        <p14:creationId xmlns:p14="http://schemas.microsoft.com/office/powerpoint/2010/main" val="75927212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609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920085"/>
            <a:ext cx="53848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solidFill>
                  <a:srgbClr val="04617B">
                    <a:shade val="90000"/>
                  </a:srgbClr>
                </a:solidFill>
              </a:rPr>
              <a:pPr/>
              <a:t>4/21/2013</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783486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09728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1855248"/>
            <a:ext cx="5386917"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8" y="1859758"/>
            <a:ext cx="5389033"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2514600"/>
            <a:ext cx="5386917"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2514600"/>
            <a:ext cx="5389033"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47C9B81F-C347-4BEF-BFDF-29C42F48304A}" type="datetimeFigureOut">
              <a:rPr lang="en-US" smtClean="0">
                <a:solidFill>
                  <a:srgbClr val="04617B">
                    <a:shade val="90000"/>
                  </a:srgbClr>
                </a:solidFill>
              </a:rPr>
              <a:pPr/>
              <a:t>4/21/2013</a:t>
            </a:fld>
            <a:endParaRPr lang="en-US">
              <a:solidFill>
                <a:srgbClr val="04617B">
                  <a:shade val="90000"/>
                </a:srgbClr>
              </a:solidFill>
            </a:endParaRPr>
          </a:p>
        </p:txBody>
      </p:sp>
      <p:sp>
        <p:nvSpPr>
          <p:cNvPr id="8" name="Footer Placeholder 7"/>
          <p:cNvSpPr>
            <a:spLocks noGrp="1"/>
          </p:cNvSpPr>
          <p:nvPr>
            <p:ph type="ftr" sz="quarter" idx="11"/>
          </p:nvPr>
        </p:nvSpPr>
        <p:spPr/>
        <p:txBody>
          <a:bodyPr/>
          <a:lstStyle/>
          <a:p>
            <a:endParaRPr lang="en-US" dirty="0">
              <a:solidFill>
                <a:srgbClr val="04617B">
                  <a:shade val="90000"/>
                </a:srgbClr>
              </a:solidFill>
            </a:endParaRPr>
          </a:p>
        </p:txBody>
      </p:sp>
      <p:sp>
        <p:nvSpPr>
          <p:cNvPr id="9" name="Slide Number Placeholder 8"/>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7047599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704088"/>
            <a:ext cx="110744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47C9B81F-C347-4BEF-BFDF-29C42F48304A}" type="datetimeFigureOut">
              <a:rPr lang="en-US" smtClean="0">
                <a:solidFill>
                  <a:srgbClr val="04617B">
                    <a:shade val="90000"/>
                  </a:srgbClr>
                </a:solidFill>
              </a:rPr>
              <a:pPr/>
              <a:t>4/21/2013</a:t>
            </a:fld>
            <a:endParaRPr lang="en-US">
              <a:solidFill>
                <a:srgbClr val="04617B">
                  <a:shade val="90000"/>
                </a:srgbClr>
              </a:solidFill>
            </a:endParaRPr>
          </a:p>
        </p:txBody>
      </p:sp>
      <p:sp>
        <p:nvSpPr>
          <p:cNvPr id="4" name="Footer Placeholder 3"/>
          <p:cNvSpPr>
            <a:spLocks noGrp="1"/>
          </p:cNvSpPr>
          <p:nvPr>
            <p:ph type="ftr" sz="quarter" idx="11"/>
          </p:nvPr>
        </p:nvSpPr>
        <p:spPr/>
        <p:txBody>
          <a:bodyPr/>
          <a:lstStyle/>
          <a:p>
            <a:endParaRPr lang="en-US">
              <a:solidFill>
                <a:srgbClr val="04617B">
                  <a:shade val="90000"/>
                </a:srgbClr>
              </a:solidFill>
            </a:endParaRPr>
          </a:p>
        </p:txBody>
      </p:sp>
      <p:sp>
        <p:nvSpPr>
          <p:cNvPr id="5" name="Slide Number Placeholder 4"/>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6779875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C9B81F-C347-4BEF-BFDF-29C42F48304A}" type="datetimeFigureOut">
              <a:rPr lang="en-US" smtClean="0">
                <a:solidFill>
                  <a:srgbClr val="04617B">
                    <a:shade val="90000"/>
                  </a:srgbClr>
                </a:solidFill>
              </a:rPr>
              <a:pPr/>
              <a:t>4/21/2013</a:t>
            </a:fld>
            <a:endParaRPr lang="en-US">
              <a:solidFill>
                <a:srgbClr val="04617B">
                  <a:shade val="90000"/>
                </a:srgbClr>
              </a:solidFill>
            </a:endParaRPr>
          </a:p>
        </p:txBody>
      </p:sp>
      <p:sp>
        <p:nvSpPr>
          <p:cNvPr id="3" name="Footer Placeholder 2"/>
          <p:cNvSpPr>
            <a:spLocks noGrp="1"/>
          </p:cNvSpPr>
          <p:nvPr>
            <p:ph type="ftr" sz="quarter" idx="11"/>
          </p:nvPr>
        </p:nvSpPr>
        <p:spPr/>
        <p:txBody>
          <a:bodyPr/>
          <a:lstStyle/>
          <a:p>
            <a:endParaRPr lang="en-US">
              <a:solidFill>
                <a:srgbClr val="04617B">
                  <a:shade val="90000"/>
                </a:srgbClr>
              </a:solidFill>
            </a:endParaRPr>
          </a:p>
        </p:txBody>
      </p:sp>
      <p:sp>
        <p:nvSpPr>
          <p:cNvPr id="4" name="Slide Number Placeholder 3"/>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35484437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514352"/>
            <a:ext cx="36576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76400"/>
            <a:ext cx="36576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766733" y="1676400"/>
            <a:ext cx="6815667"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47C9B81F-C347-4BEF-BFDF-29C42F48304A}" type="datetimeFigureOut">
              <a:rPr lang="en-US" smtClean="0">
                <a:solidFill>
                  <a:srgbClr val="04617B">
                    <a:shade val="90000"/>
                  </a:srgbClr>
                </a:solidFill>
              </a:rPr>
              <a:pPr/>
              <a:t>4/21/2013</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Tree>
    <p:extLst>
      <p:ext uri="{BB962C8B-B14F-4D97-AF65-F5344CB8AC3E}">
        <p14:creationId xmlns:p14="http://schemas.microsoft.com/office/powerpoint/2010/main" val="24327774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4221004" y="1108077"/>
            <a:ext cx="70104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12" name="Right Triangle 11"/>
          <p:cNvSpPr/>
          <p:nvPr/>
        </p:nvSpPr>
        <p:spPr>
          <a:xfrm rot="420000" flipV="1">
            <a:off x="10672179" y="5359769"/>
            <a:ext cx="207264"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2" name="Title 1"/>
          <p:cNvSpPr>
            <a:spLocks noGrp="1"/>
          </p:cNvSpPr>
          <p:nvPr>
            <p:ph type="title"/>
          </p:nvPr>
        </p:nvSpPr>
        <p:spPr>
          <a:xfrm>
            <a:off x="812800" y="1176997"/>
            <a:ext cx="2950464"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812800" y="2828785"/>
            <a:ext cx="29464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47C9B81F-C347-4BEF-BFDF-29C42F48304A}" type="datetimeFigureOut">
              <a:rPr lang="en-US" smtClean="0">
                <a:solidFill>
                  <a:srgbClr val="04617B">
                    <a:shade val="90000"/>
                  </a:srgbClr>
                </a:solidFill>
              </a:rPr>
              <a:pPr/>
              <a:t>4/21/2013</a:t>
            </a:fld>
            <a:endParaRPr lang="en-US">
              <a:solidFill>
                <a:srgbClr val="04617B">
                  <a:shade val="90000"/>
                </a:srgbClr>
              </a:solidFill>
            </a:endParaRPr>
          </a:p>
        </p:txBody>
      </p:sp>
      <p:sp>
        <p:nvSpPr>
          <p:cNvPr id="6" name="Footer Placeholder 5"/>
          <p:cNvSpPr>
            <a:spLocks noGrp="1"/>
          </p:cNvSpPr>
          <p:nvPr>
            <p:ph type="ftr" sz="quarter" idx="11"/>
          </p:nvPr>
        </p:nvSpPr>
        <p:spPr/>
        <p:txBody>
          <a:bodyPr/>
          <a:lstStyle/>
          <a:p>
            <a:endParaRPr lang="en-US">
              <a:solidFill>
                <a:srgbClr val="04617B">
                  <a:shade val="90000"/>
                </a:srgbClr>
              </a:solidFill>
            </a:endParaRPr>
          </a:p>
        </p:txBody>
      </p:sp>
      <p:sp>
        <p:nvSpPr>
          <p:cNvPr id="7" name="Slide Number Placeholder 6"/>
          <p:cNvSpPr>
            <a:spLocks noGrp="1"/>
          </p:cNvSpPr>
          <p:nvPr>
            <p:ph type="sldNum" sz="quarter" idx="12"/>
          </p:nvPr>
        </p:nvSpPr>
        <p:spPr>
          <a:xfrm>
            <a:off x="10769600" y="6356351"/>
            <a:ext cx="812800" cy="365125"/>
          </a:xfrm>
        </p:spPr>
        <p:txBody>
          <a:bodyPr/>
          <a:lstStyle/>
          <a:p>
            <a:fld id="{042AED99-7FB4-404E-8A97-64753DCE42EC}" type="slidenum">
              <a:rPr lang="en-US" smtClean="0">
                <a:solidFill>
                  <a:srgbClr val="04617B">
                    <a:shade val="90000"/>
                  </a:srgbClr>
                </a:solidFill>
              </a:rPr>
              <a:pPr/>
              <a:t>‹#›</a:t>
            </a:fld>
            <a:endParaRPr lang="en-US">
              <a:solidFill>
                <a:srgbClr val="04617B">
                  <a:shade val="90000"/>
                </a:srgbClr>
              </a:solidFill>
            </a:endParaRPr>
          </a:p>
        </p:txBody>
      </p:sp>
      <p:sp>
        <p:nvSpPr>
          <p:cNvPr id="3" name="Picture Placeholder 2"/>
          <p:cNvSpPr>
            <a:spLocks noGrp="1"/>
          </p:cNvSpPr>
          <p:nvPr>
            <p:ph type="pic" idx="1"/>
          </p:nvPr>
        </p:nvSpPr>
        <p:spPr>
          <a:xfrm rot="420000">
            <a:off x="4647724" y="1199517"/>
            <a:ext cx="615696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12700" y="5816600"/>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1" name="Freeform 10"/>
          <p:cNvSpPr>
            <a:spLocks/>
          </p:cNvSpPr>
          <p:nvPr/>
        </p:nvSpPr>
        <p:spPr bwMode="auto">
          <a:xfrm flipV="1">
            <a:off x="5842000" y="6219826"/>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Tree>
    <p:extLst>
      <p:ext uri="{BB962C8B-B14F-4D97-AF65-F5344CB8AC3E}">
        <p14:creationId xmlns:p14="http://schemas.microsoft.com/office/powerpoint/2010/main" val="37228073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12700" y="-7144"/>
            <a:ext cx="1221740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8" name="Freeform 7"/>
          <p:cNvSpPr>
            <a:spLocks/>
          </p:cNvSpPr>
          <p:nvPr/>
        </p:nvSpPr>
        <p:spPr bwMode="auto">
          <a:xfrm>
            <a:off x="5842000" y="-7144"/>
            <a:ext cx="63500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9" name="Title Placeholder 8"/>
          <p:cNvSpPr>
            <a:spLocks noGrp="1"/>
          </p:cNvSpPr>
          <p:nvPr>
            <p:ph type="title"/>
          </p:nvPr>
        </p:nvSpPr>
        <p:spPr>
          <a:xfrm>
            <a:off x="609600" y="704088"/>
            <a:ext cx="109728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935480"/>
            <a:ext cx="109728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09600" y="6356351"/>
            <a:ext cx="2844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47C9B81F-C347-4BEF-BFDF-29C42F48304A}" type="datetimeFigureOut">
              <a:rPr lang="en-US" smtClean="0">
                <a:solidFill>
                  <a:srgbClr val="04617B">
                    <a:shade val="90000"/>
                  </a:srgbClr>
                </a:solidFill>
              </a:rPr>
              <a:pPr/>
              <a:t>4/21/2013</a:t>
            </a:fld>
            <a:endParaRPr lang="en-US" dirty="0">
              <a:solidFill>
                <a:srgbClr val="04617B">
                  <a:shade val="90000"/>
                </a:srgbClr>
              </a:solidFill>
            </a:endParaRPr>
          </a:p>
        </p:txBody>
      </p:sp>
      <p:sp>
        <p:nvSpPr>
          <p:cNvPr id="22" name="Footer Placeholder 21"/>
          <p:cNvSpPr>
            <a:spLocks noGrp="1"/>
          </p:cNvSpPr>
          <p:nvPr>
            <p:ph type="ftr" sz="quarter" idx="3"/>
          </p:nvPr>
        </p:nvSpPr>
        <p:spPr>
          <a:xfrm>
            <a:off x="3556000" y="6356351"/>
            <a:ext cx="44704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dirty="0">
              <a:solidFill>
                <a:srgbClr val="04617B">
                  <a:shade val="90000"/>
                </a:srgbClr>
              </a:solidFill>
            </a:endParaRPr>
          </a:p>
        </p:txBody>
      </p:sp>
      <p:sp>
        <p:nvSpPr>
          <p:cNvPr id="18" name="Slide Number Placeholder 17"/>
          <p:cNvSpPr>
            <a:spLocks noGrp="1"/>
          </p:cNvSpPr>
          <p:nvPr>
            <p:ph type="sldNum" sz="quarter" idx="4"/>
          </p:nvPr>
        </p:nvSpPr>
        <p:spPr>
          <a:xfrm>
            <a:off x="10566400" y="6356351"/>
            <a:ext cx="1016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42AED99-7FB4-404E-8A97-64753DCE42EC}" type="slidenum">
              <a:rPr lang="en-US" smtClean="0">
                <a:solidFill>
                  <a:srgbClr val="04617B">
                    <a:shade val="90000"/>
                  </a:srgbClr>
                </a:solidFill>
              </a:rPr>
              <a:pPr/>
              <a:t>‹#›</a:t>
            </a:fld>
            <a:endParaRPr lang="en-US" dirty="0">
              <a:solidFill>
                <a:srgbClr val="04617B">
                  <a:shade val="90000"/>
                </a:srgbClr>
              </a:solidFill>
            </a:endParaRPr>
          </a:p>
        </p:txBody>
      </p:sp>
      <p:grpSp>
        <p:nvGrpSpPr>
          <p:cNvPr id="2" name="Group 1"/>
          <p:cNvGrpSpPr/>
          <p:nvPr/>
        </p:nvGrpSpPr>
        <p:grpSpPr>
          <a:xfrm>
            <a:off x="-25356" y="202408"/>
            <a:ext cx="12240731"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lang="en-US" sz="1800">
                <a:solidFill>
                  <a:prstClr val="black"/>
                </a:solidFill>
              </a:endParaRPr>
            </a:p>
          </p:txBody>
        </p:sp>
      </p:grpSp>
    </p:spTree>
    <p:extLst>
      <p:ext uri="{BB962C8B-B14F-4D97-AF65-F5344CB8AC3E}">
        <p14:creationId xmlns:p14="http://schemas.microsoft.com/office/powerpoint/2010/main" val="131174765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Virginia Woolf</a:t>
            </a:r>
            <a:endParaRPr lang="en-US" dirty="0"/>
          </a:p>
        </p:txBody>
      </p:sp>
      <p:sp>
        <p:nvSpPr>
          <p:cNvPr id="3" name="Subtitle 2"/>
          <p:cNvSpPr>
            <a:spLocks noGrp="1"/>
          </p:cNvSpPr>
          <p:nvPr>
            <p:ph type="subTitle" idx="1"/>
          </p:nvPr>
        </p:nvSpPr>
        <p:spPr/>
        <p:txBody>
          <a:bodyPr/>
          <a:lstStyle/>
          <a:p>
            <a:r>
              <a:rPr lang="en-US" dirty="0" smtClean="0"/>
              <a:t>“The Lady in the Looking Glass”</a:t>
            </a:r>
            <a:endParaRPr lang="en-US" dirty="0"/>
          </a:p>
        </p:txBody>
      </p:sp>
    </p:spTree>
    <p:extLst>
      <p:ext uri="{BB962C8B-B14F-4D97-AF65-F5344CB8AC3E}">
        <p14:creationId xmlns:p14="http://schemas.microsoft.com/office/powerpoint/2010/main" val="39413400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a:t>As Isabella makes her way back to the house and finds her letters, the narrator feels that she sees the true woman. </a:t>
            </a:r>
          </a:p>
          <a:p>
            <a:r>
              <a:rPr lang="en-US" dirty="0"/>
              <a:t>And in her the narrator finds nothing. </a:t>
            </a:r>
          </a:p>
          <a:p>
            <a:r>
              <a:rPr lang="en-US" dirty="0"/>
              <a:t>This beautiful woman with the lovely house and exciting life is nothing but empty.</a:t>
            </a:r>
          </a:p>
          <a:p>
            <a:r>
              <a:rPr lang="en-US" dirty="0" smtClean="0"/>
              <a:t>“</a:t>
            </a:r>
            <a:r>
              <a:rPr lang="en-US" dirty="0"/>
              <a:t>that seemed like some acid to bite off the unessential and superficial and to leave only the truth (…) Here was woman herself. (…) Isabella was perfectly empty. She had no thoughts. She had no friends. She cared for nobody. As for her letters, they were all bills. Look, as she stood there, old and angular, veined and lined…”</a:t>
            </a:r>
          </a:p>
          <a:p>
            <a:r>
              <a:rPr lang="en-US" dirty="0"/>
              <a:t>P</a:t>
            </a:r>
            <a:r>
              <a:rPr lang="en-US" dirty="0" smtClean="0"/>
              <a:t>ortrait </a:t>
            </a:r>
            <a:r>
              <a:rPr lang="en-US" dirty="0"/>
              <a:t>of a woman whose character is examined both from outside and in, and found to be </a:t>
            </a:r>
            <a:r>
              <a:rPr lang="en-US" dirty="0" smtClean="0"/>
              <a:t>empty.</a:t>
            </a:r>
            <a:endParaRPr lang="en-US" dirty="0"/>
          </a:p>
        </p:txBody>
      </p:sp>
    </p:spTree>
    <p:extLst>
      <p:ext uri="{BB962C8B-B14F-4D97-AF65-F5344CB8AC3E}">
        <p14:creationId xmlns:p14="http://schemas.microsoft.com/office/powerpoint/2010/main" val="37206390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Lady in the Looking-Glass’ thus exemplifies the modernist principles Woolf outlines in her essay ‘Modern Fiction’ (1921), in which she advocates the presentation of ‘this varying, this unknown and uncircumscribed spirit’ of personal consciousness, rather than ‘the alien and external’, the dry events of </a:t>
            </a:r>
            <a:r>
              <a:rPr lang="en-US"/>
              <a:t>a </a:t>
            </a:r>
            <a:r>
              <a:rPr lang="en-US" smtClean="0"/>
              <a:t>life.</a:t>
            </a:r>
            <a:endParaRPr lang="en-US" dirty="0"/>
          </a:p>
          <a:p>
            <a:endParaRPr lang="en-US" dirty="0"/>
          </a:p>
        </p:txBody>
      </p:sp>
    </p:spTree>
    <p:extLst>
      <p:ext uri="{BB962C8B-B14F-4D97-AF65-F5344CB8AC3E}">
        <p14:creationId xmlns:p14="http://schemas.microsoft.com/office/powerpoint/2010/main" val="38884539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Stream of </a:t>
            </a:r>
            <a:r>
              <a:rPr lang="en-US" dirty="0" smtClean="0"/>
              <a:t>consciousness</a:t>
            </a:r>
            <a:endParaRPr lang="en-US" dirty="0"/>
          </a:p>
        </p:txBody>
      </p:sp>
      <p:sp>
        <p:nvSpPr>
          <p:cNvPr id="3" name="Content Placeholder 2"/>
          <p:cNvSpPr>
            <a:spLocks noGrp="1"/>
          </p:cNvSpPr>
          <p:nvPr>
            <p:ph idx="1"/>
          </p:nvPr>
        </p:nvSpPr>
        <p:spPr/>
        <p:txBody>
          <a:bodyPr>
            <a:normAutofit/>
          </a:bodyPr>
          <a:lstStyle/>
          <a:p>
            <a:r>
              <a:rPr lang="en-US" dirty="0" smtClean="0"/>
              <a:t>Woolf considered </a:t>
            </a:r>
            <a:r>
              <a:rPr lang="en-US" dirty="0"/>
              <a:t>a leading </a:t>
            </a:r>
            <a:r>
              <a:rPr lang="en-US" dirty="0" smtClean="0"/>
              <a:t>modernist.</a:t>
            </a:r>
          </a:p>
          <a:p>
            <a:r>
              <a:rPr lang="en-US" dirty="0"/>
              <a:t>“Examine for a moment an ordinary mind on an ordinary day. The mind receives a myriad impressions—trivial, fantastic, evanescent, or engraved with the sharpness of steel. . . . Let us record the atoms as they fall upon the mind in the order in which they fall, let us trace the pattern, however disconnected and incoherent in appearance, which each sight or incident scores upon the consciousness,”  - Virginia Woolf in “Modern Fiction” . </a:t>
            </a:r>
          </a:p>
        </p:txBody>
      </p:sp>
    </p:spTree>
    <p:extLst>
      <p:ext uri="{BB962C8B-B14F-4D97-AF65-F5344CB8AC3E}">
        <p14:creationId xmlns:p14="http://schemas.microsoft.com/office/powerpoint/2010/main" val="28202769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Stream of consciousness</a:t>
            </a:r>
          </a:p>
        </p:txBody>
      </p:sp>
      <p:sp>
        <p:nvSpPr>
          <p:cNvPr id="3" name="Content Placeholder 2"/>
          <p:cNvSpPr>
            <a:spLocks noGrp="1"/>
          </p:cNvSpPr>
          <p:nvPr>
            <p:ph idx="1"/>
          </p:nvPr>
        </p:nvSpPr>
        <p:spPr/>
        <p:txBody>
          <a:bodyPr>
            <a:normAutofit/>
          </a:bodyPr>
          <a:lstStyle/>
          <a:p>
            <a:pPr marL="274320" lvl="2" indent="-274320">
              <a:buClr>
                <a:schemeClr val="accent3"/>
              </a:buClr>
              <a:buSzPct val="95000"/>
            </a:pPr>
            <a:r>
              <a:rPr lang="en-US" sz="2600" dirty="0"/>
              <a:t>As a literary term, stream of consciousness appears in the early twentieth century.</a:t>
            </a:r>
          </a:p>
          <a:p>
            <a:pPr marL="274320" lvl="2" indent="-274320">
              <a:buClr>
                <a:schemeClr val="accent3"/>
              </a:buClr>
              <a:buSzPct val="95000"/>
            </a:pPr>
            <a:r>
              <a:rPr lang="en-US" sz="2600" dirty="0"/>
              <a:t>Primarily associated with the modernist movement.</a:t>
            </a:r>
          </a:p>
          <a:p>
            <a:pPr marL="274320" lvl="2" indent="-274320">
              <a:buClr>
                <a:schemeClr val="accent3"/>
              </a:buClr>
              <a:buSzPct val="95000"/>
            </a:pPr>
            <a:r>
              <a:rPr lang="en-US" sz="2600" dirty="0" smtClean="0"/>
              <a:t>Fractured </a:t>
            </a:r>
            <a:r>
              <a:rPr lang="en-US" sz="2600" dirty="0"/>
              <a:t>narrative and chronology. </a:t>
            </a:r>
          </a:p>
          <a:p>
            <a:r>
              <a:rPr lang="en-US" dirty="0"/>
              <a:t>Stream of consciousness is a method of narrative representation of "random" thoughts which follow in a freely-flowing style.</a:t>
            </a:r>
          </a:p>
          <a:p>
            <a:r>
              <a:rPr lang="en-US" dirty="0" smtClean="0"/>
              <a:t>Fragments </a:t>
            </a:r>
            <a:r>
              <a:rPr lang="en-US" dirty="0"/>
              <a:t>of random, disconnected thoughts.</a:t>
            </a:r>
          </a:p>
          <a:p>
            <a:r>
              <a:rPr lang="en-US" dirty="0"/>
              <a:t>Sensory impression occurs as simple lists of a character’s sensations or impressions</a:t>
            </a:r>
            <a:r>
              <a:rPr lang="en-US" dirty="0" smtClean="0"/>
              <a:t>.</a:t>
            </a:r>
            <a:endParaRPr lang="en-US" dirty="0"/>
          </a:p>
        </p:txBody>
      </p:sp>
    </p:spTree>
    <p:extLst>
      <p:ext uri="{BB962C8B-B14F-4D97-AF65-F5344CB8AC3E}">
        <p14:creationId xmlns:p14="http://schemas.microsoft.com/office/powerpoint/2010/main" val="593733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Lady in the Looking Glass</a:t>
            </a:r>
          </a:p>
        </p:txBody>
      </p:sp>
      <p:sp>
        <p:nvSpPr>
          <p:cNvPr id="3" name="Content Placeholder 2"/>
          <p:cNvSpPr>
            <a:spLocks noGrp="1"/>
          </p:cNvSpPr>
          <p:nvPr>
            <p:ph idx="1"/>
          </p:nvPr>
        </p:nvSpPr>
        <p:spPr/>
        <p:txBody>
          <a:bodyPr>
            <a:normAutofit/>
          </a:bodyPr>
          <a:lstStyle/>
          <a:p>
            <a:r>
              <a:rPr lang="en-US" dirty="0" smtClean="0"/>
              <a:t>“People </a:t>
            </a:r>
            <a:r>
              <a:rPr lang="en-US" dirty="0"/>
              <a:t>should not leave looking-glasses hanging in their rooms any more than they should leave open </a:t>
            </a:r>
            <a:r>
              <a:rPr lang="en-US" dirty="0" err="1"/>
              <a:t>cheque</a:t>
            </a:r>
            <a:r>
              <a:rPr lang="en-US" dirty="0"/>
              <a:t> books or letters confessing some hideous crime.” </a:t>
            </a:r>
            <a:endParaRPr lang="en-US" dirty="0" smtClean="0"/>
          </a:p>
          <a:p>
            <a:r>
              <a:rPr lang="en-US" dirty="0"/>
              <a:t>The story uses a looking glass as a metaphor for the lady's character</a:t>
            </a:r>
            <a:r>
              <a:rPr lang="en-US" dirty="0" smtClean="0"/>
              <a:t>.</a:t>
            </a:r>
            <a:endParaRPr lang="en-US" dirty="0"/>
          </a:p>
          <a:p>
            <a:r>
              <a:rPr lang="en-US" dirty="0" smtClean="0"/>
              <a:t>Describes </a:t>
            </a:r>
            <a:r>
              <a:rPr lang="en-US" dirty="0"/>
              <a:t>the images reflected in a mirror situated in a woman’s dressing room, providing a glimpse of the furnishings of her life, </a:t>
            </a:r>
            <a:r>
              <a:rPr lang="en-US" dirty="0" smtClean="0"/>
              <a:t>but not </a:t>
            </a:r>
            <a:r>
              <a:rPr lang="en-US" dirty="0"/>
              <a:t>allowing us a glimpse into the more private aspects of her character</a:t>
            </a:r>
            <a:r>
              <a:rPr lang="en-US" dirty="0" smtClean="0"/>
              <a:t>.</a:t>
            </a:r>
          </a:p>
          <a:p>
            <a:r>
              <a:rPr lang="en-US" dirty="0"/>
              <a:t>Woolf provides us with all the </a:t>
            </a:r>
            <a:r>
              <a:rPr lang="en-US" dirty="0" smtClean="0"/>
              <a:t>possessions of </a:t>
            </a:r>
            <a:r>
              <a:rPr lang="en-US" dirty="0"/>
              <a:t>the woman, but the woman herself remains absent</a:t>
            </a:r>
            <a:r>
              <a:rPr lang="en-US" dirty="0" smtClean="0"/>
              <a:t>.</a:t>
            </a:r>
          </a:p>
        </p:txBody>
      </p:sp>
    </p:spTree>
    <p:extLst>
      <p:ext uri="{BB962C8B-B14F-4D97-AF65-F5344CB8AC3E}">
        <p14:creationId xmlns:p14="http://schemas.microsoft.com/office/powerpoint/2010/main" val="2651071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Lady in the Looking Glass</a:t>
            </a:r>
            <a:endParaRPr lang="en-US" dirty="0"/>
          </a:p>
        </p:txBody>
      </p:sp>
      <p:sp>
        <p:nvSpPr>
          <p:cNvPr id="3" name="Content Placeholder 2"/>
          <p:cNvSpPr>
            <a:spLocks noGrp="1"/>
          </p:cNvSpPr>
          <p:nvPr>
            <p:ph idx="1"/>
          </p:nvPr>
        </p:nvSpPr>
        <p:spPr/>
        <p:txBody>
          <a:bodyPr>
            <a:normAutofit/>
          </a:bodyPr>
          <a:lstStyle/>
          <a:p>
            <a:r>
              <a:rPr lang="en-US" dirty="0"/>
              <a:t>T</a:t>
            </a:r>
            <a:r>
              <a:rPr lang="en-US" dirty="0" smtClean="0"/>
              <a:t>he narrator, situated inside the house, watches </a:t>
            </a:r>
            <a:r>
              <a:rPr lang="en-US" dirty="0"/>
              <a:t>an elderly lady, Isabella Tyson, working in the garden through a reflection in the mirror. </a:t>
            </a:r>
          </a:p>
          <a:p>
            <a:r>
              <a:rPr lang="en-US" dirty="0" smtClean="0"/>
              <a:t>“</a:t>
            </a:r>
            <a:r>
              <a:rPr lang="en-US" dirty="0"/>
              <a:t>how little, after all these years, one knew about her.”</a:t>
            </a:r>
          </a:p>
          <a:p>
            <a:r>
              <a:rPr lang="en-US" dirty="0"/>
              <a:t>The sketch continues with a description of the letters that are imagined within the cabinets and drawers of the room, which, along with the furniture itself, seem to possess more knowledge of Isabella than the narrator</a:t>
            </a:r>
            <a:r>
              <a:rPr lang="en-US" dirty="0" smtClean="0"/>
              <a:t>.</a:t>
            </a:r>
          </a:p>
          <a:p>
            <a:r>
              <a:rPr lang="en-US" dirty="0"/>
              <a:t>When the mail is delivered, the letters are imagined as “tablets graven with eternal truth; if one could read them, one would know everything there was to be known about Isabella, yes, and about life, too</a:t>
            </a:r>
            <a:r>
              <a:rPr lang="en-US" dirty="0" smtClean="0"/>
              <a:t>”.</a:t>
            </a:r>
            <a:endParaRPr lang="en-US" dirty="0"/>
          </a:p>
        </p:txBody>
      </p:sp>
    </p:spTree>
    <p:extLst>
      <p:ext uri="{BB962C8B-B14F-4D97-AF65-F5344CB8AC3E}">
        <p14:creationId xmlns:p14="http://schemas.microsoft.com/office/powerpoint/2010/main" val="18746090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a:bodyPr>
          <a:lstStyle/>
          <a:p>
            <a:r>
              <a:rPr lang="en-US" dirty="0" smtClean="0"/>
              <a:t>The </a:t>
            </a:r>
            <a:r>
              <a:rPr lang="en-US" dirty="0"/>
              <a:t>issue of selfhood, and the possibility of its narrative articulation. </a:t>
            </a:r>
          </a:p>
          <a:p>
            <a:r>
              <a:rPr lang="en-US" dirty="0"/>
              <a:t>Questions whether or not the self can ever be formulated ‘accurately’ within the limited terms of language. </a:t>
            </a:r>
          </a:p>
          <a:p>
            <a:r>
              <a:rPr lang="en-US" dirty="0"/>
              <a:t>The looking-glass motif functions as a surface upon which the self might be reflected.</a:t>
            </a:r>
          </a:p>
          <a:p>
            <a:r>
              <a:rPr lang="en-US" dirty="0" smtClean="0"/>
              <a:t>Woolf </a:t>
            </a:r>
            <a:r>
              <a:rPr lang="en-US" dirty="0"/>
              <a:t>questions whether the self is unitary, constant and finally knowable, or fragmented and unstable.</a:t>
            </a:r>
          </a:p>
          <a:p>
            <a:r>
              <a:rPr lang="en-US" dirty="0"/>
              <a:t>Woolf explores the extent to which the private self can be conceptualized as a fixed, unitary, and bounded identity. </a:t>
            </a:r>
          </a:p>
          <a:p>
            <a:r>
              <a:rPr lang="en-US" dirty="0" smtClean="0"/>
              <a:t>Tension </a:t>
            </a:r>
            <a:r>
              <a:rPr lang="en-US" dirty="0"/>
              <a:t>between the individual’s public personae and his or her ‘private’ self. </a:t>
            </a:r>
          </a:p>
        </p:txBody>
      </p:sp>
    </p:spTree>
    <p:extLst>
      <p:ext uri="{BB962C8B-B14F-4D97-AF65-F5344CB8AC3E}">
        <p14:creationId xmlns:p14="http://schemas.microsoft.com/office/powerpoint/2010/main" val="19555428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‘it was strange that after all these years one could not say what the truth about Isabella was’. </a:t>
            </a:r>
          </a:p>
          <a:p>
            <a:r>
              <a:rPr lang="en-US" dirty="0"/>
              <a:t>The ultimate unknowability of the self is an important theme for Woolf.</a:t>
            </a:r>
          </a:p>
          <a:p>
            <a:r>
              <a:rPr lang="en-US" dirty="0" smtClean="0"/>
              <a:t>Question </a:t>
            </a:r>
            <a:r>
              <a:rPr lang="en-US" dirty="0"/>
              <a:t>of the identity of the lady in the looking glass</a:t>
            </a:r>
            <a:r>
              <a:rPr lang="en-US" dirty="0" smtClean="0"/>
              <a:t>.</a:t>
            </a:r>
          </a:p>
          <a:p>
            <a:r>
              <a:rPr lang="en-US" dirty="0"/>
              <a:t>T</a:t>
            </a:r>
            <a:r>
              <a:rPr lang="en-US" dirty="0" smtClean="0"/>
              <a:t>heme </a:t>
            </a:r>
            <a:r>
              <a:rPr lang="en-US" dirty="0"/>
              <a:t>of the split self. </a:t>
            </a:r>
            <a:endParaRPr lang="en-US" dirty="0" smtClean="0"/>
          </a:p>
          <a:p>
            <a:r>
              <a:rPr lang="en-US" dirty="0"/>
              <a:t>C</a:t>
            </a:r>
            <a:r>
              <a:rPr lang="en-US" dirty="0" smtClean="0"/>
              <a:t>ontrast </a:t>
            </a:r>
            <a:r>
              <a:rPr lang="en-US" dirty="0"/>
              <a:t>between the interior of the house and its exterior as seen through the looking glass. </a:t>
            </a:r>
            <a:endParaRPr lang="en-US" dirty="0" smtClean="0"/>
          </a:p>
          <a:p>
            <a:r>
              <a:rPr lang="en-US" dirty="0" smtClean="0"/>
              <a:t>The </a:t>
            </a:r>
            <a:r>
              <a:rPr lang="en-US" dirty="0"/>
              <a:t>interior is a world of movement. It is portrayed as a dynamic environment that is constantly in a state of flux from one state to another. </a:t>
            </a:r>
            <a:endParaRPr lang="en-US" dirty="0" smtClean="0"/>
          </a:p>
          <a:p>
            <a:endParaRPr lang="en-US" dirty="0"/>
          </a:p>
        </p:txBody>
      </p:sp>
    </p:spTree>
    <p:extLst>
      <p:ext uri="{BB962C8B-B14F-4D97-AF65-F5344CB8AC3E}">
        <p14:creationId xmlns:p14="http://schemas.microsoft.com/office/powerpoint/2010/main" val="15805749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 person's character is something which changes according to mood or circumstance. It cannot be captured in one still image. It is in constant motion</a:t>
            </a:r>
            <a:r>
              <a:rPr lang="en-US" dirty="0" smtClean="0"/>
              <a:t>.</a:t>
            </a:r>
          </a:p>
          <a:p>
            <a:r>
              <a:rPr lang="en-US" dirty="0"/>
              <a:t>The external image of the house </a:t>
            </a:r>
            <a:r>
              <a:rPr lang="en-US" dirty="0" smtClean="0"/>
              <a:t>in </a:t>
            </a:r>
            <a:r>
              <a:rPr lang="en-US" dirty="0"/>
              <a:t>the looking glass reflection is that part of the self as seen by the </a:t>
            </a:r>
            <a:r>
              <a:rPr lang="en-US" dirty="0" smtClean="0"/>
              <a:t>world</a:t>
            </a:r>
            <a:r>
              <a:rPr lang="en-US" dirty="0"/>
              <a:t>.</a:t>
            </a:r>
            <a:endParaRPr lang="en-US" dirty="0" smtClean="0"/>
          </a:p>
          <a:p>
            <a:r>
              <a:rPr lang="en-US" dirty="0"/>
              <a:t>E</a:t>
            </a:r>
            <a:r>
              <a:rPr lang="en-US" dirty="0" smtClean="0"/>
              <a:t>stablished </a:t>
            </a:r>
            <a:r>
              <a:rPr lang="en-US" dirty="0"/>
              <a:t>facts about Isabella's life: that she is single, rich and travels, as if these things embody the lady herself and tell the reader everything he needs to know. </a:t>
            </a:r>
            <a:endParaRPr lang="en-US" dirty="0" smtClean="0"/>
          </a:p>
          <a:p>
            <a:r>
              <a:rPr lang="en-US" dirty="0" smtClean="0"/>
              <a:t>But what is hiding </a:t>
            </a:r>
            <a:r>
              <a:rPr lang="en-US" dirty="0"/>
              <a:t>deep within </a:t>
            </a:r>
            <a:r>
              <a:rPr lang="en-US" dirty="0" smtClean="0"/>
              <a:t>Isabella's mind?</a:t>
            </a:r>
            <a:endParaRPr lang="en-US" dirty="0"/>
          </a:p>
        </p:txBody>
      </p:sp>
    </p:spTree>
    <p:extLst>
      <p:ext uri="{BB962C8B-B14F-4D97-AF65-F5344CB8AC3E}">
        <p14:creationId xmlns:p14="http://schemas.microsoft.com/office/powerpoint/2010/main" val="14913885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A</a:t>
            </a:r>
            <a:r>
              <a:rPr lang="en-US" dirty="0" smtClean="0"/>
              <a:t>s </a:t>
            </a:r>
            <a:r>
              <a:rPr lang="en-US" dirty="0"/>
              <a:t>Isabella makes her way back to the house and finds her letters, the narrator feels that she sees the true woman. </a:t>
            </a:r>
            <a:endParaRPr lang="en-US" dirty="0" smtClean="0"/>
          </a:p>
          <a:p>
            <a:r>
              <a:rPr lang="en-US" dirty="0" smtClean="0"/>
              <a:t>And </a:t>
            </a:r>
            <a:r>
              <a:rPr lang="en-US" dirty="0"/>
              <a:t>in her the narrator finds nothing. </a:t>
            </a:r>
            <a:endParaRPr lang="en-US" dirty="0" smtClean="0"/>
          </a:p>
          <a:p>
            <a:r>
              <a:rPr lang="en-US" dirty="0" smtClean="0"/>
              <a:t>This </a:t>
            </a:r>
            <a:r>
              <a:rPr lang="en-US" dirty="0"/>
              <a:t>beautiful woman with the lovely house and exciting life is nothing but empty</a:t>
            </a:r>
            <a:r>
              <a:rPr lang="en-US" dirty="0" smtClean="0"/>
              <a:t>.</a:t>
            </a:r>
            <a:endParaRPr lang="en-US" dirty="0"/>
          </a:p>
        </p:txBody>
      </p:sp>
    </p:spTree>
    <p:extLst>
      <p:ext uri="{BB962C8B-B14F-4D97-AF65-F5344CB8AC3E}">
        <p14:creationId xmlns:p14="http://schemas.microsoft.com/office/powerpoint/2010/main" val="283003033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extLst>
    <a:ext uri="{05A4C25C-085E-4340-85A3-A5531E510DB2}">
      <thm15:themeFamily xmlns:thm15="http://schemas.microsoft.com/office/thememl/2012/main" name="Flow" id="{DC2AA2DB-AE1A-408E-A6CD-448B8CB244AD}" vid="{10B85DB0-E885-4BF1-97E7-EF96B8DEECF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Flow</Template>
  <TotalTime>232</TotalTime>
  <Words>913</Words>
  <Application>Microsoft Office PowerPoint</Application>
  <PresentationFormat>Widescreen</PresentationFormat>
  <Paragraphs>58</Paragraphs>
  <Slides>11</Slides>
  <Notes>11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Calibri</vt:lpstr>
      <vt:lpstr>Constantia</vt:lpstr>
      <vt:lpstr>Wingdings 2</vt:lpstr>
      <vt:lpstr>Flow</vt:lpstr>
      <vt:lpstr>Virginia Woolf</vt:lpstr>
      <vt:lpstr>Stream of consciousness</vt:lpstr>
      <vt:lpstr>Stream of consciousness</vt:lpstr>
      <vt:lpstr>The Lady in the Looking Glass</vt:lpstr>
      <vt:lpstr>The Lady in the Looking Glass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Virginia Woolf</dc:title>
  <dc:creator>George Mitrevski</dc:creator>
  <cp:lastModifiedBy>George Mitrevski</cp:lastModifiedBy>
  <cp:revision>13</cp:revision>
  <dcterms:created xsi:type="dcterms:W3CDTF">2013-04-21T16:06:39Z</dcterms:created>
  <dcterms:modified xsi:type="dcterms:W3CDTF">2013-04-21T19:58:57Z</dcterms:modified>
</cp:coreProperties>
</file>