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9" r:id="rId23"/>
    <p:sldId id="280" r:id="rId24"/>
    <p:sldId id="281" r:id="rId25"/>
    <p:sldId id="282" r:id="rId26"/>
    <p:sldId id="283" r:id="rId27"/>
    <p:sldId id="2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0" d="100"/>
          <a:sy n="70" d="100"/>
        </p:scale>
        <p:origin x="51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F0656A-794B-4CE6-9F27-430781BE83F7}" type="datetimeFigureOut">
              <a:rPr lang="en-US" smtClean="0"/>
              <a:t>4/7/2013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09FF45-A89A-43C5-97FD-BD1CB25F6608}" type="slidenum">
              <a:rPr lang="en-US" smtClean="0"/>
              <a:t>‹#›</a:t>
            </a:fld>
            <a:endParaRPr lang="en-US"/>
          </a:p>
        </p:txBody>
      </p:sp>
    </p:spTree>
    <p:extLst>
      <p:ext uri="{BB962C8B-B14F-4D97-AF65-F5344CB8AC3E}">
        <p14:creationId xmlns:p14="http://schemas.microsoft.com/office/powerpoint/2010/main" val="698957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a:t>
            </a:fld>
            <a:endParaRPr lang="en-US"/>
          </a:p>
        </p:txBody>
      </p:sp>
    </p:spTree>
    <p:extLst>
      <p:ext uri="{BB962C8B-B14F-4D97-AF65-F5344CB8AC3E}">
        <p14:creationId xmlns:p14="http://schemas.microsoft.com/office/powerpoint/2010/main" val="1354017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10</a:t>
            </a:fld>
            <a:endParaRPr lang="en-US"/>
          </a:p>
        </p:txBody>
      </p:sp>
    </p:spTree>
    <p:extLst>
      <p:ext uri="{BB962C8B-B14F-4D97-AF65-F5344CB8AC3E}">
        <p14:creationId xmlns:p14="http://schemas.microsoft.com/office/powerpoint/2010/main" val="598903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11</a:t>
            </a:fld>
            <a:endParaRPr lang="en-US"/>
          </a:p>
        </p:txBody>
      </p:sp>
    </p:spTree>
    <p:extLst>
      <p:ext uri="{BB962C8B-B14F-4D97-AF65-F5344CB8AC3E}">
        <p14:creationId xmlns:p14="http://schemas.microsoft.com/office/powerpoint/2010/main" val="3282237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12</a:t>
            </a:fld>
            <a:endParaRPr lang="en-US"/>
          </a:p>
        </p:txBody>
      </p:sp>
    </p:spTree>
    <p:extLst>
      <p:ext uri="{BB962C8B-B14F-4D97-AF65-F5344CB8AC3E}">
        <p14:creationId xmlns:p14="http://schemas.microsoft.com/office/powerpoint/2010/main" val="2502628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13</a:t>
            </a:fld>
            <a:endParaRPr lang="en-US"/>
          </a:p>
        </p:txBody>
      </p:sp>
    </p:spTree>
    <p:extLst>
      <p:ext uri="{BB962C8B-B14F-4D97-AF65-F5344CB8AC3E}">
        <p14:creationId xmlns:p14="http://schemas.microsoft.com/office/powerpoint/2010/main" val="4059849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14</a:t>
            </a:fld>
            <a:endParaRPr lang="en-US"/>
          </a:p>
        </p:txBody>
      </p:sp>
    </p:spTree>
    <p:extLst>
      <p:ext uri="{BB962C8B-B14F-4D97-AF65-F5344CB8AC3E}">
        <p14:creationId xmlns:p14="http://schemas.microsoft.com/office/powerpoint/2010/main" val="1069956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15</a:t>
            </a:fld>
            <a:endParaRPr lang="en-US"/>
          </a:p>
        </p:txBody>
      </p:sp>
    </p:spTree>
    <p:extLst>
      <p:ext uri="{BB962C8B-B14F-4D97-AF65-F5344CB8AC3E}">
        <p14:creationId xmlns:p14="http://schemas.microsoft.com/office/powerpoint/2010/main" val="660206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16</a:t>
            </a:fld>
            <a:endParaRPr lang="en-US"/>
          </a:p>
        </p:txBody>
      </p:sp>
    </p:spTree>
    <p:extLst>
      <p:ext uri="{BB962C8B-B14F-4D97-AF65-F5344CB8AC3E}">
        <p14:creationId xmlns:p14="http://schemas.microsoft.com/office/powerpoint/2010/main" val="25161505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17</a:t>
            </a:fld>
            <a:endParaRPr lang="en-US"/>
          </a:p>
        </p:txBody>
      </p:sp>
    </p:spTree>
    <p:extLst>
      <p:ext uri="{BB962C8B-B14F-4D97-AF65-F5344CB8AC3E}">
        <p14:creationId xmlns:p14="http://schemas.microsoft.com/office/powerpoint/2010/main" val="7119899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18</a:t>
            </a:fld>
            <a:endParaRPr lang="en-US"/>
          </a:p>
        </p:txBody>
      </p:sp>
    </p:spTree>
    <p:extLst>
      <p:ext uri="{BB962C8B-B14F-4D97-AF65-F5344CB8AC3E}">
        <p14:creationId xmlns:p14="http://schemas.microsoft.com/office/powerpoint/2010/main" val="36731257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19</a:t>
            </a:fld>
            <a:endParaRPr lang="en-US"/>
          </a:p>
        </p:txBody>
      </p:sp>
    </p:spTree>
    <p:extLst>
      <p:ext uri="{BB962C8B-B14F-4D97-AF65-F5344CB8AC3E}">
        <p14:creationId xmlns:p14="http://schemas.microsoft.com/office/powerpoint/2010/main" val="4175512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a:t>
            </a:fld>
            <a:endParaRPr lang="en-US"/>
          </a:p>
        </p:txBody>
      </p:sp>
    </p:spTree>
    <p:extLst>
      <p:ext uri="{BB962C8B-B14F-4D97-AF65-F5344CB8AC3E}">
        <p14:creationId xmlns:p14="http://schemas.microsoft.com/office/powerpoint/2010/main" val="23412414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20</a:t>
            </a:fld>
            <a:endParaRPr lang="en-US"/>
          </a:p>
        </p:txBody>
      </p:sp>
    </p:spTree>
    <p:extLst>
      <p:ext uri="{BB962C8B-B14F-4D97-AF65-F5344CB8AC3E}">
        <p14:creationId xmlns:p14="http://schemas.microsoft.com/office/powerpoint/2010/main" val="21748553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21</a:t>
            </a:fld>
            <a:endParaRPr lang="en-US"/>
          </a:p>
        </p:txBody>
      </p:sp>
    </p:spTree>
    <p:extLst>
      <p:ext uri="{BB962C8B-B14F-4D97-AF65-F5344CB8AC3E}">
        <p14:creationId xmlns:p14="http://schemas.microsoft.com/office/powerpoint/2010/main" val="3466411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22</a:t>
            </a:fld>
            <a:endParaRPr lang="en-US"/>
          </a:p>
        </p:txBody>
      </p:sp>
    </p:spTree>
    <p:extLst>
      <p:ext uri="{BB962C8B-B14F-4D97-AF65-F5344CB8AC3E}">
        <p14:creationId xmlns:p14="http://schemas.microsoft.com/office/powerpoint/2010/main" val="15928383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23</a:t>
            </a:fld>
            <a:endParaRPr lang="en-US"/>
          </a:p>
        </p:txBody>
      </p:sp>
    </p:spTree>
    <p:extLst>
      <p:ext uri="{BB962C8B-B14F-4D97-AF65-F5344CB8AC3E}">
        <p14:creationId xmlns:p14="http://schemas.microsoft.com/office/powerpoint/2010/main" val="21998180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24</a:t>
            </a:fld>
            <a:endParaRPr lang="en-US"/>
          </a:p>
        </p:txBody>
      </p:sp>
    </p:spTree>
    <p:extLst>
      <p:ext uri="{BB962C8B-B14F-4D97-AF65-F5344CB8AC3E}">
        <p14:creationId xmlns:p14="http://schemas.microsoft.com/office/powerpoint/2010/main" val="40120730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25</a:t>
            </a:fld>
            <a:endParaRPr lang="en-US"/>
          </a:p>
        </p:txBody>
      </p:sp>
    </p:spTree>
    <p:extLst>
      <p:ext uri="{BB962C8B-B14F-4D97-AF65-F5344CB8AC3E}">
        <p14:creationId xmlns:p14="http://schemas.microsoft.com/office/powerpoint/2010/main" val="25317699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26</a:t>
            </a:fld>
            <a:endParaRPr lang="en-US"/>
          </a:p>
        </p:txBody>
      </p:sp>
    </p:spTree>
    <p:extLst>
      <p:ext uri="{BB962C8B-B14F-4D97-AF65-F5344CB8AC3E}">
        <p14:creationId xmlns:p14="http://schemas.microsoft.com/office/powerpoint/2010/main" val="25309129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27</a:t>
            </a:fld>
            <a:endParaRPr lang="en-US"/>
          </a:p>
        </p:txBody>
      </p:sp>
    </p:spTree>
    <p:extLst>
      <p:ext uri="{BB962C8B-B14F-4D97-AF65-F5344CB8AC3E}">
        <p14:creationId xmlns:p14="http://schemas.microsoft.com/office/powerpoint/2010/main" val="2352364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3</a:t>
            </a:fld>
            <a:endParaRPr lang="en-US"/>
          </a:p>
        </p:txBody>
      </p:sp>
    </p:spTree>
    <p:extLst>
      <p:ext uri="{BB962C8B-B14F-4D97-AF65-F5344CB8AC3E}">
        <p14:creationId xmlns:p14="http://schemas.microsoft.com/office/powerpoint/2010/main" val="38167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4</a:t>
            </a:fld>
            <a:endParaRPr lang="en-US"/>
          </a:p>
        </p:txBody>
      </p:sp>
    </p:spTree>
    <p:extLst>
      <p:ext uri="{BB962C8B-B14F-4D97-AF65-F5344CB8AC3E}">
        <p14:creationId xmlns:p14="http://schemas.microsoft.com/office/powerpoint/2010/main" val="375834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5</a:t>
            </a:fld>
            <a:endParaRPr lang="en-US"/>
          </a:p>
        </p:txBody>
      </p:sp>
    </p:spTree>
    <p:extLst>
      <p:ext uri="{BB962C8B-B14F-4D97-AF65-F5344CB8AC3E}">
        <p14:creationId xmlns:p14="http://schemas.microsoft.com/office/powerpoint/2010/main" val="2277042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6</a:t>
            </a:fld>
            <a:endParaRPr lang="en-US"/>
          </a:p>
        </p:txBody>
      </p:sp>
    </p:spTree>
    <p:extLst>
      <p:ext uri="{BB962C8B-B14F-4D97-AF65-F5344CB8AC3E}">
        <p14:creationId xmlns:p14="http://schemas.microsoft.com/office/powerpoint/2010/main" val="3791088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7</a:t>
            </a:fld>
            <a:endParaRPr lang="en-US"/>
          </a:p>
        </p:txBody>
      </p:sp>
    </p:spTree>
    <p:extLst>
      <p:ext uri="{BB962C8B-B14F-4D97-AF65-F5344CB8AC3E}">
        <p14:creationId xmlns:p14="http://schemas.microsoft.com/office/powerpoint/2010/main" val="2193031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8</a:t>
            </a:fld>
            <a:endParaRPr lang="en-US"/>
          </a:p>
        </p:txBody>
      </p:sp>
    </p:spTree>
    <p:extLst>
      <p:ext uri="{BB962C8B-B14F-4D97-AF65-F5344CB8AC3E}">
        <p14:creationId xmlns:p14="http://schemas.microsoft.com/office/powerpoint/2010/main" val="1813329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9FF45-A89A-43C5-97FD-BD1CB25F6608}" type="slidenum">
              <a:rPr lang="en-US" smtClean="0"/>
              <a:t>9</a:t>
            </a:fld>
            <a:endParaRPr lang="en-US"/>
          </a:p>
        </p:txBody>
      </p:sp>
    </p:spTree>
    <p:extLst>
      <p:ext uri="{BB962C8B-B14F-4D97-AF65-F5344CB8AC3E}">
        <p14:creationId xmlns:p14="http://schemas.microsoft.com/office/powerpoint/2010/main" val="1953168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solidFill>
                  <a:srgbClr val="DBF5F9">
                    <a:shade val="90000"/>
                  </a:srgbClr>
                </a:solidFill>
              </a:rPr>
              <a:pPr/>
              <a:t>4/7/2013</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80114064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69520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7617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3205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DBF5F9">
                    <a:shade val="90000"/>
                  </a:srgbClr>
                </a:solidFill>
              </a:rPr>
              <a:pPr/>
              <a:t>4/7/2013</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7592721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8348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0475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77987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548443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43277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4/7/2013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372280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solidFill>
                  <a:srgbClr val="04617B">
                    <a:shade val="90000"/>
                  </a:srgbClr>
                </a:solidFill>
              </a:rPr>
              <a:pPr/>
              <a:t>4/7/2013</a:t>
            </a:fld>
            <a:endParaRPr lang="en-US" dirty="0">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311747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effectLst/>
              </a:rPr>
              <a:t>Race in America</a:t>
            </a:r>
            <a:br>
              <a:rPr lang="en-US" dirty="0">
                <a:effectLst/>
              </a:rPr>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09565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smtClean="0"/>
              <a:t>Move to Mississippi – </a:t>
            </a:r>
            <a:r>
              <a:rPr lang="en-US" dirty="0"/>
              <a:t>heart of the </a:t>
            </a:r>
            <a:r>
              <a:rPr lang="en-US" dirty="0" smtClean="0"/>
              <a:t>Black Belt.</a:t>
            </a:r>
          </a:p>
          <a:p>
            <a:r>
              <a:rPr lang="en-US" dirty="0"/>
              <a:t>B</a:t>
            </a:r>
            <a:r>
              <a:rPr lang="en-US" dirty="0" smtClean="0"/>
              <a:t>lack </a:t>
            </a:r>
            <a:r>
              <a:rPr lang="en-US" dirty="0"/>
              <a:t>churches and black </a:t>
            </a:r>
            <a:r>
              <a:rPr lang="en-US" dirty="0" smtClean="0"/>
              <a:t>preachers, black schools, black teachers, </a:t>
            </a:r>
            <a:r>
              <a:rPr lang="en-US" dirty="0"/>
              <a:t>black </a:t>
            </a:r>
            <a:r>
              <a:rPr lang="en-US" dirty="0" smtClean="0"/>
              <a:t>groceries. “In </a:t>
            </a:r>
            <a:r>
              <a:rPr lang="en-US" dirty="0"/>
              <a:t>fact, everything was so solidly black that for a long time I did not even think of white </a:t>
            </a:r>
            <a:r>
              <a:rPr lang="en-US" dirty="0" smtClean="0"/>
              <a:t>folks”.</a:t>
            </a:r>
          </a:p>
          <a:p>
            <a:r>
              <a:rPr lang="en-US" dirty="0" smtClean="0"/>
              <a:t>Only jobs available in white neighborhoods.</a:t>
            </a:r>
          </a:p>
          <a:p>
            <a:r>
              <a:rPr lang="en-US" dirty="0" smtClean="0"/>
              <a:t>Applying for a job.</a:t>
            </a:r>
          </a:p>
          <a:p>
            <a:r>
              <a:rPr lang="en-US" dirty="0" smtClean="0"/>
              <a:t>“I </a:t>
            </a:r>
            <a:r>
              <a:rPr lang="en-US" dirty="0"/>
              <a:t>stood straight and neat before the boss, answering all his questions with sharp </a:t>
            </a:r>
            <a:r>
              <a:rPr lang="en-US" dirty="0" err="1"/>
              <a:t>yessirs</a:t>
            </a:r>
            <a:r>
              <a:rPr lang="en-US" dirty="0"/>
              <a:t> and </a:t>
            </a:r>
            <a:r>
              <a:rPr lang="en-US" dirty="0" err="1"/>
              <a:t>nosirs</a:t>
            </a:r>
            <a:r>
              <a:rPr lang="en-US" dirty="0"/>
              <a:t>. I was very careful to pronounce my sirs distinctly, in order that he might know that I was polite, that I knew where I was, and that I knew he was a white man</a:t>
            </a:r>
            <a:r>
              <a:rPr lang="en-US" dirty="0" smtClean="0"/>
              <a:t>.”</a:t>
            </a:r>
          </a:p>
          <a:p>
            <a:endParaRPr lang="en-US" dirty="0"/>
          </a:p>
        </p:txBody>
      </p:sp>
    </p:spTree>
    <p:extLst>
      <p:ext uri="{BB962C8B-B14F-4D97-AF65-F5344CB8AC3E}">
        <p14:creationId xmlns:p14="http://schemas.microsoft.com/office/powerpoint/2010/main" val="133226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smtClean="0"/>
              <a:t>“Boy”.</a:t>
            </a:r>
          </a:p>
          <a:p>
            <a:r>
              <a:rPr lang="en-US" dirty="0" smtClean="0"/>
              <a:t>Wants to learn new things on the job.</a:t>
            </a:r>
          </a:p>
          <a:p>
            <a:r>
              <a:rPr lang="en-US" dirty="0"/>
              <a:t>"</a:t>
            </a:r>
            <a:r>
              <a:rPr lang="en-US" dirty="0" err="1"/>
              <a:t>Whut</a:t>
            </a:r>
            <a:r>
              <a:rPr lang="en-US" dirty="0"/>
              <a:t> </a:t>
            </a:r>
            <a:r>
              <a:rPr lang="en-US" dirty="0" err="1"/>
              <a:t>yuh</a:t>
            </a:r>
            <a:r>
              <a:rPr lang="en-US" dirty="0"/>
              <a:t> </a:t>
            </a:r>
            <a:r>
              <a:rPr lang="en-US" dirty="0" err="1"/>
              <a:t>tryin</a:t>
            </a:r>
            <a:r>
              <a:rPr lang="en-US" dirty="0"/>
              <a:t>' t' do, nigger, </a:t>
            </a:r>
            <a:r>
              <a:rPr lang="en-US" dirty="0" err="1"/>
              <a:t>git</a:t>
            </a:r>
            <a:r>
              <a:rPr lang="en-US" dirty="0"/>
              <a:t> smart</a:t>
            </a:r>
            <a:r>
              <a:rPr lang="en-US" dirty="0" smtClean="0"/>
              <a:t>?“</a:t>
            </a:r>
          </a:p>
          <a:p>
            <a:r>
              <a:rPr lang="en-US" dirty="0"/>
              <a:t>"Well, don't, if </a:t>
            </a:r>
            <a:r>
              <a:rPr lang="en-US" dirty="0" err="1"/>
              <a:t>yuh</a:t>
            </a:r>
            <a:r>
              <a:rPr lang="en-US" dirty="0"/>
              <a:t> know </a:t>
            </a:r>
            <a:r>
              <a:rPr lang="en-US" dirty="0" err="1"/>
              <a:t>whut's</a:t>
            </a:r>
            <a:r>
              <a:rPr lang="en-US" dirty="0"/>
              <a:t> good for </a:t>
            </a:r>
            <a:r>
              <a:rPr lang="en-US" dirty="0" err="1"/>
              <a:t>yuh</a:t>
            </a:r>
            <a:r>
              <a:rPr lang="en-US" dirty="0"/>
              <a:t>!"</a:t>
            </a:r>
          </a:p>
          <a:p>
            <a:r>
              <a:rPr lang="en-US" dirty="0"/>
              <a:t>"Say, are you crazy, you black bastard</a:t>
            </a:r>
            <a:r>
              <a:rPr lang="en-US" dirty="0" smtClean="0"/>
              <a:t>?“</a:t>
            </a:r>
          </a:p>
          <a:p>
            <a:r>
              <a:rPr lang="en-US" dirty="0"/>
              <a:t>"Nigger, you think you're white, don't you?"</a:t>
            </a:r>
          </a:p>
          <a:p>
            <a:r>
              <a:rPr lang="en-US" dirty="0"/>
              <a:t>"This is a white man's work around here, and you better watch yourself!"</a:t>
            </a:r>
          </a:p>
          <a:p>
            <a:r>
              <a:rPr lang="en-US" dirty="0"/>
              <a:t>C</a:t>
            </a:r>
            <a:r>
              <a:rPr lang="en-US" dirty="0" smtClean="0"/>
              <a:t>alled </a:t>
            </a:r>
            <a:r>
              <a:rPr lang="en-US" dirty="0"/>
              <a:t>a lazy black son-of-a-bitch.</a:t>
            </a:r>
            <a:endParaRPr lang="en-US" dirty="0"/>
          </a:p>
        </p:txBody>
      </p:sp>
    </p:spTree>
    <p:extLst>
      <p:ext uri="{BB962C8B-B14F-4D97-AF65-F5344CB8AC3E}">
        <p14:creationId xmlns:p14="http://schemas.microsoft.com/office/powerpoint/2010/main" val="3811251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smtClean="0"/>
              <a:t>Call Pease or Mr. Pease? How to make him quit his job.</a:t>
            </a:r>
          </a:p>
          <a:p>
            <a:r>
              <a:rPr lang="en-US" dirty="0"/>
              <a:t>"Didn't </a:t>
            </a:r>
            <a:r>
              <a:rPr lang="en-US" dirty="0" err="1"/>
              <a:t>yuh</a:t>
            </a:r>
            <a:r>
              <a:rPr lang="en-US" dirty="0"/>
              <a:t> call '</a:t>
            </a:r>
            <a:r>
              <a:rPr lang="en-US" dirty="0" err="1"/>
              <a:t>im</a:t>
            </a:r>
            <a:r>
              <a:rPr lang="en-US" dirty="0"/>
              <a:t> Pease? If </a:t>
            </a:r>
            <a:r>
              <a:rPr lang="en-US" dirty="0" err="1"/>
              <a:t>yuh</a:t>
            </a:r>
            <a:r>
              <a:rPr lang="en-US" dirty="0"/>
              <a:t> say </a:t>
            </a:r>
            <a:r>
              <a:rPr lang="en-US" dirty="0" err="1"/>
              <a:t>yuh</a:t>
            </a:r>
            <a:r>
              <a:rPr lang="en-US" dirty="0"/>
              <a:t> didn't, I'll rip </a:t>
            </a:r>
            <a:r>
              <a:rPr lang="en-US" dirty="0" err="1"/>
              <a:t>yo</a:t>
            </a:r>
            <a:r>
              <a:rPr lang="en-US" dirty="0"/>
              <a:t>' gut string loose with this f--kin' bar, </a:t>
            </a:r>
            <a:r>
              <a:rPr lang="en-US" dirty="0" err="1"/>
              <a:t>yuh</a:t>
            </a:r>
            <a:r>
              <a:rPr lang="en-US" dirty="0"/>
              <a:t> black granny dodger! </a:t>
            </a:r>
            <a:r>
              <a:rPr lang="en-US" dirty="0" err="1"/>
              <a:t>Yuh</a:t>
            </a:r>
            <a:r>
              <a:rPr lang="en-US" dirty="0"/>
              <a:t> can't call a white man a lie 'n' </a:t>
            </a:r>
            <a:r>
              <a:rPr lang="en-US" dirty="0" err="1"/>
              <a:t>git</a:t>
            </a:r>
            <a:r>
              <a:rPr lang="en-US" dirty="0"/>
              <a:t> </a:t>
            </a:r>
            <a:r>
              <a:rPr lang="en-US" dirty="0" err="1"/>
              <a:t>erway</a:t>
            </a:r>
            <a:r>
              <a:rPr lang="en-US" dirty="0"/>
              <a:t> with it, you black son-of-a-bitch!"</a:t>
            </a:r>
          </a:p>
          <a:p>
            <a:r>
              <a:rPr lang="en-US" dirty="0" smtClean="0"/>
              <a:t>“When </a:t>
            </a:r>
            <a:r>
              <a:rPr lang="en-US" dirty="0"/>
              <a:t>I told the folks at home what had happened, they called me a fool. They told me that I must never again attempt to exceed my boundaries. When you are working for white folks, they said, you got to "stay in your place" if you want to keep working</a:t>
            </a:r>
            <a:r>
              <a:rPr lang="en-US" dirty="0" smtClean="0"/>
              <a:t>.”</a:t>
            </a:r>
            <a:endParaRPr lang="en-US" dirty="0"/>
          </a:p>
          <a:p>
            <a:endParaRPr lang="en-US" dirty="0" smtClean="0"/>
          </a:p>
          <a:p>
            <a:endParaRPr lang="en-US" dirty="0"/>
          </a:p>
        </p:txBody>
      </p:sp>
    </p:spTree>
    <p:extLst>
      <p:ext uri="{BB962C8B-B14F-4D97-AF65-F5344CB8AC3E}">
        <p14:creationId xmlns:p14="http://schemas.microsoft.com/office/powerpoint/2010/main" val="622825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smtClean="0"/>
              <a:t>Next job </a:t>
            </a:r>
            <a:r>
              <a:rPr lang="en-US" dirty="0"/>
              <a:t>in a clothing </a:t>
            </a:r>
            <a:r>
              <a:rPr lang="en-US" dirty="0" smtClean="0"/>
              <a:t>store.</a:t>
            </a:r>
          </a:p>
          <a:p>
            <a:r>
              <a:rPr lang="en-US" dirty="0" smtClean="0"/>
              <a:t>Beating up the black woman.</a:t>
            </a:r>
          </a:p>
          <a:p>
            <a:r>
              <a:rPr lang="en-US" dirty="0" smtClean="0"/>
              <a:t>Woman gets arrested for drunkenness.</a:t>
            </a:r>
          </a:p>
          <a:p>
            <a:r>
              <a:rPr lang="en-US" dirty="0"/>
              <a:t>"Boy, that's what we do to niggers when they don't want to pay their bills</a:t>
            </a:r>
            <a:r>
              <a:rPr lang="en-US" dirty="0" smtClean="0"/>
              <a:t>,“</a:t>
            </a:r>
          </a:p>
          <a:p>
            <a:r>
              <a:rPr lang="en-US" dirty="0" smtClean="0"/>
              <a:t>Knows enough </a:t>
            </a:r>
            <a:r>
              <a:rPr lang="en-US" dirty="0"/>
              <a:t>to keep </a:t>
            </a:r>
            <a:r>
              <a:rPr lang="en-US" dirty="0" smtClean="0"/>
              <a:t>his mouth </a:t>
            </a:r>
            <a:r>
              <a:rPr lang="en-US" dirty="0"/>
              <a:t>shut</a:t>
            </a:r>
            <a:r>
              <a:rPr lang="en-US" dirty="0" smtClean="0"/>
              <a:t>.</a:t>
            </a:r>
          </a:p>
          <a:p>
            <a:r>
              <a:rPr lang="en-US" dirty="0" smtClean="0"/>
              <a:t>Riding his bicycle home.</a:t>
            </a:r>
          </a:p>
          <a:p>
            <a:r>
              <a:rPr lang="en-US" dirty="0"/>
              <a:t>"Nigger, </a:t>
            </a:r>
            <a:r>
              <a:rPr lang="en-US" dirty="0" err="1"/>
              <a:t>yuh</a:t>
            </a:r>
            <a:r>
              <a:rPr lang="en-US" dirty="0"/>
              <a:t> </a:t>
            </a:r>
            <a:r>
              <a:rPr lang="en-US" dirty="0" err="1"/>
              <a:t>sho</a:t>
            </a:r>
            <a:r>
              <a:rPr lang="en-US" dirty="0"/>
              <a:t> better be damn glad it </a:t>
            </a:r>
            <a:r>
              <a:rPr lang="en-US" dirty="0" err="1"/>
              <a:t>wuz</a:t>
            </a:r>
            <a:r>
              <a:rPr lang="en-US" dirty="0"/>
              <a:t> us </a:t>
            </a:r>
            <a:r>
              <a:rPr lang="en-US" dirty="0" err="1"/>
              <a:t>yuh</a:t>
            </a:r>
            <a:r>
              <a:rPr lang="en-US" dirty="0"/>
              <a:t> talked t' </a:t>
            </a:r>
            <a:r>
              <a:rPr lang="en-US" dirty="0" err="1"/>
              <a:t>tha</a:t>
            </a:r>
            <a:r>
              <a:rPr lang="en-US" dirty="0"/>
              <a:t>' way. </a:t>
            </a:r>
            <a:r>
              <a:rPr lang="en-US" dirty="0" err="1"/>
              <a:t>Yuh're</a:t>
            </a:r>
            <a:r>
              <a:rPr lang="en-US" dirty="0"/>
              <a:t> a lucky bastard, 'cause if </a:t>
            </a:r>
            <a:r>
              <a:rPr lang="en-US" dirty="0" err="1"/>
              <a:t>yuh'd</a:t>
            </a:r>
            <a:r>
              <a:rPr lang="en-US" dirty="0"/>
              <a:t> said </a:t>
            </a:r>
            <a:r>
              <a:rPr lang="en-US" dirty="0" err="1"/>
              <a:t>tha</a:t>
            </a:r>
            <a:r>
              <a:rPr lang="en-US" dirty="0"/>
              <a:t>' t' somebody else, </a:t>
            </a:r>
            <a:r>
              <a:rPr lang="en-US" dirty="0" err="1"/>
              <a:t>yuh</a:t>
            </a:r>
            <a:r>
              <a:rPr lang="en-US" dirty="0"/>
              <a:t> might've been a dead nigger now</a:t>
            </a:r>
            <a:r>
              <a:rPr lang="en-US" dirty="0" smtClean="0"/>
              <a:t>."</a:t>
            </a:r>
            <a:endParaRPr lang="en-US" dirty="0"/>
          </a:p>
        </p:txBody>
      </p:sp>
    </p:spTree>
    <p:extLst>
      <p:ext uri="{BB962C8B-B14F-4D97-AF65-F5344CB8AC3E}">
        <p14:creationId xmlns:p14="http://schemas.microsoft.com/office/powerpoint/2010/main" val="3197673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normAutofit lnSpcReduction="10000"/>
          </a:bodyPr>
          <a:lstStyle/>
          <a:p>
            <a:r>
              <a:rPr lang="en-US" dirty="0" smtClean="0"/>
              <a:t>Blacks can’t be seen walking in white neighborhood.</a:t>
            </a:r>
          </a:p>
          <a:p>
            <a:r>
              <a:rPr lang="en-US" dirty="0" smtClean="0"/>
              <a:t>Making deliveries: </a:t>
            </a:r>
            <a:r>
              <a:rPr lang="en-US" dirty="0"/>
              <a:t>"Boy, tell your boss not to send you out in white neighborhoods this time of night</a:t>
            </a:r>
            <a:r>
              <a:rPr lang="en-US" dirty="0" smtClean="0"/>
              <a:t>.“</a:t>
            </a:r>
          </a:p>
          <a:p>
            <a:r>
              <a:rPr lang="en-US" dirty="0" smtClean="0"/>
              <a:t>Next job as </a:t>
            </a:r>
            <a:r>
              <a:rPr lang="en-US" dirty="0"/>
              <a:t>hall-boy in a </a:t>
            </a:r>
            <a:r>
              <a:rPr lang="en-US" dirty="0" smtClean="0"/>
              <a:t>hotel.</a:t>
            </a:r>
          </a:p>
          <a:p>
            <a:r>
              <a:rPr lang="en-US" dirty="0" smtClean="0"/>
              <a:t>Bringing liquor to rooms with naked prostitutes: “</a:t>
            </a:r>
            <a:r>
              <a:rPr lang="en-US" dirty="0"/>
              <a:t>Your presence awoke in them no sense of shame, for you were not regarded as human. </a:t>
            </a:r>
            <a:r>
              <a:rPr lang="en-US" dirty="0" smtClean="0"/>
              <a:t>“</a:t>
            </a:r>
          </a:p>
          <a:p>
            <a:r>
              <a:rPr lang="en-US" dirty="0" smtClean="0"/>
              <a:t>Black boy forced to marry black girl pregnant by a white man.</a:t>
            </a:r>
          </a:p>
          <a:p>
            <a:r>
              <a:rPr lang="en-US" dirty="0" smtClean="0"/>
              <a:t>Black boy castrated for sleeping with a white prostitute. </a:t>
            </a:r>
            <a:r>
              <a:rPr lang="en-US" dirty="0"/>
              <a:t>We were given to understand that the boy who had been castrated was a "mighty, mighty lucky bastard." </a:t>
            </a:r>
            <a:endParaRPr lang="en-US" dirty="0"/>
          </a:p>
        </p:txBody>
      </p:sp>
    </p:spTree>
    <p:extLst>
      <p:ext uri="{BB962C8B-B14F-4D97-AF65-F5344CB8AC3E}">
        <p14:creationId xmlns:p14="http://schemas.microsoft.com/office/powerpoint/2010/main" val="1830518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smtClean="0"/>
              <a:t>Moves from Jackson to Memphis, works at optical factory.</a:t>
            </a:r>
          </a:p>
          <a:p>
            <a:r>
              <a:rPr lang="en-US" dirty="0" smtClean="0"/>
              <a:t>“</a:t>
            </a:r>
            <a:r>
              <a:rPr lang="en-US" dirty="0"/>
              <a:t>Here my Jim Crow education assumed quite a different form. It was no longer brutally cruel, but subtly cruel. Here I learned to lie, to steal, to dissemble. I learned to play that dual role which every Negro must play if he wants to eat and live</a:t>
            </a:r>
            <a:r>
              <a:rPr lang="en-US" dirty="0" smtClean="0"/>
              <a:t>.”</a:t>
            </a:r>
          </a:p>
          <a:p>
            <a:r>
              <a:rPr lang="en-US" dirty="0" smtClean="0"/>
              <a:t>Getting books from the library. Negroes have no need for learning.</a:t>
            </a:r>
          </a:p>
          <a:p>
            <a:r>
              <a:rPr lang="en-US" dirty="0"/>
              <a:t>Roman Catholic </a:t>
            </a:r>
            <a:r>
              <a:rPr lang="en-US" dirty="0" smtClean="0"/>
              <a:t>man and </a:t>
            </a:r>
            <a:r>
              <a:rPr lang="en-US" dirty="0"/>
              <a:t>felt a vague sympathy for Negroes, being himself an object of </a:t>
            </a:r>
            <a:r>
              <a:rPr lang="en-US" dirty="0" smtClean="0"/>
              <a:t>hatred (by Protestants).</a:t>
            </a:r>
          </a:p>
          <a:p>
            <a:r>
              <a:rPr lang="en-US" dirty="0"/>
              <a:t>"Please let this nigger boy have the following books."</a:t>
            </a:r>
          </a:p>
        </p:txBody>
      </p:sp>
    </p:spTree>
    <p:extLst>
      <p:ext uri="{BB962C8B-B14F-4D97-AF65-F5344CB8AC3E}">
        <p14:creationId xmlns:p14="http://schemas.microsoft.com/office/powerpoint/2010/main" val="3081296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a:t>How do Negroes feel about the way they have to live? How do they discuss it when alone among themselves? I think this question can be answered in a single sentence. A friend of mine who ran an elevator once told me:</a:t>
            </a:r>
          </a:p>
          <a:p>
            <a:pPr marL="0" indent="0">
              <a:buNone/>
            </a:pPr>
            <a:r>
              <a:rPr lang="en-US" dirty="0" smtClean="0"/>
              <a:t>"</a:t>
            </a:r>
            <a:r>
              <a:rPr lang="en-US" dirty="0" err="1"/>
              <a:t>Lawd</a:t>
            </a:r>
            <a:r>
              <a:rPr lang="en-US" dirty="0"/>
              <a:t>, man! </a:t>
            </a:r>
            <a:r>
              <a:rPr lang="en-US" dirty="0" err="1"/>
              <a:t>Ef</a:t>
            </a:r>
            <a:r>
              <a:rPr lang="en-US" dirty="0"/>
              <a:t> it </a:t>
            </a:r>
            <a:r>
              <a:rPr lang="en-US" dirty="0" err="1"/>
              <a:t>wuzn't</a:t>
            </a:r>
            <a:r>
              <a:rPr lang="en-US" dirty="0"/>
              <a:t> </a:t>
            </a:r>
            <a:r>
              <a:rPr lang="en-US" dirty="0" err="1"/>
              <a:t>fer</a:t>
            </a:r>
            <a:r>
              <a:rPr lang="en-US" dirty="0"/>
              <a:t> them polices 'n' them of </a:t>
            </a:r>
            <a:r>
              <a:rPr lang="en-US" dirty="0" err="1"/>
              <a:t>lynchmobs</a:t>
            </a:r>
            <a:r>
              <a:rPr lang="en-US" dirty="0"/>
              <a:t>, there wouldn't be </a:t>
            </a:r>
            <a:r>
              <a:rPr lang="en-US" dirty="0" err="1"/>
              <a:t>nothin</a:t>
            </a:r>
            <a:r>
              <a:rPr lang="en-US" dirty="0"/>
              <a:t>' but uproar down here!"</a:t>
            </a:r>
          </a:p>
          <a:p>
            <a:endParaRPr lang="en-US" dirty="0"/>
          </a:p>
        </p:txBody>
      </p:sp>
    </p:spTree>
    <p:extLst>
      <p:ext uri="{BB962C8B-B14F-4D97-AF65-F5344CB8AC3E}">
        <p14:creationId xmlns:p14="http://schemas.microsoft.com/office/powerpoint/2010/main" val="1547817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a:t>C</a:t>
            </a:r>
            <a:r>
              <a:rPr lang="en-US" dirty="0" smtClean="0"/>
              <a:t>ruel </a:t>
            </a:r>
            <a:r>
              <a:rPr lang="en-US" dirty="0"/>
              <a:t>childhood lesson of learning how to live with the prejudice and discrimination</a:t>
            </a:r>
            <a:r>
              <a:rPr lang="en-US" dirty="0" smtClean="0"/>
              <a:t>.</a:t>
            </a:r>
          </a:p>
          <a:p>
            <a:r>
              <a:rPr lang="en-US" dirty="0"/>
              <a:t>Whites view themselves as superior to blacks and thus act in ways to express their superiority. </a:t>
            </a:r>
            <a:endParaRPr lang="en-US" dirty="0" smtClean="0"/>
          </a:p>
          <a:p>
            <a:r>
              <a:rPr lang="en-US" dirty="0" smtClean="0"/>
              <a:t>Captures </a:t>
            </a:r>
            <a:r>
              <a:rPr lang="en-US" dirty="0"/>
              <a:t>the dominant white attitude that imposed a low social status on blacks</a:t>
            </a:r>
            <a:r>
              <a:rPr lang="en-US" dirty="0" smtClean="0"/>
              <a:t>.</a:t>
            </a:r>
          </a:p>
          <a:p>
            <a:r>
              <a:rPr lang="en-US" dirty="0"/>
              <a:t>The whites demanded respect from blacks and for the most part, blacks gave it to them. </a:t>
            </a:r>
            <a:endParaRPr lang="en-US" dirty="0"/>
          </a:p>
        </p:txBody>
      </p:sp>
    </p:spTree>
    <p:extLst>
      <p:ext uri="{BB962C8B-B14F-4D97-AF65-F5344CB8AC3E}">
        <p14:creationId xmlns:p14="http://schemas.microsoft.com/office/powerpoint/2010/main" val="2446435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Ethics of Living Jim Crow”</a:t>
            </a:r>
          </a:p>
        </p:txBody>
      </p:sp>
      <p:sp>
        <p:nvSpPr>
          <p:cNvPr id="3" name="Content Placeholder 2"/>
          <p:cNvSpPr>
            <a:spLocks noGrp="1"/>
          </p:cNvSpPr>
          <p:nvPr>
            <p:ph idx="1"/>
          </p:nvPr>
        </p:nvSpPr>
        <p:spPr/>
        <p:txBody>
          <a:bodyPr/>
          <a:lstStyle/>
          <a:p>
            <a:r>
              <a:rPr lang="en-US" dirty="0"/>
              <a:t>T</a:t>
            </a:r>
            <a:r>
              <a:rPr lang="en-US" dirty="0" smtClean="0"/>
              <a:t>he </a:t>
            </a:r>
            <a:r>
              <a:rPr lang="en-US" dirty="0"/>
              <a:t>majority of blacks chose to accept the role made by whites for blacks</a:t>
            </a:r>
            <a:r>
              <a:rPr lang="en-US" dirty="0" smtClean="0"/>
              <a:t>.</a:t>
            </a:r>
          </a:p>
          <a:p>
            <a:r>
              <a:rPr lang="en-US" dirty="0"/>
              <a:t>D</a:t>
            </a:r>
            <a:r>
              <a:rPr lang="en-US" dirty="0" smtClean="0"/>
              <a:t>isplays </a:t>
            </a:r>
            <a:r>
              <a:rPr lang="en-US" dirty="0"/>
              <a:t>the majority of blacks, including his mother, as submissive to whites.</a:t>
            </a:r>
            <a:endParaRPr lang="en-US" dirty="0"/>
          </a:p>
        </p:txBody>
      </p:sp>
    </p:spTree>
    <p:extLst>
      <p:ext uri="{BB962C8B-B14F-4D97-AF65-F5344CB8AC3E}">
        <p14:creationId xmlns:p14="http://schemas.microsoft.com/office/powerpoint/2010/main" val="530319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normAutofit/>
          </a:bodyPr>
          <a:lstStyle/>
          <a:p>
            <a:r>
              <a:rPr lang="en-US" dirty="0" smtClean="0"/>
              <a:t>“Melton </a:t>
            </a:r>
            <a:r>
              <a:rPr lang="en-US" dirty="0"/>
              <a:t>was one of those miserable in-between little places, not large enough to be a town, </a:t>
            </a:r>
            <a:r>
              <a:rPr lang="en-US" dirty="0" smtClean="0"/>
              <a:t>nor small </a:t>
            </a:r>
            <a:r>
              <a:rPr lang="en-US" dirty="0"/>
              <a:t>enough to be a village -- that is, a village in the rural, charming sense of the </a:t>
            </a:r>
            <a:r>
              <a:rPr lang="en-US" dirty="0" smtClean="0"/>
              <a:t>world. Melton </a:t>
            </a:r>
            <a:r>
              <a:rPr lang="en-US" dirty="0"/>
              <a:t>had no charm about it. It was merely a nondescript collection of houses and buildings </a:t>
            </a:r>
            <a:r>
              <a:rPr lang="en-US" dirty="0" smtClean="0"/>
              <a:t>in a </a:t>
            </a:r>
            <a:r>
              <a:rPr lang="en-US" dirty="0"/>
              <a:t>region of farms -- one of those sad American places with sidewalks, but no paved </a:t>
            </a:r>
            <a:r>
              <a:rPr lang="en-US" dirty="0" smtClean="0"/>
              <a:t>streets; electric </a:t>
            </a:r>
            <a:r>
              <a:rPr lang="en-US" dirty="0"/>
              <a:t>lights, but no sewage; a station, but no trains that stopped, save a jerky local, </a:t>
            </a:r>
            <a:r>
              <a:rPr lang="en-US" dirty="0" smtClean="0"/>
              <a:t>morning and </a:t>
            </a:r>
            <a:r>
              <a:rPr lang="en-US" dirty="0"/>
              <a:t>evening</a:t>
            </a:r>
            <a:r>
              <a:rPr lang="en-US" dirty="0" smtClean="0"/>
              <a:t>.”</a:t>
            </a:r>
          </a:p>
          <a:p>
            <a:endParaRPr lang="en-US" dirty="0"/>
          </a:p>
        </p:txBody>
      </p:sp>
    </p:spTree>
    <p:extLst>
      <p:ext uri="{BB962C8B-B14F-4D97-AF65-F5344CB8AC3E}">
        <p14:creationId xmlns:p14="http://schemas.microsoft.com/office/powerpoint/2010/main" val="3913380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in America</a:t>
            </a:r>
            <a:endParaRPr lang="en-US" dirty="0"/>
          </a:p>
        </p:txBody>
      </p:sp>
      <p:sp>
        <p:nvSpPr>
          <p:cNvPr id="3" name="Content Placeholder 2"/>
          <p:cNvSpPr>
            <a:spLocks noGrp="1"/>
          </p:cNvSpPr>
          <p:nvPr>
            <p:ph idx="1"/>
          </p:nvPr>
        </p:nvSpPr>
        <p:spPr/>
        <p:txBody>
          <a:bodyPr/>
          <a:lstStyle/>
          <a:p>
            <a:r>
              <a:rPr lang="en-US" dirty="0"/>
              <a:t> </a:t>
            </a:r>
            <a:r>
              <a:rPr lang="en-US" dirty="0" smtClean="0"/>
              <a:t>Laws </a:t>
            </a:r>
            <a:r>
              <a:rPr lang="en-US" dirty="0"/>
              <a:t>of racial segregation </a:t>
            </a:r>
            <a:r>
              <a:rPr lang="en-US" dirty="0" smtClean="0"/>
              <a:t>directed </a:t>
            </a:r>
            <a:r>
              <a:rPr lang="en-US" dirty="0"/>
              <a:t>against </a:t>
            </a:r>
            <a:r>
              <a:rPr lang="en-US" dirty="0" smtClean="0"/>
              <a:t>blacks.</a:t>
            </a:r>
          </a:p>
          <a:p>
            <a:r>
              <a:rPr lang="en-US" dirty="0"/>
              <a:t>Racism is the belief that the physical characteristics of a person or group determines their capabilities and that one group is naturally superior to other groups. </a:t>
            </a:r>
            <a:endParaRPr lang="en-US" dirty="0" smtClean="0"/>
          </a:p>
          <a:p>
            <a:r>
              <a:rPr lang="en-US" dirty="0"/>
              <a:t>Discrimination means one group enjoys an undeserved advantage over another group with the same capabilities. </a:t>
            </a:r>
          </a:p>
          <a:p>
            <a:r>
              <a:rPr lang="en-US" dirty="0" smtClean="0"/>
              <a:t>Racism </a:t>
            </a:r>
            <a:r>
              <a:rPr lang="en-US" dirty="0"/>
              <a:t>has been a major factor of society in the United States throughout its </a:t>
            </a:r>
            <a:r>
              <a:rPr lang="en-US" dirty="0" smtClean="0"/>
              <a:t>histo</a:t>
            </a:r>
            <a:r>
              <a:rPr lang="en-US" dirty="0"/>
              <a:t>ry</a:t>
            </a:r>
            <a:r>
              <a:rPr lang="en-US" dirty="0" smtClean="0"/>
              <a:t>.</a:t>
            </a:r>
          </a:p>
        </p:txBody>
      </p:sp>
    </p:spTree>
    <p:extLst>
      <p:ext uri="{BB962C8B-B14F-4D97-AF65-F5344CB8AC3E}">
        <p14:creationId xmlns:p14="http://schemas.microsoft.com/office/powerpoint/2010/main" val="954837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lstStyle/>
          <a:p>
            <a:r>
              <a:rPr lang="en-US" dirty="0"/>
              <a:t>Cora Jenkins </a:t>
            </a:r>
            <a:r>
              <a:rPr lang="en-US" dirty="0" smtClean="0"/>
              <a:t>is 40 years old, was </a:t>
            </a:r>
            <a:r>
              <a:rPr lang="en-US" dirty="0"/>
              <a:t>what the people </a:t>
            </a:r>
            <a:r>
              <a:rPr lang="en-US" dirty="0" smtClean="0"/>
              <a:t>referred to </a:t>
            </a:r>
            <a:r>
              <a:rPr lang="en-US" dirty="0"/>
              <a:t>when they wanted to be polite, as a Negress, and when they wanted to be rude, as a </a:t>
            </a:r>
            <a:r>
              <a:rPr lang="en-US" dirty="0" smtClean="0"/>
              <a:t>nigger -- </a:t>
            </a:r>
            <a:r>
              <a:rPr lang="en-US" dirty="0"/>
              <a:t>sometimes adding the word "wench" for no good </a:t>
            </a:r>
            <a:r>
              <a:rPr lang="en-US" dirty="0" smtClean="0"/>
              <a:t>reason.</a:t>
            </a:r>
          </a:p>
          <a:p>
            <a:r>
              <a:rPr lang="en-US" dirty="0"/>
              <a:t>She worked </a:t>
            </a:r>
            <a:r>
              <a:rPr lang="en-US" dirty="0" smtClean="0"/>
              <a:t>for the </a:t>
            </a:r>
            <a:r>
              <a:rPr lang="en-US" dirty="0" err="1"/>
              <a:t>Studevants</a:t>
            </a:r>
            <a:r>
              <a:rPr lang="en-US" dirty="0"/>
              <a:t>, who treated her like a dog. </a:t>
            </a:r>
            <a:endParaRPr lang="en-US" dirty="0" smtClean="0"/>
          </a:p>
          <a:p>
            <a:r>
              <a:rPr lang="en-US" dirty="0"/>
              <a:t>M</a:t>
            </a:r>
            <a:r>
              <a:rPr lang="en-US" dirty="0" smtClean="0"/>
              <a:t>aid </a:t>
            </a:r>
            <a:r>
              <a:rPr lang="en-US" dirty="0"/>
              <a:t>of all work -- washing, ironing, cooking, scrubbing, taking </a:t>
            </a:r>
            <a:r>
              <a:rPr lang="en-US" dirty="0" smtClean="0"/>
              <a:t>care of </a:t>
            </a:r>
            <a:r>
              <a:rPr lang="en-US" dirty="0"/>
              <a:t>kids, nursing old folks, making fires, carrying </a:t>
            </a:r>
            <a:r>
              <a:rPr lang="en-US" dirty="0" smtClean="0"/>
              <a:t>water, giving the dog a bath.</a:t>
            </a:r>
          </a:p>
          <a:p>
            <a:r>
              <a:rPr lang="en-US" dirty="0" smtClean="0"/>
              <a:t>She </a:t>
            </a:r>
            <a:r>
              <a:rPr lang="en-US" dirty="0"/>
              <a:t>stood it. Had to stand it; or work for </a:t>
            </a:r>
            <a:r>
              <a:rPr lang="en-US" dirty="0" smtClean="0"/>
              <a:t>poorer white </a:t>
            </a:r>
            <a:r>
              <a:rPr lang="en-US" dirty="0"/>
              <a:t>folks who would treat her worse; or go jobless</a:t>
            </a:r>
            <a:r>
              <a:rPr lang="en-US" dirty="0" smtClean="0"/>
              <a:t>.</a:t>
            </a:r>
          </a:p>
          <a:p>
            <a:endParaRPr lang="en-US" dirty="0"/>
          </a:p>
        </p:txBody>
      </p:sp>
    </p:spTree>
    <p:extLst>
      <p:ext uri="{BB962C8B-B14F-4D97-AF65-F5344CB8AC3E}">
        <p14:creationId xmlns:p14="http://schemas.microsoft.com/office/powerpoint/2010/main" val="855282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lstStyle/>
          <a:p>
            <a:r>
              <a:rPr lang="en-US" dirty="0"/>
              <a:t>The </a:t>
            </a:r>
            <a:r>
              <a:rPr lang="en-US" dirty="0" err="1"/>
              <a:t>Studevants</a:t>
            </a:r>
            <a:r>
              <a:rPr lang="en-US" dirty="0"/>
              <a:t> thought they owned her, and they were perfectly right: they did. </a:t>
            </a:r>
            <a:endParaRPr lang="en-US" dirty="0" smtClean="0"/>
          </a:p>
          <a:p>
            <a:r>
              <a:rPr lang="en-US" dirty="0" smtClean="0"/>
              <a:t>There was something </a:t>
            </a:r>
            <a:r>
              <a:rPr lang="en-US" dirty="0"/>
              <a:t>about the teeth in the trap of economic circumstance that kept her in their </a:t>
            </a:r>
            <a:r>
              <a:rPr lang="en-US" dirty="0" smtClean="0"/>
              <a:t>power practically </a:t>
            </a:r>
            <a:r>
              <a:rPr lang="en-US" dirty="0"/>
              <a:t>all her </a:t>
            </a:r>
            <a:r>
              <a:rPr lang="en-US" dirty="0" smtClean="0"/>
              <a:t>life.</a:t>
            </a:r>
          </a:p>
          <a:p>
            <a:r>
              <a:rPr lang="en-US" dirty="0"/>
              <a:t>How </a:t>
            </a:r>
            <a:r>
              <a:rPr lang="en-US" dirty="0" smtClean="0"/>
              <a:t>did the </a:t>
            </a:r>
            <a:r>
              <a:rPr lang="en-US" dirty="0"/>
              <a:t>trap </a:t>
            </a:r>
            <a:r>
              <a:rPr lang="en-US" dirty="0" smtClean="0"/>
              <a:t>close </a:t>
            </a:r>
            <a:r>
              <a:rPr lang="en-US" dirty="0"/>
              <a:t>so tightly</a:t>
            </a:r>
            <a:r>
              <a:rPr lang="en-US" dirty="0" smtClean="0"/>
              <a:t>?</a:t>
            </a:r>
          </a:p>
          <a:p>
            <a:r>
              <a:rPr lang="en-US" dirty="0" smtClean="0"/>
              <a:t>Poor family. </a:t>
            </a:r>
          </a:p>
          <a:p>
            <a:r>
              <a:rPr lang="en-US" dirty="0" smtClean="0"/>
              <a:t>Oldest of 8 children. She raised them all. All gone now.</a:t>
            </a:r>
          </a:p>
          <a:p>
            <a:r>
              <a:rPr lang="en-US" dirty="0" smtClean="0"/>
              <a:t>Father alcoholic, collects junk.</a:t>
            </a:r>
          </a:p>
          <a:p>
            <a:r>
              <a:rPr lang="en-US" dirty="0" smtClean="0"/>
              <a:t>Mother sick.</a:t>
            </a:r>
            <a:endParaRPr lang="en-US" dirty="0"/>
          </a:p>
        </p:txBody>
      </p:sp>
    </p:spTree>
    <p:extLst>
      <p:ext uri="{BB962C8B-B14F-4D97-AF65-F5344CB8AC3E}">
        <p14:creationId xmlns:p14="http://schemas.microsoft.com/office/powerpoint/2010/main" val="4228280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lstStyle/>
          <a:p>
            <a:r>
              <a:rPr lang="en-US" dirty="0" smtClean="0"/>
              <a:t>She wore </a:t>
            </a:r>
            <a:r>
              <a:rPr lang="en-US" dirty="0"/>
              <a:t>the </a:t>
            </a:r>
            <a:r>
              <a:rPr lang="en-US" dirty="0" err="1"/>
              <a:t>Studevants</a:t>
            </a:r>
            <a:r>
              <a:rPr lang="en-US" dirty="0"/>
              <a:t>' old clothes, and ate the </a:t>
            </a:r>
            <a:r>
              <a:rPr lang="en-US" dirty="0" err="1" smtClean="0"/>
              <a:t>Studevants</a:t>
            </a:r>
            <a:r>
              <a:rPr lang="en-US" dirty="0" smtClean="0"/>
              <a:t>‘ leftover food.</a:t>
            </a:r>
          </a:p>
          <a:p>
            <a:r>
              <a:rPr lang="en-US" dirty="0"/>
              <a:t>One by one, the girls </a:t>
            </a:r>
            <a:r>
              <a:rPr lang="en-US" dirty="0" smtClean="0"/>
              <a:t>left, </a:t>
            </a:r>
            <a:r>
              <a:rPr lang="en-US" dirty="0"/>
              <a:t>mostly in disgrace</a:t>
            </a:r>
            <a:r>
              <a:rPr lang="en-US" dirty="0" smtClean="0"/>
              <a:t>. There </a:t>
            </a:r>
            <a:r>
              <a:rPr lang="en-US" dirty="0"/>
              <a:t>was something about the cream-and-tan Jenkins </a:t>
            </a:r>
            <a:r>
              <a:rPr lang="en-US" dirty="0" smtClean="0"/>
              <a:t>girls that </a:t>
            </a:r>
            <a:r>
              <a:rPr lang="en-US" dirty="0"/>
              <a:t>attracted the white farm hands</a:t>
            </a:r>
            <a:r>
              <a:rPr lang="en-US" dirty="0" smtClean="0"/>
              <a:t>.</a:t>
            </a:r>
          </a:p>
          <a:p>
            <a:r>
              <a:rPr lang="en-US" dirty="0" smtClean="0"/>
              <a:t>Cora </a:t>
            </a:r>
            <a:r>
              <a:rPr lang="en-US" dirty="0"/>
              <a:t>had a lover </a:t>
            </a:r>
            <a:r>
              <a:rPr lang="en-US" dirty="0" smtClean="0"/>
              <a:t>once, a foreigner.</a:t>
            </a:r>
          </a:p>
          <a:p>
            <a:r>
              <a:rPr lang="en-US" dirty="0"/>
              <a:t>He was the first man and the last she ever </a:t>
            </a:r>
            <a:r>
              <a:rPr lang="en-US" dirty="0" smtClean="0"/>
              <a:t>remembered wanting</a:t>
            </a:r>
            <a:r>
              <a:rPr lang="en-US" dirty="0"/>
              <a:t>. She had never known a colored lover. There weren't any around. </a:t>
            </a:r>
            <a:endParaRPr lang="en-US" dirty="0" smtClean="0"/>
          </a:p>
          <a:p>
            <a:endParaRPr lang="en-US" dirty="0"/>
          </a:p>
        </p:txBody>
      </p:sp>
    </p:spTree>
    <p:extLst>
      <p:ext uri="{BB962C8B-B14F-4D97-AF65-F5344CB8AC3E}">
        <p14:creationId xmlns:p14="http://schemas.microsoft.com/office/powerpoint/2010/main" val="3858628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normAutofit/>
          </a:bodyPr>
          <a:lstStyle/>
          <a:p>
            <a:r>
              <a:rPr lang="en-US" dirty="0" smtClean="0"/>
              <a:t>“Love </a:t>
            </a:r>
            <a:r>
              <a:rPr lang="en-US" dirty="0"/>
              <a:t>didn't take long -- Cora with </a:t>
            </a:r>
            <a:r>
              <a:rPr lang="en-US" dirty="0" smtClean="0"/>
              <a:t>the scent </a:t>
            </a:r>
            <a:r>
              <a:rPr lang="en-US" dirty="0"/>
              <a:t>of the </a:t>
            </a:r>
            <a:r>
              <a:rPr lang="en-US" dirty="0" err="1"/>
              <a:t>Studevants</a:t>
            </a:r>
            <a:r>
              <a:rPr lang="en-US" dirty="0"/>
              <a:t>' supper about her, and a cheap perfume. Joe, big and strong </a:t>
            </a:r>
            <a:r>
              <a:rPr lang="en-US" dirty="0" smtClean="0"/>
              <a:t>and careless </a:t>
            </a:r>
            <a:r>
              <a:rPr lang="en-US" dirty="0"/>
              <a:t>as the horses he took care of, smelling like the stable</a:t>
            </a:r>
            <a:r>
              <a:rPr lang="en-US" dirty="0" smtClean="0"/>
              <a:t>.”</a:t>
            </a:r>
          </a:p>
          <a:p>
            <a:r>
              <a:rPr lang="en-US" dirty="0"/>
              <a:t>Cora </a:t>
            </a:r>
            <a:r>
              <a:rPr lang="en-US" dirty="0" smtClean="0"/>
              <a:t>gets pregnant. Not </a:t>
            </a:r>
            <a:r>
              <a:rPr lang="en-US" dirty="0"/>
              <a:t>tried to hide it. </a:t>
            </a:r>
            <a:r>
              <a:rPr lang="en-US" dirty="0"/>
              <a:t>S</a:t>
            </a:r>
            <a:r>
              <a:rPr lang="en-US" dirty="0" smtClean="0"/>
              <a:t>he </a:t>
            </a:r>
            <a:r>
              <a:rPr lang="en-US" dirty="0"/>
              <a:t>didn't feel that it was a </a:t>
            </a:r>
            <a:r>
              <a:rPr lang="en-US" dirty="0" smtClean="0"/>
              <a:t>disgrace.</a:t>
            </a:r>
            <a:endParaRPr lang="en-US" dirty="0"/>
          </a:p>
          <a:p>
            <a:r>
              <a:rPr lang="en-US" dirty="0"/>
              <a:t>Cora was humble and shameless before the fact of the child. There were no Negroes in </a:t>
            </a:r>
            <a:r>
              <a:rPr lang="en-US" dirty="0" smtClean="0"/>
              <a:t>Melton to </a:t>
            </a:r>
            <a:r>
              <a:rPr lang="en-US" dirty="0"/>
              <a:t>gossip, and she didn't care what the white people said.</a:t>
            </a:r>
            <a:endParaRPr lang="en-US" dirty="0"/>
          </a:p>
        </p:txBody>
      </p:sp>
    </p:spTree>
    <p:extLst>
      <p:ext uri="{BB962C8B-B14F-4D97-AF65-F5344CB8AC3E}">
        <p14:creationId xmlns:p14="http://schemas.microsoft.com/office/powerpoint/2010/main" val="2943992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lstStyle/>
          <a:p>
            <a:r>
              <a:rPr lang="en-US" dirty="0"/>
              <a:t>About that time, Mrs. Art </a:t>
            </a:r>
            <a:r>
              <a:rPr lang="en-US" dirty="0" err="1"/>
              <a:t>Studevant</a:t>
            </a:r>
            <a:r>
              <a:rPr lang="en-US" dirty="0"/>
              <a:t> had a child, too, </a:t>
            </a:r>
            <a:r>
              <a:rPr lang="en-US" dirty="0" smtClean="0"/>
              <a:t>Jessie, and </a:t>
            </a:r>
            <a:r>
              <a:rPr lang="en-US" dirty="0"/>
              <a:t>Cora </a:t>
            </a:r>
            <a:r>
              <a:rPr lang="en-US" dirty="0" smtClean="0"/>
              <a:t>nursed </a:t>
            </a:r>
            <a:r>
              <a:rPr lang="en-US" dirty="0"/>
              <a:t>it</a:t>
            </a:r>
            <a:r>
              <a:rPr lang="en-US" dirty="0" smtClean="0"/>
              <a:t>.</a:t>
            </a:r>
          </a:p>
          <a:p>
            <a:r>
              <a:rPr lang="en-US" dirty="0" smtClean="0"/>
              <a:t>Cora’s child dies.</a:t>
            </a:r>
          </a:p>
          <a:p>
            <a:r>
              <a:rPr lang="en-US" dirty="0"/>
              <a:t>She cussed out God for taking away the life that she herself had given. She screamed, "</a:t>
            </a:r>
            <a:r>
              <a:rPr lang="en-US" dirty="0" smtClean="0"/>
              <a:t>My baby</a:t>
            </a:r>
            <a:r>
              <a:rPr lang="en-US" dirty="0"/>
              <a:t>! God damn it! My baby! I bear her and you take her away</a:t>
            </a:r>
            <a:r>
              <a:rPr lang="en-US" dirty="0" smtClean="0"/>
              <a:t>!“</a:t>
            </a:r>
          </a:p>
          <a:p>
            <a:r>
              <a:rPr lang="en-US" dirty="0"/>
              <a:t>All through the ugly town Cora wept </a:t>
            </a:r>
            <a:r>
              <a:rPr lang="en-US" dirty="0" smtClean="0"/>
              <a:t>and cursed</a:t>
            </a:r>
            <a:r>
              <a:rPr lang="en-US" dirty="0"/>
              <a:t>, using all the bad words she had learned from Pa in his drunkenness.</a:t>
            </a:r>
            <a:endParaRPr lang="en-US" dirty="0" smtClean="0"/>
          </a:p>
        </p:txBody>
      </p:sp>
    </p:spTree>
    <p:extLst>
      <p:ext uri="{BB962C8B-B14F-4D97-AF65-F5344CB8AC3E}">
        <p14:creationId xmlns:p14="http://schemas.microsoft.com/office/powerpoint/2010/main" val="2444800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lstStyle/>
          <a:p>
            <a:r>
              <a:rPr lang="en-US" dirty="0"/>
              <a:t>The years passed</a:t>
            </a:r>
            <a:r>
              <a:rPr lang="en-US" dirty="0" smtClean="0"/>
              <a:t>.</a:t>
            </a:r>
          </a:p>
          <a:p>
            <a:r>
              <a:rPr lang="en-US" dirty="0" smtClean="0"/>
              <a:t>Jessie graduates from high-school.</a:t>
            </a:r>
          </a:p>
          <a:p>
            <a:r>
              <a:rPr lang="en-US" dirty="0" smtClean="0"/>
              <a:t>Jessie almost like an adopted daughter to Cora.</a:t>
            </a:r>
          </a:p>
          <a:p>
            <a:r>
              <a:rPr lang="en-US" dirty="0"/>
              <a:t>Her mother was always a little ashamed of stupid </a:t>
            </a:r>
            <a:r>
              <a:rPr lang="en-US" dirty="0" smtClean="0"/>
              <a:t>Jessie.</a:t>
            </a:r>
          </a:p>
          <a:p>
            <a:r>
              <a:rPr lang="en-US" dirty="0" smtClean="0"/>
              <a:t>She remained </a:t>
            </a:r>
            <a:r>
              <a:rPr lang="en-US" dirty="0"/>
              <a:t>a plump, dull, freckled girl, placid and strange. Everybody found fault with her </a:t>
            </a:r>
            <a:r>
              <a:rPr lang="en-US" dirty="0" smtClean="0"/>
              <a:t>but Cora.</a:t>
            </a:r>
            <a:endParaRPr lang="en-US" dirty="0"/>
          </a:p>
          <a:p>
            <a:r>
              <a:rPr lang="en-US" dirty="0"/>
              <a:t>Nowhere in Melton, nor with anyone, did Jessie feel so comfortable as with Cora </a:t>
            </a:r>
            <a:r>
              <a:rPr lang="en-US" dirty="0" smtClean="0"/>
              <a:t>in the </a:t>
            </a:r>
            <a:r>
              <a:rPr lang="en-US" dirty="0"/>
              <a:t>kitchen.</a:t>
            </a:r>
            <a:endParaRPr lang="en-US" dirty="0"/>
          </a:p>
        </p:txBody>
      </p:sp>
    </p:spTree>
    <p:extLst>
      <p:ext uri="{BB962C8B-B14F-4D97-AF65-F5344CB8AC3E}">
        <p14:creationId xmlns:p14="http://schemas.microsoft.com/office/powerpoint/2010/main" val="1375631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lstStyle/>
          <a:p>
            <a:r>
              <a:rPr lang="en-US" dirty="0" smtClean="0"/>
              <a:t>Jessie gets pregnant. Father </a:t>
            </a:r>
            <a:r>
              <a:rPr lang="en-US" dirty="0"/>
              <a:t>is Willie </a:t>
            </a:r>
            <a:r>
              <a:rPr lang="en-US" dirty="0" err="1"/>
              <a:t>Matsoulos</a:t>
            </a:r>
            <a:r>
              <a:rPr lang="en-US" dirty="0"/>
              <a:t>, whose folks </a:t>
            </a:r>
            <a:r>
              <a:rPr lang="en-US" dirty="0" smtClean="0"/>
              <a:t>runs an ice-cream stand.</a:t>
            </a:r>
          </a:p>
          <a:p>
            <a:r>
              <a:rPr lang="en-US" dirty="0"/>
              <a:t>Crying and praying followed all over the </a:t>
            </a:r>
            <a:r>
              <a:rPr lang="en-US" dirty="0" smtClean="0"/>
              <a:t>house. </a:t>
            </a:r>
            <a:r>
              <a:rPr lang="en-US" dirty="0" err="1" smtClean="0"/>
              <a:t>Scandalization</a:t>
            </a:r>
            <a:r>
              <a:rPr lang="en-US" dirty="0"/>
              <a:t>! Oh, my Lord! Jessie was in trouble</a:t>
            </a:r>
            <a:r>
              <a:rPr lang="en-US" dirty="0" smtClean="0"/>
              <a:t>.</a:t>
            </a:r>
          </a:p>
          <a:p>
            <a:r>
              <a:rPr lang="en-US" dirty="0"/>
              <a:t>Mrs. Art had ambitions which didn't include the likes of Greek ice-cream </a:t>
            </a:r>
            <a:r>
              <a:rPr lang="en-US" dirty="0" smtClean="0"/>
              <a:t>makers‘ sons.</a:t>
            </a:r>
          </a:p>
          <a:p>
            <a:r>
              <a:rPr lang="en-US" dirty="0" smtClean="0"/>
              <a:t>Jessie is secretly made to have an abortion.</a:t>
            </a:r>
          </a:p>
          <a:p>
            <a:r>
              <a:rPr lang="en-US" dirty="0"/>
              <a:t>Cora's face went dark. She bit her lips to keep from cursing</a:t>
            </a:r>
            <a:r>
              <a:rPr lang="en-US" dirty="0" smtClean="0"/>
              <a:t>.</a:t>
            </a:r>
          </a:p>
          <a:p>
            <a:r>
              <a:rPr lang="en-US" dirty="0"/>
              <a:t>Jessie gets sick and dies</a:t>
            </a:r>
            <a:r>
              <a:rPr lang="en-US" dirty="0" smtClean="0"/>
              <a:t>.</a:t>
            </a:r>
            <a:endParaRPr lang="en-US" dirty="0"/>
          </a:p>
        </p:txBody>
      </p:sp>
    </p:spTree>
    <p:extLst>
      <p:ext uri="{BB962C8B-B14F-4D97-AF65-F5344CB8AC3E}">
        <p14:creationId xmlns:p14="http://schemas.microsoft.com/office/powerpoint/2010/main" val="13479303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"Cora Unashamed"</a:t>
            </a:r>
          </a:p>
        </p:txBody>
      </p:sp>
      <p:sp>
        <p:nvSpPr>
          <p:cNvPr id="3" name="Content Placeholder 2"/>
          <p:cNvSpPr>
            <a:spLocks noGrp="1"/>
          </p:cNvSpPr>
          <p:nvPr>
            <p:ph idx="1"/>
          </p:nvPr>
        </p:nvSpPr>
        <p:spPr/>
        <p:txBody>
          <a:bodyPr>
            <a:normAutofit fontScale="92500"/>
          </a:bodyPr>
          <a:lstStyle/>
          <a:p>
            <a:r>
              <a:rPr lang="en-US" dirty="0" smtClean="0"/>
              <a:t>She </a:t>
            </a:r>
            <a:r>
              <a:rPr lang="en-US" dirty="0"/>
              <a:t>never saw the Greek boy any more. Indeed, his father lost his license, "due to </a:t>
            </a:r>
            <a:r>
              <a:rPr lang="en-US" dirty="0" smtClean="0"/>
              <a:t>several complaints </a:t>
            </a:r>
            <a:r>
              <a:rPr lang="en-US" dirty="0"/>
              <a:t>by the mothers of children, backed by the </a:t>
            </a:r>
            <a:r>
              <a:rPr lang="en-US" dirty="0" smtClean="0"/>
              <a:t>Woman's </a:t>
            </a:r>
            <a:r>
              <a:rPr lang="en-US" dirty="0"/>
              <a:t>Club," that he was </a:t>
            </a:r>
            <a:r>
              <a:rPr lang="en-US" dirty="0" smtClean="0"/>
              <a:t>selling tainted </a:t>
            </a:r>
            <a:r>
              <a:rPr lang="en-US" dirty="0"/>
              <a:t>ice-cream</a:t>
            </a:r>
            <a:r>
              <a:rPr lang="en-US" dirty="0" smtClean="0"/>
              <a:t>.</a:t>
            </a:r>
          </a:p>
          <a:p>
            <a:r>
              <a:rPr lang="en-US" dirty="0" smtClean="0"/>
              <a:t>Jessie’s funeral. All normal, except </a:t>
            </a:r>
            <a:r>
              <a:rPr lang="en-US" dirty="0"/>
              <a:t>that Cora was there</a:t>
            </a:r>
            <a:r>
              <a:rPr lang="en-US" dirty="0" smtClean="0"/>
              <a:t>.</a:t>
            </a:r>
          </a:p>
          <a:p>
            <a:r>
              <a:rPr lang="en-US" dirty="0"/>
              <a:t>"They killed you! And for </a:t>
            </a:r>
            <a:r>
              <a:rPr lang="en-US" dirty="0" err="1"/>
              <a:t>nothin</a:t>
            </a:r>
            <a:r>
              <a:rPr lang="en-US" dirty="0"/>
              <a:t>'... They killed your child... They took you </a:t>
            </a:r>
            <a:r>
              <a:rPr lang="en-US" dirty="0" smtClean="0"/>
              <a:t>away from </a:t>
            </a:r>
            <a:r>
              <a:rPr lang="en-US" dirty="0"/>
              <a:t>here in the Springtime of your life, and now </a:t>
            </a:r>
            <a:r>
              <a:rPr lang="en-US" dirty="0" err="1"/>
              <a:t>you'se</a:t>
            </a:r>
            <a:r>
              <a:rPr lang="en-US" dirty="0"/>
              <a:t> gone, gone, </a:t>
            </a:r>
            <a:r>
              <a:rPr lang="en-US" dirty="0" smtClean="0"/>
              <a:t>gone! They </a:t>
            </a:r>
            <a:r>
              <a:rPr lang="en-US" dirty="0"/>
              <a:t>preaches you a pretty sermon and they don't say </a:t>
            </a:r>
            <a:r>
              <a:rPr lang="en-US" dirty="0" err="1"/>
              <a:t>nothin</a:t>
            </a:r>
            <a:r>
              <a:rPr lang="en-US" dirty="0"/>
              <a:t>'. They sings </a:t>
            </a:r>
            <a:r>
              <a:rPr lang="en-US" dirty="0" smtClean="0"/>
              <a:t>you a </a:t>
            </a:r>
            <a:r>
              <a:rPr lang="en-US" dirty="0"/>
              <a:t>song, and they don't say </a:t>
            </a:r>
            <a:r>
              <a:rPr lang="en-US" dirty="0" err="1"/>
              <a:t>nothin</a:t>
            </a:r>
            <a:r>
              <a:rPr lang="en-US" dirty="0"/>
              <a:t>'. But Cora's here, honey, and she's gone tell '</a:t>
            </a:r>
            <a:r>
              <a:rPr lang="en-US" dirty="0" err="1"/>
              <a:t>em</a:t>
            </a:r>
            <a:r>
              <a:rPr lang="en-US" dirty="0"/>
              <a:t> what </a:t>
            </a:r>
            <a:r>
              <a:rPr lang="en-US" dirty="0" smtClean="0"/>
              <a:t>they done </a:t>
            </a:r>
            <a:r>
              <a:rPr lang="en-US" dirty="0"/>
              <a:t>to you. She's </a:t>
            </a:r>
            <a:r>
              <a:rPr lang="en-US" dirty="0" err="1"/>
              <a:t>gonna</a:t>
            </a:r>
            <a:r>
              <a:rPr lang="en-US" dirty="0"/>
              <a:t> tell '</a:t>
            </a:r>
            <a:r>
              <a:rPr lang="en-US" dirty="0" err="1"/>
              <a:t>em</a:t>
            </a:r>
            <a:r>
              <a:rPr lang="en-US" dirty="0"/>
              <a:t> why they took you to Kansas City</a:t>
            </a:r>
            <a:r>
              <a:rPr lang="en-US" dirty="0" smtClean="0"/>
              <a:t>. They </a:t>
            </a:r>
            <a:r>
              <a:rPr lang="en-US" dirty="0"/>
              <a:t>killed you, honey. They killed you and your child. I told </a:t>
            </a:r>
            <a:r>
              <a:rPr lang="en-US" dirty="0" smtClean="0"/>
              <a:t>'</a:t>
            </a:r>
            <a:r>
              <a:rPr lang="en-US" dirty="0" err="1" smtClean="0"/>
              <a:t>em</a:t>
            </a:r>
            <a:r>
              <a:rPr lang="en-US" dirty="0"/>
              <a:t> </a:t>
            </a:r>
            <a:r>
              <a:rPr lang="en-US" dirty="0" smtClean="0"/>
              <a:t>you </a:t>
            </a:r>
            <a:r>
              <a:rPr lang="en-US" dirty="0"/>
              <a:t>loved it, but they didn't care. They killed it before it was... "</a:t>
            </a:r>
            <a:endParaRPr lang="en-US" dirty="0"/>
          </a:p>
        </p:txBody>
      </p:sp>
    </p:spTree>
    <p:extLst>
      <p:ext uri="{BB962C8B-B14F-4D97-AF65-F5344CB8AC3E}">
        <p14:creationId xmlns:p14="http://schemas.microsoft.com/office/powerpoint/2010/main" val="649552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in America</a:t>
            </a:r>
          </a:p>
        </p:txBody>
      </p:sp>
      <p:sp>
        <p:nvSpPr>
          <p:cNvPr id="3" name="Content Placeholder 2"/>
          <p:cNvSpPr>
            <a:spLocks noGrp="1"/>
          </p:cNvSpPr>
          <p:nvPr>
            <p:ph idx="1"/>
          </p:nvPr>
        </p:nvSpPr>
        <p:spPr/>
        <p:txBody>
          <a:bodyPr/>
          <a:lstStyle/>
          <a:p>
            <a:r>
              <a:rPr lang="en-US" dirty="0"/>
              <a:t>Racism was prominent during the colonial period in the seventeenth and eighteenth centuries when the North American colonies were a part of the worldwide British Empire. </a:t>
            </a:r>
            <a:endParaRPr lang="en-US" dirty="0" smtClean="0"/>
          </a:p>
          <a:p>
            <a:r>
              <a:rPr lang="en-US" dirty="0" smtClean="0"/>
              <a:t>Britons </a:t>
            </a:r>
            <a:r>
              <a:rPr lang="en-US" dirty="0"/>
              <a:t>had traditionally associated dark skin color with negative behavioral traits such as evil and filth. </a:t>
            </a:r>
            <a:endParaRPr lang="en-US" dirty="0" smtClean="0"/>
          </a:p>
          <a:p>
            <a:r>
              <a:rPr lang="en-US" dirty="0" smtClean="0"/>
              <a:t>Colonists </a:t>
            </a:r>
            <a:r>
              <a:rPr lang="en-US" dirty="0"/>
              <a:t>brought this prejudice with them to North America when they crossed the ocean to settle in the seventeenth century</a:t>
            </a:r>
            <a:r>
              <a:rPr lang="en-US" dirty="0" smtClean="0"/>
              <a:t>.</a:t>
            </a:r>
          </a:p>
          <a:p>
            <a:r>
              <a:rPr lang="en-US" dirty="0"/>
              <a:t>Slavery ended in </a:t>
            </a:r>
            <a:r>
              <a:rPr lang="en-US" dirty="0" smtClean="0"/>
              <a:t>1865.</a:t>
            </a:r>
            <a:endParaRPr lang="en-US" dirty="0"/>
          </a:p>
        </p:txBody>
      </p:sp>
    </p:spTree>
    <p:extLst>
      <p:ext uri="{BB962C8B-B14F-4D97-AF65-F5344CB8AC3E}">
        <p14:creationId xmlns:p14="http://schemas.microsoft.com/office/powerpoint/2010/main" val="1735642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in America</a:t>
            </a:r>
          </a:p>
        </p:txBody>
      </p:sp>
      <p:sp>
        <p:nvSpPr>
          <p:cNvPr id="3" name="Content Placeholder 2"/>
          <p:cNvSpPr>
            <a:spLocks noGrp="1"/>
          </p:cNvSpPr>
          <p:nvPr>
            <p:ph idx="1"/>
          </p:nvPr>
        </p:nvSpPr>
        <p:spPr/>
        <p:txBody>
          <a:bodyPr/>
          <a:lstStyle/>
          <a:p>
            <a:r>
              <a:rPr lang="en-US" dirty="0"/>
              <a:t> </a:t>
            </a:r>
            <a:r>
              <a:rPr lang="en-US" dirty="0" smtClean="0"/>
              <a:t>Passing </a:t>
            </a:r>
            <a:r>
              <a:rPr lang="en-US" dirty="0"/>
              <a:t>new laws enforcing racial segregation (separation of black people from whites) known as Jim Crow </a:t>
            </a:r>
            <a:r>
              <a:rPr lang="en-US" dirty="0" smtClean="0"/>
              <a:t>laws.</a:t>
            </a:r>
          </a:p>
          <a:p>
            <a:r>
              <a:rPr lang="en-US" dirty="0"/>
              <a:t>B</a:t>
            </a:r>
            <a:r>
              <a:rPr lang="en-US" dirty="0" smtClean="0"/>
              <a:t>eliefs </a:t>
            </a:r>
            <a:r>
              <a:rPr lang="en-US" dirty="0"/>
              <a:t>about the inferior nature of blacks were perpetuated throughout much of the twentieth century</a:t>
            </a:r>
            <a:r>
              <a:rPr lang="en-US" dirty="0" smtClean="0"/>
              <a:t>.</a:t>
            </a:r>
          </a:p>
          <a:p>
            <a:r>
              <a:rPr lang="en-US" dirty="0"/>
              <a:t>D</a:t>
            </a:r>
            <a:r>
              <a:rPr lang="en-US" dirty="0" smtClean="0"/>
              <a:t>iscriminatory </a:t>
            </a:r>
            <a:r>
              <a:rPr lang="en-US" dirty="0"/>
              <a:t>measures passed by state and local governments that sought to keep blacks at a lower social and economic position</a:t>
            </a:r>
            <a:r>
              <a:rPr lang="en-US" dirty="0" smtClean="0"/>
              <a:t>.</a:t>
            </a:r>
          </a:p>
          <a:p>
            <a:r>
              <a:rPr lang="en-US" dirty="0"/>
              <a:t>B</a:t>
            </a:r>
            <a:r>
              <a:rPr lang="en-US" dirty="0" smtClean="0"/>
              <a:t>lacks </a:t>
            </a:r>
            <a:r>
              <a:rPr lang="en-US" dirty="0"/>
              <a:t>could not buy houses in the same neighborhoods as </a:t>
            </a:r>
            <a:r>
              <a:rPr lang="en-US" dirty="0" smtClean="0"/>
              <a:t>whites.</a:t>
            </a:r>
          </a:p>
          <a:p>
            <a:r>
              <a:rPr lang="en-US" dirty="0"/>
              <a:t> "separate but equal" </a:t>
            </a:r>
            <a:r>
              <a:rPr lang="en-US" dirty="0" smtClean="0"/>
              <a:t>principle.</a:t>
            </a:r>
            <a:endParaRPr lang="en-US" dirty="0"/>
          </a:p>
        </p:txBody>
      </p:sp>
    </p:spTree>
    <p:extLst>
      <p:ext uri="{BB962C8B-B14F-4D97-AF65-F5344CB8AC3E}">
        <p14:creationId xmlns:p14="http://schemas.microsoft.com/office/powerpoint/2010/main" val="2637995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in America</a:t>
            </a:r>
          </a:p>
        </p:txBody>
      </p:sp>
      <p:sp>
        <p:nvSpPr>
          <p:cNvPr id="3" name="Content Placeholder 2"/>
          <p:cNvSpPr>
            <a:spLocks noGrp="1"/>
          </p:cNvSpPr>
          <p:nvPr>
            <p:ph idx="1"/>
          </p:nvPr>
        </p:nvSpPr>
        <p:spPr/>
        <p:txBody>
          <a:bodyPr/>
          <a:lstStyle/>
          <a:p>
            <a:r>
              <a:rPr lang="en-US" dirty="0"/>
              <a:t>Blacks could not eat in the same restaurants, drink out of the same water fountains, watch movies in the same theaters, play in the same parks, or go to the same schools as whites. </a:t>
            </a:r>
            <a:endParaRPr lang="en-US" dirty="0" smtClean="0"/>
          </a:p>
          <a:p>
            <a:r>
              <a:rPr lang="en-US" dirty="0" smtClean="0"/>
              <a:t>Blacks </a:t>
            </a:r>
            <a:r>
              <a:rPr lang="en-US" dirty="0"/>
              <a:t>had to sit in the back of buses and streetcars and give up their seats to whites when instructed to do so. </a:t>
            </a:r>
            <a:endParaRPr lang="en-US" dirty="0" smtClean="0"/>
          </a:p>
          <a:p>
            <a:r>
              <a:rPr lang="en-US" dirty="0" smtClean="0"/>
              <a:t>Blacks </a:t>
            </a:r>
            <a:r>
              <a:rPr lang="en-US" dirty="0"/>
              <a:t>could not nurse whites in hospitals. </a:t>
            </a:r>
            <a:endParaRPr lang="en-US" dirty="0" smtClean="0"/>
          </a:p>
          <a:p>
            <a:r>
              <a:rPr lang="en-US" dirty="0" smtClean="0"/>
              <a:t>Signs </a:t>
            </a:r>
            <a:r>
              <a:rPr lang="en-US" dirty="0"/>
              <a:t>reading "Colored Only" or "White Only" could be seen everywhere.</a:t>
            </a:r>
            <a:endParaRPr lang="en-US" dirty="0"/>
          </a:p>
        </p:txBody>
      </p:sp>
    </p:spTree>
    <p:extLst>
      <p:ext uri="{BB962C8B-B14F-4D97-AF65-F5344CB8AC3E}">
        <p14:creationId xmlns:p14="http://schemas.microsoft.com/office/powerpoint/2010/main" val="1662968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in America</a:t>
            </a:r>
          </a:p>
        </p:txBody>
      </p:sp>
      <p:sp>
        <p:nvSpPr>
          <p:cNvPr id="3" name="Content Placeholder 2"/>
          <p:cNvSpPr>
            <a:spLocks noGrp="1"/>
          </p:cNvSpPr>
          <p:nvPr>
            <p:ph idx="1"/>
          </p:nvPr>
        </p:nvSpPr>
        <p:spPr/>
        <p:txBody>
          <a:bodyPr/>
          <a:lstStyle/>
          <a:p>
            <a:r>
              <a:rPr lang="en-US" dirty="0"/>
              <a:t> </a:t>
            </a:r>
            <a:r>
              <a:rPr lang="en-US" dirty="0" smtClean="0"/>
              <a:t>There </a:t>
            </a:r>
            <a:r>
              <a:rPr lang="en-US" dirty="0"/>
              <a:t>were certain unwritten social expectations. For example, a black man was not to shake hands with a white </a:t>
            </a:r>
            <a:r>
              <a:rPr lang="en-US" dirty="0" smtClean="0"/>
              <a:t>man.</a:t>
            </a:r>
          </a:p>
          <a:p>
            <a:r>
              <a:rPr lang="en-US" dirty="0" smtClean="0"/>
              <a:t> </a:t>
            </a:r>
            <a:r>
              <a:rPr lang="en-US" dirty="0"/>
              <a:t>H</a:t>
            </a:r>
            <a:r>
              <a:rPr lang="en-US" dirty="0" smtClean="0"/>
              <a:t>e </a:t>
            </a:r>
            <a:r>
              <a:rPr lang="en-US" dirty="0"/>
              <a:t>could not make eye-contact with a white woman or else he would be accused of highly inappropriate sexual advances. </a:t>
            </a:r>
            <a:endParaRPr lang="en-US" dirty="0" smtClean="0"/>
          </a:p>
          <a:p>
            <a:r>
              <a:rPr lang="en-US" dirty="0" smtClean="0"/>
              <a:t>When </a:t>
            </a:r>
            <a:r>
              <a:rPr lang="en-US" dirty="0"/>
              <a:t>speaking, blacks were expected to address whites as "Mr.," "Sir," or "Ma'am."</a:t>
            </a:r>
            <a:endParaRPr lang="en-US" dirty="0"/>
          </a:p>
        </p:txBody>
      </p:sp>
    </p:spTree>
    <p:extLst>
      <p:ext uri="{BB962C8B-B14F-4D97-AF65-F5344CB8AC3E}">
        <p14:creationId xmlns:p14="http://schemas.microsoft.com/office/powerpoint/2010/main" val="181948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in America</a:t>
            </a:r>
          </a:p>
        </p:txBody>
      </p:sp>
      <p:pic>
        <p:nvPicPr>
          <p:cNvPr id="1026" name="Picture 2" descr="Rather than receiving a fair trial, blacks were lynched by white mobs."/>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390900" y="2301988"/>
            <a:ext cx="5410200" cy="3263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218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Race in America</a:t>
            </a:r>
          </a:p>
        </p:txBody>
      </p:sp>
      <p:sp>
        <p:nvSpPr>
          <p:cNvPr id="3" name="Content Placeholder 2"/>
          <p:cNvSpPr>
            <a:spLocks noGrp="1"/>
          </p:cNvSpPr>
          <p:nvPr>
            <p:ph idx="1"/>
          </p:nvPr>
        </p:nvSpPr>
        <p:spPr/>
        <p:txBody>
          <a:bodyPr/>
          <a:lstStyle/>
          <a:p>
            <a:r>
              <a:rPr lang="en-US" dirty="0"/>
              <a:t>Alabama governor George Wallace attempted to block the entrance of blacks at the University of Alabama</a:t>
            </a:r>
            <a:r>
              <a:rPr lang="en-US" dirty="0" smtClean="0"/>
              <a:t>.</a:t>
            </a:r>
          </a:p>
          <a:p>
            <a:endParaRPr lang="en-US" dirty="0"/>
          </a:p>
        </p:txBody>
      </p:sp>
      <p:pic>
        <p:nvPicPr>
          <p:cNvPr id="2050" name="Picture 2" descr="Alabama governor George Wallace attempted to block the entrance of blacks at the University of Alabam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5718" y="2865437"/>
            <a:ext cx="4057650" cy="3248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3418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Ethics of Living Jim Crow”</a:t>
            </a:r>
            <a:endParaRPr lang="en-US" dirty="0"/>
          </a:p>
        </p:txBody>
      </p:sp>
      <p:sp>
        <p:nvSpPr>
          <p:cNvPr id="3" name="Content Placeholder 2"/>
          <p:cNvSpPr>
            <a:spLocks noGrp="1"/>
          </p:cNvSpPr>
          <p:nvPr>
            <p:ph idx="1"/>
          </p:nvPr>
        </p:nvSpPr>
        <p:spPr/>
        <p:txBody>
          <a:bodyPr>
            <a:normAutofit/>
          </a:bodyPr>
          <a:lstStyle/>
          <a:p>
            <a:r>
              <a:rPr lang="en-US" dirty="0" smtClean="0"/>
              <a:t>Ethics: </a:t>
            </a:r>
            <a:r>
              <a:rPr lang="en-US" dirty="0"/>
              <a:t>Moral principles that govern a person's or group's behavior</a:t>
            </a:r>
            <a:r>
              <a:rPr lang="en-US" dirty="0" smtClean="0"/>
              <a:t>.</a:t>
            </a:r>
          </a:p>
          <a:p>
            <a:r>
              <a:rPr lang="en-US" dirty="0" smtClean="0"/>
              <a:t>“</a:t>
            </a:r>
            <a:r>
              <a:rPr lang="en-US" dirty="0"/>
              <a:t>My first lesson in how to live as a Negro came when I was quite small. </a:t>
            </a:r>
            <a:r>
              <a:rPr lang="en-US" dirty="0" smtClean="0"/>
              <a:t>“</a:t>
            </a:r>
          </a:p>
          <a:p>
            <a:r>
              <a:rPr lang="en-US" dirty="0"/>
              <a:t>T</a:t>
            </a:r>
            <a:r>
              <a:rPr lang="en-US" dirty="0" smtClean="0"/>
              <a:t>he </a:t>
            </a:r>
            <a:r>
              <a:rPr lang="en-US" dirty="0"/>
              <a:t>railroad </a:t>
            </a:r>
            <a:r>
              <a:rPr lang="en-US" dirty="0" smtClean="0"/>
              <a:t>tracks. Lack of green.</a:t>
            </a:r>
          </a:p>
          <a:p>
            <a:r>
              <a:rPr lang="en-US" dirty="0" smtClean="0"/>
              <a:t>Gangs.</a:t>
            </a:r>
          </a:p>
          <a:p>
            <a:r>
              <a:rPr lang="en-US" dirty="0" smtClean="0"/>
              <a:t>“</a:t>
            </a:r>
            <a:r>
              <a:rPr lang="en-US" dirty="0"/>
              <a:t>When night fell, my mother came from the white folks' kitchen. </a:t>
            </a:r>
            <a:r>
              <a:rPr lang="en-US" dirty="0" smtClean="0"/>
              <a:t>“</a:t>
            </a:r>
          </a:p>
          <a:p>
            <a:r>
              <a:rPr lang="en-US" dirty="0" smtClean="0"/>
              <a:t>Punishment.</a:t>
            </a:r>
          </a:p>
          <a:p>
            <a:r>
              <a:rPr lang="en-US" dirty="0" smtClean="0"/>
              <a:t>Never fight white folks.</a:t>
            </a:r>
          </a:p>
          <a:p>
            <a:r>
              <a:rPr lang="en-US" dirty="0" smtClean="0"/>
              <a:t>“Each </a:t>
            </a:r>
            <a:r>
              <a:rPr lang="en-US" dirty="0"/>
              <a:t>time I closed my eyes I saw monstrous white faces suspended from the ceiling, leering at me</a:t>
            </a:r>
            <a:r>
              <a:rPr lang="en-US" dirty="0" smtClean="0"/>
              <a:t>.” White houses = symbol of fear.</a:t>
            </a:r>
            <a:endParaRPr lang="en-US" dirty="0"/>
          </a:p>
        </p:txBody>
      </p:sp>
    </p:spTree>
    <p:extLst>
      <p:ext uri="{BB962C8B-B14F-4D97-AF65-F5344CB8AC3E}">
        <p14:creationId xmlns:p14="http://schemas.microsoft.com/office/powerpoint/2010/main" val="21021903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Flow" id="{DC2AA2DB-AE1A-408E-A6CD-448B8CB244AD}" vid="{10B85DB0-E885-4BF1-97E7-EF96B8DEEC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176</TotalTime>
  <Words>2094</Words>
  <Application>Microsoft Office PowerPoint</Application>
  <PresentationFormat>Widescreen</PresentationFormat>
  <Paragraphs>163</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Constantia</vt:lpstr>
      <vt:lpstr>Wingdings 2</vt:lpstr>
      <vt:lpstr>Flow</vt:lpstr>
      <vt:lpstr>Race in America </vt:lpstr>
      <vt:lpstr>Race in America</vt:lpstr>
      <vt:lpstr>Race in America</vt:lpstr>
      <vt:lpstr>Race in America</vt:lpstr>
      <vt:lpstr>Race in America</vt:lpstr>
      <vt:lpstr>Race in America</vt:lpstr>
      <vt:lpstr>Race in America</vt:lpstr>
      <vt:lpstr>Race in America</vt:lpstr>
      <vt:lpstr>“The Ethics of Living Jim Crow”</vt:lpstr>
      <vt:lpstr>“The Ethics of Living Jim Crow”</vt:lpstr>
      <vt:lpstr>“The Ethics of Living Jim Crow”</vt:lpstr>
      <vt:lpstr>“The Ethics of Living Jim Crow”</vt:lpstr>
      <vt:lpstr>“The Ethics of Living Jim Crow”</vt:lpstr>
      <vt:lpstr>“The Ethics of Living Jim Crow”</vt:lpstr>
      <vt:lpstr>“The Ethics of Living Jim Crow”</vt:lpstr>
      <vt:lpstr>“The Ethics of Living Jim Crow”</vt:lpstr>
      <vt:lpstr>“The Ethics of Living Jim Crow”</vt:lpstr>
      <vt:lpstr>“The Ethics of Living Jim Crow”</vt:lpstr>
      <vt:lpstr>"Cora Unashamed"</vt:lpstr>
      <vt:lpstr>"Cora Unashamed"</vt:lpstr>
      <vt:lpstr>"Cora Unashamed"</vt:lpstr>
      <vt:lpstr>"Cora Unashamed"</vt:lpstr>
      <vt:lpstr>"Cora Unashamed"</vt:lpstr>
      <vt:lpstr>"Cora Unashamed"</vt:lpstr>
      <vt:lpstr>"Cora Unashamed"</vt:lpstr>
      <vt:lpstr>"Cora Unashamed"</vt:lpstr>
      <vt:lpstr>"Cora Unashamed"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Race in America</dc:title>
  <dc:creator>George Mitrevski</dc:creator>
  <cp:lastModifiedBy>George Mitrevski</cp:lastModifiedBy>
  <cp:revision>16</cp:revision>
  <dcterms:created xsi:type="dcterms:W3CDTF">2013-04-07T06:14:39Z</dcterms:created>
  <dcterms:modified xsi:type="dcterms:W3CDTF">2013-04-07T09:10:45Z</dcterms:modified>
</cp:coreProperties>
</file>