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0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1795D3-EC42-40E5-B70D-3CBED9B41736}" type="datetimeFigureOut">
              <a:rPr lang="en-US" smtClean="0"/>
              <a:t>2/16/2013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B15B73-8D74-42D1-A6AF-F052F1376EC7}" type="slidenum">
              <a:rPr lang="en-US" smtClean="0"/>
              <a:t>‹#›</a:t>
            </a:fld>
            <a:endParaRPr lang="en-US"/>
          </a:p>
        </p:txBody>
      </p:sp>
    </p:spTree>
    <p:extLst>
      <p:ext uri="{BB962C8B-B14F-4D97-AF65-F5344CB8AC3E}">
        <p14:creationId xmlns:p14="http://schemas.microsoft.com/office/powerpoint/2010/main" val="2202053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B15B73-8D74-42D1-A6AF-F052F1376EC7}" type="slidenum">
              <a:rPr lang="en-US" smtClean="0"/>
              <a:t>1</a:t>
            </a:fld>
            <a:endParaRPr lang="en-US"/>
          </a:p>
        </p:txBody>
      </p:sp>
    </p:spTree>
    <p:extLst>
      <p:ext uri="{BB962C8B-B14F-4D97-AF65-F5344CB8AC3E}">
        <p14:creationId xmlns:p14="http://schemas.microsoft.com/office/powerpoint/2010/main" val="4733545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B15B73-8D74-42D1-A6AF-F052F1376EC7}" type="slidenum">
              <a:rPr lang="en-US" smtClean="0"/>
              <a:t>10</a:t>
            </a:fld>
            <a:endParaRPr lang="en-US"/>
          </a:p>
        </p:txBody>
      </p:sp>
    </p:spTree>
    <p:extLst>
      <p:ext uri="{BB962C8B-B14F-4D97-AF65-F5344CB8AC3E}">
        <p14:creationId xmlns:p14="http://schemas.microsoft.com/office/powerpoint/2010/main" val="12092031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B15B73-8D74-42D1-A6AF-F052F1376EC7}" type="slidenum">
              <a:rPr lang="en-US" smtClean="0"/>
              <a:t>11</a:t>
            </a:fld>
            <a:endParaRPr lang="en-US"/>
          </a:p>
        </p:txBody>
      </p:sp>
    </p:spTree>
    <p:extLst>
      <p:ext uri="{BB962C8B-B14F-4D97-AF65-F5344CB8AC3E}">
        <p14:creationId xmlns:p14="http://schemas.microsoft.com/office/powerpoint/2010/main" val="29418079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B15B73-8D74-42D1-A6AF-F052F1376EC7}" type="slidenum">
              <a:rPr lang="en-US" smtClean="0"/>
              <a:t>12</a:t>
            </a:fld>
            <a:endParaRPr lang="en-US"/>
          </a:p>
        </p:txBody>
      </p:sp>
    </p:spTree>
    <p:extLst>
      <p:ext uri="{BB962C8B-B14F-4D97-AF65-F5344CB8AC3E}">
        <p14:creationId xmlns:p14="http://schemas.microsoft.com/office/powerpoint/2010/main" val="37897011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B15B73-8D74-42D1-A6AF-F052F1376EC7}" type="slidenum">
              <a:rPr lang="en-US" smtClean="0"/>
              <a:t>13</a:t>
            </a:fld>
            <a:endParaRPr lang="en-US"/>
          </a:p>
        </p:txBody>
      </p:sp>
    </p:spTree>
    <p:extLst>
      <p:ext uri="{BB962C8B-B14F-4D97-AF65-F5344CB8AC3E}">
        <p14:creationId xmlns:p14="http://schemas.microsoft.com/office/powerpoint/2010/main" val="29306246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B15B73-8D74-42D1-A6AF-F052F1376EC7}" type="slidenum">
              <a:rPr lang="en-US" smtClean="0"/>
              <a:t>14</a:t>
            </a:fld>
            <a:endParaRPr lang="en-US"/>
          </a:p>
        </p:txBody>
      </p:sp>
    </p:spTree>
    <p:extLst>
      <p:ext uri="{BB962C8B-B14F-4D97-AF65-F5344CB8AC3E}">
        <p14:creationId xmlns:p14="http://schemas.microsoft.com/office/powerpoint/2010/main" val="17673224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B15B73-8D74-42D1-A6AF-F052F1376EC7}" type="slidenum">
              <a:rPr lang="en-US" smtClean="0"/>
              <a:t>15</a:t>
            </a:fld>
            <a:endParaRPr lang="en-US"/>
          </a:p>
        </p:txBody>
      </p:sp>
    </p:spTree>
    <p:extLst>
      <p:ext uri="{BB962C8B-B14F-4D97-AF65-F5344CB8AC3E}">
        <p14:creationId xmlns:p14="http://schemas.microsoft.com/office/powerpoint/2010/main" val="13442179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B15B73-8D74-42D1-A6AF-F052F1376EC7}" type="slidenum">
              <a:rPr lang="en-US" smtClean="0"/>
              <a:t>16</a:t>
            </a:fld>
            <a:endParaRPr lang="en-US"/>
          </a:p>
        </p:txBody>
      </p:sp>
    </p:spTree>
    <p:extLst>
      <p:ext uri="{BB962C8B-B14F-4D97-AF65-F5344CB8AC3E}">
        <p14:creationId xmlns:p14="http://schemas.microsoft.com/office/powerpoint/2010/main" val="13722934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B15B73-8D74-42D1-A6AF-F052F1376EC7}" type="slidenum">
              <a:rPr lang="en-US" smtClean="0"/>
              <a:t>17</a:t>
            </a:fld>
            <a:endParaRPr lang="en-US"/>
          </a:p>
        </p:txBody>
      </p:sp>
    </p:spTree>
    <p:extLst>
      <p:ext uri="{BB962C8B-B14F-4D97-AF65-F5344CB8AC3E}">
        <p14:creationId xmlns:p14="http://schemas.microsoft.com/office/powerpoint/2010/main" val="987364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B15B73-8D74-42D1-A6AF-F052F1376EC7}" type="slidenum">
              <a:rPr lang="en-US" smtClean="0"/>
              <a:t>2</a:t>
            </a:fld>
            <a:endParaRPr lang="en-US"/>
          </a:p>
        </p:txBody>
      </p:sp>
    </p:spTree>
    <p:extLst>
      <p:ext uri="{BB962C8B-B14F-4D97-AF65-F5344CB8AC3E}">
        <p14:creationId xmlns:p14="http://schemas.microsoft.com/office/powerpoint/2010/main" val="7559178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B15B73-8D74-42D1-A6AF-F052F1376EC7}" type="slidenum">
              <a:rPr lang="en-US" smtClean="0"/>
              <a:t>3</a:t>
            </a:fld>
            <a:endParaRPr lang="en-US"/>
          </a:p>
        </p:txBody>
      </p:sp>
    </p:spTree>
    <p:extLst>
      <p:ext uri="{BB962C8B-B14F-4D97-AF65-F5344CB8AC3E}">
        <p14:creationId xmlns:p14="http://schemas.microsoft.com/office/powerpoint/2010/main" val="1279155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B15B73-8D74-42D1-A6AF-F052F1376EC7}" type="slidenum">
              <a:rPr lang="en-US" smtClean="0"/>
              <a:t>4</a:t>
            </a:fld>
            <a:endParaRPr lang="en-US"/>
          </a:p>
        </p:txBody>
      </p:sp>
    </p:spTree>
    <p:extLst>
      <p:ext uri="{BB962C8B-B14F-4D97-AF65-F5344CB8AC3E}">
        <p14:creationId xmlns:p14="http://schemas.microsoft.com/office/powerpoint/2010/main" val="34068489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B15B73-8D74-42D1-A6AF-F052F1376EC7}" type="slidenum">
              <a:rPr lang="en-US" smtClean="0"/>
              <a:t>5</a:t>
            </a:fld>
            <a:endParaRPr lang="en-US"/>
          </a:p>
        </p:txBody>
      </p:sp>
    </p:spTree>
    <p:extLst>
      <p:ext uri="{BB962C8B-B14F-4D97-AF65-F5344CB8AC3E}">
        <p14:creationId xmlns:p14="http://schemas.microsoft.com/office/powerpoint/2010/main" val="31280458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B15B73-8D74-42D1-A6AF-F052F1376EC7}" type="slidenum">
              <a:rPr lang="en-US" smtClean="0"/>
              <a:t>6</a:t>
            </a:fld>
            <a:endParaRPr lang="en-US"/>
          </a:p>
        </p:txBody>
      </p:sp>
    </p:spTree>
    <p:extLst>
      <p:ext uri="{BB962C8B-B14F-4D97-AF65-F5344CB8AC3E}">
        <p14:creationId xmlns:p14="http://schemas.microsoft.com/office/powerpoint/2010/main" val="33120348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B15B73-8D74-42D1-A6AF-F052F1376EC7}" type="slidenum">
              <a:rPr lang="en-US" smtClean="0"/>
              <a:t>7</a:t>
            </a:fld>
            <a:endParaRPr lang="en-US"/>
          </a:p>
        </p:txBody>
      </p:sp>
    </p:spTree>
    <p:extLst>
      <p:ext uri="{BB962C8B-B14F-4D97-AF65-F5344CB8AC3E}">
        <p14:creationId xmlns:p14="http://schemas.microsoft.com/office/powerpoint/2010/main" val="30060917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B15B73-8D74-42D1-A6AF-F052F1376EC7}" type="slidenum">
              <a:rPr lang="en-US" smtClean="0"/>
              <a:t>8</a:t>
            </a:fld>
            <a:endParaRPr lang="en-US"/>
          </a:p>
        </p:txBody>
      </p:sp>
    </p:spTree>
    <p:extLst>
      <p:ext uri="{BB962C8B-B14F-4D97-AF65-F5344CB8AC3E}">
        <p14:creationId xmlns:p14="http://schemas.microsoft.com/office/powerpoint/2010/main" val="34694693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B15B73-8D74-42D1-A6AF-F052F1376EC7}" type="slidenum">
              <a:rPr lang="en-US" smtClean="0"/>
              <a:t>9</a:t>
            </a:fld>
            <a:endParaRPr lang="en-US"/>
          </a:p>
        </p:txBody>
      </p:sp>
    </p:spTree>
    <p:extLst>
      <p:ext uri="{BB962C8B-B14F-4D97-AF65-F5344CB8AC3E}">
        <p14:creationId xmlns:p14="http://schemas.microsoft.com/office/powerpoint/2010/main" val="11292829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5306A4D-ED05-4D95-9ADE-CB1C4701AEA6}" type="datetimeFigureOut">
              <a:rPr lang="en-US" smtClean="0"/>
              <a:t>2/16/2013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4D87D989-9B95-4E02-9B90-4B55128C1893}"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306A4D-ED05-4D95-9ADE-CB1C4701AEA6}" type="datetimeFigureOut">
              <a:rPr lang="en-US" smtClean="0"/>
              <a:t>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87D989-9B95-4E02-9B90-4B55128C189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306A4D-ED05-4D95-9ADE-CB1C4701AEA6}" type="datetimeFigureOut">
              <a:rPr lang="en-US" smtClean="0"/>
              <a:t>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87D989-9B95-4E02-9B90-4B55128C189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306A4D-ED05-4D95-9ADE-CB1C4701AEA6}" type="datetimeFigureOut">
              <a:rPr lang="en-US" smtClean="0"/>
              <a:t>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87D989-9B95-4E02-9B90-4B55128C189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5306A4D-ED05-4D95-9ADE-CB1C4701AEA6}" type="datetimeFigureOut">
              <a:rPr lang="en-US" smtClean="0"/>
              <a:t>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87D989-9B95-4E02-9B90-4B55128C1893}"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5306A4D-ED05-4D95-9ADE-CB1C4701AEA6}" type="datetimeFigureOut">
              <a:rPr lang="en-US" smtClean="0"/>
              <a:t>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87D989-9B95-4E02-9B90-4B55128C189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5306A4D-ED05-4D95-9ADE-CB1C4701AEA6}" type="datetimeFigureOut">
              <a:rPr lang="en-US" smtClean="0"/>
              <a:t>2/16/2013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87D989-9B95-4E02-9B90-4B55128C189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5306A4D-ED05-4D95-9ADE-CB1C4701AEA6}" type="datetimeFigureOut">
              <a:rPr lang="en-US" smtClean="0"/>
              <a:t>2/16/2013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87D989-9B95-4E02-9B90-4B55128C189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306A4D-ED05-4D95-9ADE-CB1C4701AEA6}" type="datetimeFigureOut">
              <a:rPr lang="en-US" smtClean="0"/>
              <a:t>2/16/2013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87D989-9B95-4E02-9B90-4B55128C189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5306A4D-ED05-4D95-9ADE-CB1C4701AEA6}" type="datetimeFigureOut">
              <a:rPr lang="en-US" smtClean="0"/>
              <a:t>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87D989-9B95-4E02-9B90-4B55128C189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5306A4D-ED05-4D95-9ADE-CB1C4701AEA6}" type="datetimeFigureOut">
              <a:rPr lang="en-US" smtClean="0"/>
              <a:t>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4D87D989-9B95-4E02-9B90-4B55128C1893}"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5306A4D-ED05-4D95-9ADE-CB1C4701AEA6}" type="datetimeFigureOut">
              <a:rPr lang="en-US" smtClean="0"/>
              <a:t>2/16/2013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D87D989-9B95-4E02-9B90-4B55128C1893}"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Jack London</a:t>
            </a:r>
            <a:endParaRPr lang="en-US" dirty="0"/>
          </a:p>
        </p:txBody>
      </p:sp>
      <p:sp>
        <p:nvSpPr>
          <p:cNvPr id="3" name="Subtitle 2"/>
          <p:cNvSpPr>
            <a:spLocks noGrp="1"/>
          </p:cNvSpPr>
          <p:nvPr>
            <p:ph type="subTitle" idx="1"/>
          </p:nvPr>
        </p:nvSpPr>
        <p:spPr/>
        <p:txBody>
          <a:bodyPr/>
          <a:lstStyle/>
          <a:p>
            <a:r>
              <a:rPr lang="en-US" dirty="0" smtClean="0"/>
              <a:t>“The Apostate”</a:t>
            </a:r>
            <a:endParaRPr lang="en-US" dirty="0"/>
          </a:p>
        </p:txBody>
      </p:sp>
    </p:spTree>
    <p:extLst>
      <p:ext uri="{BB962C8B-B14F-4D97-AF65-F5344CB8AC3E}">
        <p14:creationId xmlns:p14="http://schemas.microsoft.com/office/powerpoint/2010/main" val="10847290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At nine worked at a glass factory – piece work, incentive to work harder.</a:t>
            </a:r>
          </a:p>
          <a:p>
            <a:r>
              <a:rPr lang="en-US" dirty="0" smtClean="0"/>
              <a:t>“</a:t>
            </a:r>
            <a:r>
              <a:rPr lang="en-US" dirty="0"/>
              <a:t>he had attained machine-like </a:t>
            </a:r>
            <a:r>
              <a:rPr lang="en-US" dirty="0" smtClean="0"/>
              <a:t>perfection. </a:t>
            </a:r>
            <a:r>
              <a:rPr lang="en-US" dirty="0"/>
              <a:t>All waste movements were eliminated. Every motion of his thin arms, every movement of a muscle in the thin fingers, was swift and accurate</a:t>
            </a:r>
            <a:r>
              <a:rPr lang="en-US" dirty="0" smtClean="0"/>
              <a:t>.”</a:t>
            </a:r>
          </a:p>
          <a:p>
            <a:r>
              <a:rPr lang="en-US" dirty="0" smtClean="0"/>
              <a:t>Gets sick, goes back to the mill, gets promotion.</a:t>
            </a:r>
          </a:p>
          <a:p>
            <a:r>
              <a:rPr lang="en-US" dirty="0" smtClean="0"/>
              <a:t>Falls in love with the daughter of the superintendent.</a:t>
            </a:r>
          </a:p>
          <a:p>
            <a:r>
              <a:rPr lang="en-US" dirty="0" smtClean="0"/>
              <a:t>She was much older than him.</a:t>
            </a:r>
          </a:p>
          <a:p>
            <a:endParaRPr lang="en-US" dirty="0" smtClean="0"/>
          </a:p>
        </p:txBody>
      </p:sp>
    </p:spTree>
    <p:extLst>
      <p:ext uri="{BB962C8B-B14F-4D97-AF65-F5344CB8AC3E}">
        <p14:creationId xmlns:p14="http://schemas.microsoft.com/office/powerpoint/2010/main" val="2408690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His concept of love:</a:t>
            </a:r>
          </a:p>
          <a:p>
            <a:r>
              <a:rPr lang="en-US" dirty="0" smtClean="0"/>
              <a:t>“</a:t>
            </a:r>
            <a:r>
              <a:rPr lang="en-US" dirty="0"/>
              <a:t>On the surface of the cloth stream that poured past him, he pictured radiant futures wherein he performed prodigies of toil, invented miraculous machines, won to the mastership of the mills, and in the end took her in his arms and kissed her soberly on the brow</a:t>
            </a:r>
            <a:r>
              <a:rPr lang="en-US" dirty="0" smtClean="0"/>
              <a:t>.”</a:t>
            </a:r>
          </a:p>
          <a:p>
            <a:r>
              <a:rPr lang="en-US" dirty="0" smtClean="0"/>
              <a:t>Imagines good future for himself, but that was long ago.</a:t>
            </a:r>
            <a:endParaRPr lang="en-US" dirty="0"/>
          </a:p>
        </p:txBody>
      </p:sp>
    </p:spTree>
    <p:extLst>
      <p:ext uri="{BB962C8B-B14F-4D97-AF65-F5344CB8AC3E}">
        <p14:creationId xmlns:p14="http://schemas.microsoft.com/office/powerpoint/2010/main" val="3431773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Manhood had come to him when he was eleven, when he worked on the night shift.</a:t>
            </a:r>
          </a:p>
          <a:p>
            <a:r>
              <a:rPr lang="en-US" dirty="0" smtClean="0"/>
              <a:t>Great moments in his life: mom buys him prunes, she cooks custard for him. Finds a silver quarter (25 cents) coin. Never had his own spending money.</a:t>
            </a:r>
          </a:p>
          <a:p>
            <a:r>
              <a:rPr lang="en-US" dirty="0" smtClean="0"/>
              <a:t>Buys candy, feels guilty, lost some change, feels it’s punishment by God.</a:t>
            </a:r>
          </a:p>
          <a:p>
            <a:r>
              <a:rPr lang="en-US" dirty="0" smtClean="0"/>
              <a:t>Vague memories of his father, whom he had never seen.</a:t>
            </a:r>
          </a:p>
          <a:p>
            <a:endParaRPr lang="en-US" dirty="0" smtClean="0"/>
          </a:p>
          <a:p>
            <a:endParaRPr lang="en-US" dirty="0"/>
          </a:p>
        </p:txBody>
      </p:sp>
    </p:spTree>
    <p:extLst>
      <p:ext uri="{BB962C8B-B14F-4D97-AF65-F5344CB8AC3E}">
        <p14:creationId xmlns:p14="http://schemas.microsoft.com/office/powerpoint/2010/main" val="2271946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t>
            </a:r>
            <a:r>
              <a:rPr lang="en-US" dirty="0"/>
              <a:t>His earlier memories lingered with him, but he had no late memories. All days were alike. Yesterday or last year were the same as a thousand years -- or a minute. Nothing ever happened. There were no events to mark the march of time. Time did not march. It stood always still. It was only the whirling machines that moved, and they moved nowhere -- in spite of the fact that they moved faster</a:t>
            </a:r>
            <a:r>
              <a:rPr lang="en-US" dirty="0" smtClean="0"/>
              <a:t>.”</a:t>
            </a:r>
            <a:endParaRPr lang="en-US" dirty="0"/>
          </a:p>
        </p:txBody>
      </p:sp>
    </p:spTree>
    <p:extLst>
      <p:ext uri="{BB962C8B-B14F-4D97-AF65-F5344CB8AC3E}">
        <p14:creationId xmlns:p14="http://schemas.microsoft.com/office/powerpoint/2010/main" val="4216515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At sixteen promoted to work at another machine.</a:t>
            </a:r>
          </a:p>
          <a:p>
            <a:r>
              <a:rPr lang="en-US" dirty="0" smtClean="0"/>
              <a:t>“Here </a:t>
            </a:r>
            <a:r>
              <a:rPr lang="en-US" dirty="0"/>
              <a:t>was an incentive again, for it was piece-work. And he excelled, because the clay of him had been </a:t>
            </a:r>
            <a:r>
              <a:rPr lang="en-US" dirty="0" smtClean="0"/>
              <a:t>molded </a:t>
            </a:r>
            <a:r>
              <a:rPr lang="en-US" dirty="0"/>
              <a:t>by the mills into the perfect machine</a:t>
            </a:r>
            <a:r>
              <a:rPr lang="en-US" dirty="0" smtClean="0"/>
              <a:t>.”</a:t>
            </a:r>
          </a:p>
          <a:p>
            <a:r>
              <a:rPr lang="en-US" dirty="0" smtClean="0"/>
              <a:t>More responsibilities at home, children growing up, ore expenses.</a:t>
            </a:r>
          </a:p>
          <a:p>
            <a:r>
              <a:rPr lang="en-US" dirty="0" smtClean="0"/>
              <a:t>There </a:t>
            </a:r>
            <a:r>
              <a:rPr lang="en-US" dirty="0"/>
              <a:t>was no joyousness in life for him</a:t>
            </a:r>
            <a:r>
              <a:rPr lang="en-US" dirty="0" smtClean="0"/>
              <a:t>.</a:t>
            </a:r>
          </a:p>
          <a:p>
            <a:r>
              <a:rPr lang="en-US" dirty="0"/>
              <a:t>H</a:t>
            </a:r>
            <a:r>
              <a:rPr lang="en-US" dirty="0" smtClean="0"/>
              <a:t>is </a:t>
            </a:r>
            <a:r>
              <a:rPr lang="en-US" dirty="0"/>
              <a:t>consciousness was machine </a:t>
            </a:r>
            <a:r>
              <a:rPr lang="en-US" dirty="0" smtClean="0"/>
              <a:t>consciousness.</a:t>
            </a:r>
          </a:p>
          <a:p>
            <a:r>
              <a:rPr lang="en-US" dirty="0"/>
              <a:t>H</a:t>
            </a:r>
            <a:r>
              <a:rPr lang="en-US" dirty="0" smtClean="0"/>
              <a:t>is </a:t>
            </a:r>
            <a:r>
              <a:rPr lang="en-US" dirty="0"/>
              <a:t>mind was a </a:t>
            </a:r>
            <a:r>
              <a:rPr lang="en-US" dirty="0" smtClean="0"/>
              <a:t>blank.</a:t>
            </a:r>
            <a:endParaRPr lang="en-US" dirty="0"/>
          </a:p>
        </p:txBody>
      </p:sp>
    </p:spTree>
    <p:extLst>
      <p:ext uri="{BB962C8B-B14F-4D97-AF65-F5344CB8AC3E}">
        <p14:creationId xmlns:p14="http://schemas.microsoft.com/office/powerpoint/2010/main" val="4044874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He was a work-beast. He had no mental life whatever</a:t>
            </a:r>
            <a:r>
              <a:rPr lang="en-US" dirty="0" smtClean="0"/>
              <a:t>;</a:t>
            </a:r>
          </a:p>
          <a:p>
            <a:r>
              <a:rPr lang="en-US" dirty="0" smtClean="0"/>
              <a:t>“</a:t>
            </a:r>
            <a:r>
              <a:rPr lang="en-US" dirty="0"/>
              <a:t>yet deep down in the crypts of his mind, unknown to him, were being weighed and sifted every hour of his toil, every movement of his hands, every twitch of his muscles, and preparations were making for a future course of action that would amaze him and all his little world</a:t>
            </a:r>
            <a:r>
              <a:rPr lang="en-US" dirty="0" smtClean="0"/>
              <a:t>.”</a:t>
            </a:r>
          </a:p>
          <a:p>
            <a:r>
              <a:rPr lang="en-US" dirty="0" smtClean="0"/>
              <a:t>Falls ill.</a:t>
            </a:r>
          </a:p>
          <a:p>
            <a:r>
              <a:rPr lang="en-US" dirty="0" smtClean="0"/>
              <a:t>Gets better but refuses to go back to work.</a:t>
            </a:r>
            <a:endParaRPr lang="en-US" dirty="0"/>
          </a:p>
        </p:txBody>
      </p:sp>
    </p:spTree>
    <p:extLst>
      <p:ext uri="{BB962C8B-B14F-4D97-AF65-F5344CB8AC3E}">
        <p14:creationId xmlns:p14="http://schemas.microsoft.com/office/powerpoint/2010/main" val="7952826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Tells his mom he wants to go away.</a:t>
            </a:r>
          </a:p>
          <a:p>
            <a:r>
              <a:rPr lang="en-US" dirty="0" smtClean="0"/>
              <a:t>Mom not surprised: </a:t>
            </a:r>
            <a:r>
              <a:rPr lang="en-US" dirty="0"/>
              <a:t>"I might a-known </a:t>
            </a:r>
            <a:r>
              <a:rPr lang="en-US" dirty="0" smtClean="0"/>
              <a:t>it“</a:t>
            </a:r>
          </a:p>
          <a:p>
            <a:r>
              <a:rPr lang="en-US" dirty="0" smtClean="0"/>
              <a:t>Reason for leaving: doesn’t want </a:t>
            </a:r>
            <a:r>
              <a:rPr lang="en-US" dirty="0" err="1" smtClean="0"/>
              <a:t>tp</a:t>
            </a:r>
            <a:r>
              <a:rPr lang="en-US" dirty="0" smtClean="0"/>
              <a:t> move any more. Counts the number of moves he had to make at the factory, millions.</a:t>
            </a:r>
          </a:p>
          <a:p>
            <a:r>
              <a:rPr lang="en-US" dirty="0" smtClean="0"/>
              <a:t>“He </a:t>
            </a:r>
            <a:r>
              <a:rPr lang="en-US" dirty="0"/>
              <a:t>did not walk like a man. He did not look like a man. He was a travesty of the human. It was a twisted and stunted and nameless piece of life that shambled like a sickly ape, arms loose-hanging, stoop-shouldered, narrow-chested, grotesque and terrible</a:t>
            </a:r>
            <a:r>
              <a:rPr lang="en-US" dirty="0" smtClean="0"/>
              <a:t>.”</a:t>
            </a:r>
          </a:p>
          <a:p>
            <a:endParaRPr lang="en-US" dirty="0"/>
          </a:p>
        </p:txBody>
      </p:sp>
    </p:spTree>
    <p:extLst>
      <p:ext uri="{BB962C8B-B14F-4D97-AF65-F5344CB8AC3E}">
        <p14:creationId xmlns:p14="http://schemas.microsoft.com/office/powerpoint/2010/main" val="41668731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Hops on a train. Doesn’t know where he is going.</a:t>
            </a:r>
            <a:endParaRPr lang="en-US" dirty="0"/>
          </a:p>
        </p:txBody>
      </p:sp>
    </p:spTree>
    <p:extLst>
      <p:ext uri="{BB962C8B-B14F-4D97-AF65-F5344CB8AC3E}">
        <p14:creationId xmlns:p14="http://schemas.microsoft.com/office/powerpoint/2010/main" val="3588996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Prayer.</a:t>
            </a:r>
          </a:p>
          <a:p>
            <a:pPr marL="0" indent="0">
              <a:buNone/>
            </a:pPr>
            <a:r>
              <a:rPr lang="en-US" dirty="0" smtClean="0"/>
              <a:t>“Now </a:t>
            </a:r>
            <a:r>
              <a:rPr lang="en-US" dirty="0"/>
              <a:t>I lay me down to sleep,</a:t>
            </a:r>
            <a:r>
              <a:rPr lang="en-US" dirty="0"/>
              <a:t/>
            </a:r>
            <a:br>
              <a:rPr lang="en-US" dirty="0"/>
            </a:br>
            <a:r>
              <a:rPr lang="en-US" dirty="0"/>
              <a:t>I pray the Lord my soul to keep,</a:t>
            </a:r>
            <a:r>
              <a:rPr lang="en-US" dirty="0"/>
              <a:t/>
            </a:r>
            <a:br>
              <a:rPr lang="en-US" dirty="0"/>
            </a:br>
            <a:r>
              <a:rPr lang="en-US" dirty="0"/>
              <a:t>If I shall die before I wake,</a:t>
            </a:r>
            <a:r>
              <a:rPr lang="en-US" dirty="0"/>
              <a:t/>
            </a:r>
            <a:br>
              <a:rPr lang="en-US" dirty="0"/>
            </a:br>
            <a:r>
              <a:rPr lang="en-US" dirty="0"/>
              <a:t>I pray the Lord my soul to take. Amen</a:t>
            </a:r>
            <a:r>
              <a:rPr lang="en-US" dirty="0" smtClean="0"/>
              <a:t>.”</a:t>
            </a:r>
          </a:p>
          <a:p>
            <a:pPr marL="0" indent="0">
              <a:buNone/>
            </a:pPr>
            <a:r>
              <a:rPr lang="en-US" dirty="0" smtClean="0"/>
              <a:t>“Now I wake me up to work;</a:t>
            </a:r>
          </a:p>
          <a:p>
            <a:pPr marL="0" indent="0">
              <a:buNone/>
            </a:pPr>
            <a:r>
              <a:rPr lang="en-US" dirty="0" smtClean="0"/>
              <a:t>I pray the lord I may not shirk.</a:t>
            </a:r>
          </a:p>
          <a:p>
            <a:pPr marL="0" indent="0">
              <a:buNone/>
            </a:pPr>
            <a:r>
              <a:rPr lang="en-US" dirty="0" smtClean="0"/>
              <a:t>If I should die before the night,</a:t>
            </a:r>
          </a:p>
          <a:p>
            <a:pPr marL="0" indent="0">
              <a:buNone/>
            </a:pPr>
            <a:r>
              <a:rPr lang="en-US" dirty="0" smtClean="0"/>
              <a:t>I pray the Lord my work is right. Amen”</a:t>
            </a:r>
            <a:endParaRPr lang="en-US" dirty="0"/>
          </a:p>
        </p:txBody>
      </p:sp>
    </p:spTree>
    <p:extLst>
      <p:ext uri="{BB962C8B-B14F-4D97-AF65-F5344CB8AC3E}">
        <p14:creationId xmlns:p14="http://schemas.microsoft.com/office/powerpoint/2010/main" val="2086562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One day on Johnny’s life.</a:t>
            </a:r>
          </a:p>
          <a:p>
            <a:r>
              <a:rPr lang="en-US" dirty="0" smtClean="0"/>
              <a:t>Johnny waking up. It’s 5:30 in the morning. One page description.</a:t>
            </a:r>
          </a:p>
          <a:p>
            <a:r>
              <a:rPr lang="en-US" dirty="0" smtClean="0"/>
              <a:t>Holds on to bed covers.</a:t>
            </a:r>
          </a:p>
          <a:p>
            <a:r>
              <a:rPr lang="en-US" dirty="0" smtClean="0"/>
              <a:t>Blows at the air.</a:t>
            </a:r>
          </a:p>
          <a:p>
            <a:r>
              <a:rPr lang="en-US" dirty="0" smtClean="0"/>
              <a:t>“</a:t>
            </a:r>
            <a:r>
              <a:rPr lang="en-US" dirty="0" err="1" smtClean="0"/>
              <a:t>Lemme</a:t>
            </a:r>
            <a:r>
              <a:rPr lang="en-US" dirty="0" smtClean="0"/>
              <a:t> ‘lone!”</a:t>
            </a:r>
          </a:p>
          <a:p>
            <a:pPr marL="393192" lvl="1" indent="0">
              <a:buNone/>
            </a:pPr>
            <a:r>
              <a:rPr lang="en-US" dirty="0" smtClean="0"/>
              <a:t>“It was a bestial cry, as of a soul in torment, filled with infinite protest and pain”</a:t>
            </a:r>
          </a:p>
          <a:p>
            <a:pPr marL="484632" indent="-457200"/>
            <a:r>
              <a:rPr lang="en-US" dirty="0" smtClean="0"/>
              <a:t>Repeated every day.</a:t>
            </a:r>
          </a:p>
          <a:p>
            <a:pPr marL="484632" indent="-457200"/>
            <a:r>
              <a:rPr lang="en-US" dirty="0" smtClean="0"/>
              <a:t>Dragged his skinny legs. Sign of malnutrition.</a:t>
            </a:r>
          </a:p>
        </p:txBody>
      </p:sp>
    </p:spTree>
    <p:extLst>
      <p:ext uri="{BB962C8B-B14F-4D97-AF65-F5344CB8AC3E}">
        <p14:creationId xmlns:p14="http://schemas.microsoft.com/office/powerpoint/2010/main" val="2440720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Family members: mother, Johnny, brother Will, brothers and sisters, no father. What do you think happened to him?</a:t>
            </a:r>
          </a:p>
          <a:p>
            <a:r>
              <a:rPr lang="en-US" dirty="0" smtClean="0"/>
              <a:t>Signs of poverty. Natural order</a:t>
            </a:r>
          </a:p>
          <a:p>
            <a:pPr lvl="1"/>
            <a:r>
              <a:rPr lang="en-US" dirty="0" smtClean="0"/>
              <a:t>Not enough food for everyone. Sharing bread. Coffee?</a:t>
            </a:r>
          </a:p>
          <a:p>
            <a:pPr lvl="1"/>
            <a:r>
              <a:rPr lang="en-US" dirty="0" smtClean="0"/>
              <a:t>Kerosene lamp</a:t>
            </a:r>
          </a:p>
          <a:p>
            <a:pPr lvl="1"/>
            <a:r>
              <a:rPr lang="en-US" dirty="0" smtClean="0"/>
              <a:t>Broken chair</a:t>
            </a:r>
          </a:p>
          <a:p>
            <a:pPr lvl="1"/>
            <a:r>
              <a:rPr lang="en-US" dirty="0" smtClean="0"/>
              <a:t>Had never seen a toothbrush</a:t>
            </a:r>
          </a:p>
          <a:p>
            <a:pPr lvl="1"/>
            <a:r>
              <a:rPr lang="en-US" dirty="0" smtClean="0"/>
              <a:t>Smelly sink</a:t>
            </a:r>
          </a:p>
          <a:p>
            <a:pPr lvl="1"/>
            <a:r>
              <a:rPr lang="en-US" dirty="0" smtClean="0"/>
              <a:t>Broken lid on the pot</a:t>
            </a:r>
            <a:endParaRPr lang="en-US" dirty="0"/>
          </a:p>
        </p:txBody>
      </p:sp>
    </p:spTree>
    <p:extLst>
      <p:ext uri="{BB962C8B-B14F-4D97-AF65-F5344CB8AC3E}">
        <p14:creationId xmlns:p14="http://schemas.microsoft.com/office/powerpoint/2010/main" val="2856206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Works far from the factory.</a:t>
            </a:r>
          </a:p>
          <a:p>
            <a:r>
              <a:rPr lang="en-US" dirty="0" smtClean="0"/>
              <a:t>The role of the mother.</a:t>
            </a:r>
          </a:p>
          <a:p>
            <a:r>
              <a:rPr lang="en-US" dirty="0" smtClean="0"/>
              <a:t>Factory whistle – time keeper for the town.</a:t>
            </a:r>
          </a:p>
          <a:p>
            <a:r>
              <a:rPr lang="en-US" dirty="0" smtClean="0"/>
              <a:t>What he sees in the day:</a:t>
            </a:r>
          </a:p>
          <a:p>
            <a:pPr lvl="1"/>
            <a:r>
              <a:rPr lang="en-US" dirty="0" smtClean="0"/>
              <a:t>“the city lay in blackness”</a:t>
            </a:r>
          </a:p>
          <a:p>
            <a:pPr lvl="1"/>
            <a:r>
              <a:rPr lang="en-US" dirty="0" smtClean="0"/>
              <a:t>“ragged sky-line of housetops”</a:t>
            </a:r>
          </a:p>
          <a:p>
            <a:r>
              <a:rPr lang="en-US" dirty="0" smtClean="0"/>
              <a:t>Inside the factory: machines, machines, machines.</a:t>
            </a:r>
          </a:p>
          <a:p>
            <a:r>
              <a:rPr lang="en-US" dirty="0" smtClean="0"/>
              <a:t>What were his duties?</a:t>
            </a:r>
          </a:p>
          <a:p>
            <a:endParaRPr lang="en-US" dirty="0"/>
          </a:p>
        </p:txBody>
      </p:sp>
    </p:spTree>
    <p:extLst>
      <p:ext uri="{BB962C8B-B14F-4D97-AF65-F5344CB8AC3E}">
        <p14:creationId xmlns:p14="http://schemas.microsoft.com/office/powerpoint/2010/main" val="3051044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09971" y="1935163"/>
            <a:ext cx="6124057" cy="4389437"/>
          </a:xfrm>
        </p:spPr>
      </p:pic>
    </p:spTree>
    <p:extLst>
      <p:ext uri="{BB962C8B-B14F-4D97-AF65-F5344CB8AC3E}">
        <p14:creationId xmlns:p14="http://schemas.microsoft.com/office/powerpoint/2010/main" val="3226997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Emptying bobbins.</a:t>
            </a:r>
          </a:p>
          <a:p>
            <a:r>
              <a:rPr lang="en-US" dirty="0" smtClean="0"/>
              <a:t>Worked mechanically.</a:t>
            </a:r>
          </a:p>
          <a:p>
            <a:r>
              <a:rPr lang="en-US" dirty="0" smtClean="0"/>
              <a:t>Overseers.</a:t>
            </a:r>
          </a:p>
          <a:p>
            <a:r>
              <a:rPr lang="en-US" dirty="0" smtClean="0"/>
              <a:t>Johnny – the perfect worker = perfect machine. How?</a:t>
            </a:r>
            <a:endParaRPr lang="en-US" dirty="0"/>
          </a:p>
          <a:p>
            <a:r>
              <a:rPr lang="en-US" dirty="0" smtClean="0"/>
              <a:t>“</a:t>
            </a:r>
            <a:r>
              <a:rPr lang="en-US" dirty="0"/>
              <a:t>It would have been as possible for a perfect nail-die to cut imperfect nails as for him to make a mistake</a:t>
            </a:r>
            <a:r>
              <a:rPr lang="en-US" dirty="0" smtClean="0"/>
              <a:t>.”</a:t>
            </a:r>
          </a:p>
          <a:p>
            <a:r>
              <a:rPr lang="en-US" dirty="0" smtClean="0"/>
              <a:t>Arrival of the Inspector.</a:t>
            </a:r>
          </a:p>
          <a:p>
            <a:r>
              <a:rPr lang="en-US" dirty="0" smtClean="0"/>
              <a:t>The one-legged boy.</a:t>
            </a:r>
          </a:p>
        </p:txBody>
      </p:sp>
    </p:spTree>
    <p:extLst>
      <p:ext uri="{BB962C8B-B14F-4D97-AF65-F5344CB8AC3E}">
        <p14:creationId xmlns:p14="http://schemas.microsoft.com/office/powerpoint/2010/main" val="288825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End of the work day.</a:t>
            </a:r>
          </a:p>
          <a:p>
            <a:r>
              <a:rPr lang="en-US" dirty="0" smtClean="0"/>
              <a:t>Supper time at home. Johnny irritated by the misbehavior of his brothers and sisters: </a:t>
            </a:r>
          </a:p>
          <a:p>
            <a:pPr marL="393192" lvl="1" indent="0">
              <a:buNone/>
            </a:pPr>
            <a:r>
              <a:rPr lang="en-US" dirty="0" smtClean="0"/>
              <a:t>“His </a:t>
            </a:r>
            <a:r>
              <a:rPr lang="en-US" dirty="0"/>
              <a:t>own childhood was too far behind him. He was like an old and irritable man</a:t>
            </a:r>
            <a:r>
              <a:rPr lang="en-US" dirty="0" smtClean="0"/>
              <a:t>,”</a:t>
            </a:r>
          </a:p>
          <a:p>
            <a:pPr marL="484632" indent="-457200"/>
            <a:r>
              <a:rPr lang="en-US" dirty="0" smtClean="0"/>
              <a:t>Lost childhood.</a:t>
            </a:r>
          </a:p>
          <a:p>
            <a:pPr marL="484632" indent="-457200"/>
            <a:r>
              <a:rPr lang="en-US" dirty="0" smtClean="0"/>
              <a:t>“To </a:t>
            </a:r>
            <a:r>
              <a:rPr lang="en-US" dirty="0"/>
              <a:t>Johnny had fallen the part of little father and little mother as well</a:t>
            </a:r>
            <a:r>
              <a:rPr lang="en-US" dirty="0" smtClean="0"/>
              <a:t>.”</a:t>
            </a:r>
          </a:p>
          <a:p>
            <a:endParaRPr lang="en-US" dirty="0" smtClean="0"/>
          </a:p>
          <a:p>
            <a:endParaRPr lang="en-US" dirty="0"/>
          </a:p>
        </p:txBody>
      </p:sp>
    </p:spTree>
    <p:extLst>
      <p:ext uri="{BB962C8B-B14F-4D97-AF65-F5344CB8AC3E}">
        <p14:creationId xmlns:p14="http://schemas.microsoft.com/office/powerpoint/2010/main" val="1993265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next day: “</a:t>
            </a:r>
            <a:r>
              <a:rPr lang="en-US" dirty="0"/>
              <a:t>It was another day, of all the days, and all the days were alike</a:t>
            </a:r>
            <a:r>
              <a:rPr lang="en-US" dirty="0" smtClean="0"/>
              <a:t>.”</a:t>
            </a:r>
          </a:p>
          <a:p>
            <a:r>
              <a:rPr lang="en-US" dirty="0" smtClean="0"/>
              <a:t>Back to his younger years.</a:t>
            </a:r>
          </a:p>
          <a:p>
            <a:r>
              <a:rPr lang="en-US" dirty="0" smtClean="0"/>
              <a:t>At the age of six – father and mother to Will and the younger children.</a:t>
            </a:r>
          </a:p>
          <a:p>
            <a:r>
              <a:rPr lang="en-US" dirty="0" smtClean="0"/>
              <a:t>Started working at the mills at seven.</a:t>
            </a:r>
          </a:p>
          <a:p>
            <a:r>
              <a:rPr lang="en-US" dirty="0" smtClean="0"/>
              <a:t>At eight worked at another mill where he became a machine. Happy, easy job. Did not have to use his mind – machine like.</a:t>
            </a:r>
          </a:p>
          <a:p>
            <a:endParaRPr lang="en-US" dirty="0"/>
          </a:p>
        </p:txBody>
      </p:sp>
    </p:spTree>
    <p:extLst>
      <p:ext uri="{BB962C8B-B14F-4D97-AF65-F5344CB8AC3E}">
        <p14:creationId xmlns:p14="http://schemas.microsoft.com/office/powerpoint/2010/main" val="41453514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133</TotalTime>
  <Words>992</Words>
  <Application>Microsoft Office PowerPoint</Application>
  <PresentationFormat>On-screen Show (4:3)</PresentationFormat>
  <Paragraphs>94</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Flow</vt:lpstr>
      <vt:lpstr>Jack London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Jack London</dc:title>
  <dc:creator>George</dc:creator>
  <cp:lastModifiedBy>George</cp:lastModifiedBy>
  <cp:revision>11</cp:revision>
  <dcterms:created xsi:type="dcterms:W3CDTF">2013-02-16T14:42:04Z</dcterms:created>
  <dcterms:modified xsi:type="dcterms:W3CDTF">2013-02-16T16:55:13Z</dcterms:modified>
</cp:coreProperties>
</file>