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0" d="100"/>
          <a:sy n="70" d="100"/>
        </p:scale>
        <p:origin x="514"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C97CEC-4B4E-411F-921E-06F0669BB143}" type="datetimeFigureOut">
              <a:rPr lang="en-US" smtClean="0"/>
              <a:t>4/14/2013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093ABB-0AC1-445C-BD5A-28C7F6C21635}" type="slidenum">
              <a:rPr lang="en-US" smtClean="0"/>
              <a:t>‹#›</a:t>
            </a:fld>
            <a:endParaRPr lang="en-US"/>
          </a:p>
        </p:txBody>
      </p:sp>
    </p:spTree>
    <p:extLst>
      <p:ext uri="{BB962C8B-B14F-4D97-AF65-F5344CB8AC3E}">
        <p14:creationId xmlns:p14="http://schemas.microsoft.com/office/powerpoint/2010/main" val="8444314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093ABB-0AC1-445C-BD5A-28C7F6C21635}" type="slidenum">
              <a:rPr lang="en-US" smtClean="0"/>
              <a:t>1</a:t>
            </a:fld>
            <a:endParaRPr lang="en-US"/>
          </a:p>
        </p:txBody>
      </p:sp>
    </p:spTree>
    <p:extLst>
      <p:ext uri="{BB962C8B-B14F-4D97-AF65-F5344CB8AC3E}">
        <p14:creationId xmlns:p14="http://schemas.microsoft.com/office/powerpoint/2010/main" val="33308181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093ABB-0AC1-445C-BD5A-28C7F6C21635}" type="slidenum">
              <a:rPr lang="en-US" smtClean="0"/>
              <a:t>10</a:t>
            </a:fld>
            <a:endParaRPr lang="en-US"/>
          </a:p>
        </p:txBody>
      </p:sp>
    </p:spTree>
    <p:extLst>
      <p:ext uri="{BB962C8B-B14F-4D97-AF65-F5344CB8AC3E}">
        <p14:creationId xmlns:p14="http://schemas.microsoft.com/office/powerpoint/2010/main" val="21494090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093ABB-0AC1-445C-BD5A-28C7F6C21635}" type="slidenum">
              <a:rPr lang="en-US" smtClean="0"/>
              <a:t>11</a:t>
            </a:fld>
            <a:endParaRPr lang="en-US"/>
          </a:p>
        </p:txBody>
      </p:sp>
    </p:spTree>
    <p:extLst>
      <p:ext uri="{BB962C8B-B14F-4D97-AF65-F5344CB8AC3E}">
        <p14:creationId xmlns:p14="http://schemas.microsoft.com/office/powerpoint/2010/main" val="19447473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093ABB-0AC1-445C-BD5A-28C7F6C21635}" type="slidenum">
              <a:rPr lang="en-US" smtClean="0"/>
              <a:t>2</a:t>
            </a:fld>
            <a:endParaRPr lang="en-US"/>
          </a:p>
        </p:txBody>
      </p:sp>
    </p:spTree>
    <p:extLst>
      <p:ext uri="{BB962C8B-B14F-4D97-AF65-F5344CB8AC3E}">
        <p14:creationId xmlns:p14="http://schemas.microsoft.com/office/powerpoint/2010/main" val="9373021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093ABB-0AC1-445C-BD5A-28C7F6C21635}" type="slidenum">
              <a:rPr lang="en-US" smtClean="0"/>
              <a:t>3</a:t>
            </a:fld>
            <a:endParaRPr lang="en-US"/>
          </a:p>
        </p:txBody>
      </p:sp>
    </p:spTree>
    <p:extLst>
      <p:ext uri="{BB962C8B-B14F-4D97-AF65-F5344CB8AC3E}">
        <p14:creationId xmlns:p14="http://schemas.microsoft.com/office/powerpoint/2010/main" val="19668036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093ABB-0AC1-445C-BD5A-28C7F6C21635}" type="slidenum">
              <a:rPr lang="en-US" smtClean="0"/>
              <a:t>4</a:t>
            </a:fld>
            <a:endParaRPr lang="en-US"/>
          </a:p>
        </p:txBody>
      </p:sp>
    </p:spTree>
    <p:extLst>
      <p:ext uri="{BB962C8B-B14F-4D97-AF65-F5344CB8AC3E}">
        <p14:creationId xmlns:p14="http://schemas.microsoft.com/office/powerpoint/2010/main" val="42376908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093ABB-0AC1-445C-BD5A-28C7F6C21635}" type="slidenum">
              <a:rPr lang="en-US" smtClean="0"/>
              <a:t>5</a:t>
            </a:fld>
            <a:endParaRPr lang="en-US"/>
          </a:p>
        </p:txBody>
      </p:sp>
    </p:spTree>
    <p:extLst>
      <p:ext uri="{BB962C8B-B14F-4D97-AF65-F5344CB8AC3E}">
        <p14:creationId xmlns:p14="http://schemas.microsoft.com/office/powerpoint/2010/main" val="21952004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093ABB-0AC1-445C-BD5A-28C7F6C21635}" type="slidenum">
              <a:rPr lang="en-US" smtClean="0"/>
              <a:t>6</a:t>
            </a:fld>
            <a:endParaRPr lang="en-US"/>
          </a:p>
        </p:txBody>
      </p:sp>
    </p:spTree>
    <p:extLst>
      <p:ext uri="{BB962C8B-B14F-4D97-AF65-F5344CB8AC3E}">
        <p14:creationId xmlns:p14="http://schemas.microsoft.com/office/powerpoint/2010/main" val="8484529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093ABB-0AC1-445C-BD5A-28C7F6C21635}" type="slidenum">
              <a:rPr lang="en-US" smtClean="0"/>
              <a:t>7</a:t>
            </a:fld>
            <a:endParaRPr lang="en-US"/>
          </a:p>
        </p:txBody>
      </p:sp>
    </p:spTree>
    <p:extLst>
      <p:ext uri="{BB962C8B-B14F-4D97-AF65-F5344CB8AC3E}">
        <p14:creationId xmlns:p14="http://schemas.microsoft.com/office/powerpoint/2010/main" val="37805599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093ABB-0AC1-445C-BD5A-28C7F6C21635}" type="slidenum">
              <a:rPr lang="en-US" smtClean="0"/>
              <a:t>8</a:t>
            </a:fld>
            <a:endParaRPr lang="en-US"/>
          </a:p>
        </p:txBody>
      </p:sp>
    </p:spTree>
    <p:extLst>
      <p:ext uri="{BB962C8B-B14F-4D97-AF65-F5344CB8AC3E}">
        <p14:creationId xmlns:p14="http://schemas.microsoft.com/office/powerpoint/2010/main" val="2246446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093ABB-0AC1-445C-BD5A-28C7F6C21635}" type="slidenum">
              <a:rPr lang="en-US" smtClean="0"/>
              <a:t>9</a:t>
            </a:fld>
            <a:endParaRPr lang="en-US"/>
          </a:p>
        </p:txBody>
      </p:sp>
    </p:spTree>
    <p:extLst>
      <p:ext uri="{BB962C8B-B14F-4D97-AF65-F5344CB8AC3E}">
        <p14:creationId xmlns:p14="http://schemas.microsoft.com/office/powerpoint/2010/main" val="38855579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47C9B81F-C347-4BEF-BFDF-29C42F48304A}" type="datetimeFigureOut">
              <a:rPr lang="en-US" smtClean="0">
                <a:solidFill>
                  <a:srgbClr val="DBF5F9">
                    <a:shade val="90000"/>
                  </a:srgbClr>
                </a:solidFill>
              </a:rPr>
              <a:pPr/>
              <a:t>4/14/2013</a:t>
            </a:fld>
            <a:endParaRPr lang="en-US">
              <a:solidFill>
                <a:srgbClr val="DBF5F9">
                  <a:shade val="90000"/>
                </a:srgbClr>
              </a:solidFill>
            </a:endParaRPr>
          </a:p>
        </p:txBody>
      </p:sp>
      <p:sp>
        <p:nvSpPr>
          <p:cNvPr id="19" name="Footer Placeholder 18"/>
          <p:cNvSpPr>
            <a:spLocks noGrp="1"/>
          </p:cNvSpPr>
          <p:nvPr>
            <p:ph type="ftr" sz="quarter" idx="11"/>
          </p:nvPr>
        </p:nvSpPr>
        <p:spPr/>
        <p:txBody>
          <a:bodyPr/>
          <a:lstStyle/>
          <a:p>
            <a:endParaRPr lang="en-US">
              <a:solidFill>
                <a:srgbClr val="DBF5F9">
                  <a:shade val="90000"/>
                </a:srgbClr>
              </a:solidFill>
            </a:endParaRPr>
          </a:p>
        </p:txBody>
      </p:sp>
      <p:sp>
        <p:nvSpPr>
          <p:cNvPr id="27" name="Slide Number Placeholder 26"/>
          <p:cNvSpPr>
            <a:spLocks noGrp="1"/>
          </p:cNvSpPr>
          <p:nvPr>
            <p:ph type="sldNum" sz="quarter" idx="12"/>
          </p:nvPr>
        </p:nvSpPr>
        <p:spPr/>
        <p:txBody>
          <a:bodyPr/>
          <a:lstStyle/>
          <a:p>
            <a:fld id="{042AED99-7FB4-404E-8A97-64753DCE42EC}" type="slidenum">
              <a:rPr lang="en-US" smtClean="0">
                <a:solidFill>
                  <a:srgbClr val="DBF5F9">
                    <a:shade val="90000"/>
                  </a:srgbClr>
                </a:solidFill>
              </a:rPr>
              <a:pPr/>
              <a:t>‹#›</a:t>
            </a:fld>
            <a:endParaRPr lang="en-US">
              <a:solidFill>
                <a:srgbClr val="DBF5F9">
                  <a:shade val="90000"/>
                </a:srgbClr>
              </a:solidFill>
            </a:endParaRPr>
          </a:p>
        </p:txBody>
      </p:sp>
    </p:spTree>
    <p:extLst>
      <p:ext uri="{BB962C8B-B14F-4D97-AF65-F5344CB8AC3E}">
        <p14:creationId xmlns:p14="http://schemas.microsoft.com/office/powerpoint/2010/main" val="1801140649"/>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solidFill>
                  <a:srgbClr val="04617B">
                    <a:shade val="90000"/>
                  </a:srgbClr>
                </a:solidFill>
              </a:rPr>
              <a:pPr/>
              <a:t>4/14/2013</a:t>
            </a:fld>
            <a:endParaRPr lang="en-US">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a:solidFill>
                <a:srgbClr val="04617B">
                  <a:shade val="90000"/>
                </a:srgbClr>
              </a:solidFill>
            </a:endParaRPr>
          </a:p>
        </p:txBody>
      </p:sp>
      <p:sp>
        <p:nvSpPr>
          <p:cNvPr id="6" name="Slide Number Placeholder 5"/>
          <p:cNvSpPr>
            <a:spLocks noGrp="1"/>
          </p:cNvSpPr>
          <p:nvPr>
            <p:ph type="sldNum" sz="quarter" idx="12"/>
          </p:nvPr>
        </p:nvSpPr>
        <p:spPr/>
        <p:txBody>
          <a:bodyPr/>
          <a:lstStyle/>
          <a:p>
            <a:fld id="{042AED99-7FB4-404E-8A97-64753DCE42EC}"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1695203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solidFill>
                  <a:srgbClr val="04617B">
                    <a:shade val="90000"/>
                  </a:srgbClr>
                </a:solidFill>
              </a:rPr>
              <a:pPr/>
              <a:t>4/14/2013</a:t>
            </a:fld>
            <a:endParaRPr lang="en-US">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a:solidFill>
                <a:srgbClr val="04617B">
                  <a:shade val="90000"/>
                </a:srgbClr>
              </a:solidFill>
            </a:endParaRPr>
          </a:p>
        </p:txBody>
      </p:sp>
      <p:sp>
        <p:nvSpPr>
          <p:cNvPr id="6" name="Slide Number Placeholder 5"/>
          <p:cNvSpPr>
            <a:spLocks noGrp="1"/>
          </p:cNvSpPr>
          <p:nvPr>
            <p:ph type="sldNum" sz="quarter" idx="12"/>
          </p:nvPr>
        </p:nvSpPr>
        <p:spPr/>
        <p:txBody>
          <a:bodyPr/>
          <a:lstStyle/>
          <a:p>
            <a:fld id="{042AED99-7FB4-404E-8A97-64753DCE42EC}"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7617807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solidFill>
                  <a:srgbClr val="04617B">
                    <a:shade val="90000"/>
                  </a:srgbClr>
                </a:solidFill>
              </a:rPr>
              <a:pPr/>
              <a:t>4/14/2013</a:t>
            </a:fld>
            <a:endParaRPr lang="en-US">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a:solidFill>
                <a:srgbClr val="04617B">
                  <a:shade val="90000"/>
                </a:srgbClr>
              </a:solidFill>
            </a:endParaRPr>
          </a:p>
        </p:txBody>
      </p:sp>
      <p:sp>
        <p:nvSpPr>
          <p:cNvPr id="6" name="Slide Number Placeholder 5"/>
          <p:cNvSpPr>
            <a:spLocks noGrp="1"/>
          </p:cNvSpPr>
          <p:nvPr>
            <p:ph type="sldNum" sz="quarter" idx="12"/>
          </p:nvPr>
        </p:nvSpPr>
        <p:spPr/>
        <p:txBody>
          <a:bodyPr/>
          <a:lstStyle/>
          <a:p>
            <a:fld id="{042AED99-7FB4-404E-8A97-64753DCE42EC}"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6320525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7C9B81F-C347-4BEF-BFDF-29C42F48304A}" type="datetimeFigureOut">
              <a:rPr lang="en-US" smtClean="0">
                <a:solidFill>
                  <a:srgbClr val="DBF5F9">
                    <a:shade val="90000"/>
                  </a:srgbClr>
                </a:solidFill>
              </a:rPr>
              <a:pPr/>
              <a:t>4/14/2013</a:t>
            </a:fld>
            <a:endParaRPr lang="en-US">
              <a:solidFill>
                <a:srgbClr val="DBF5F9">
                  <a:shade val="90000"/>
                </a:srgbClr>
              </a:solidFill>
            </a:endParaRPr>
          </a:p>
        </p:txBody>
      </p:sp>
      <p:sp>
        <p:nvSpPr>
          <p:cNvPr id="5" name="Footer Placeholder 4"/>
          <p:cNvSpPr>
            <a:spLocks noGrp="1"/>
          </p:cNvSpPr>
          <p:nvPr>
            <p:ph type="ftr" sz="quarter" idx="11"/>
          </p:nvPr>
        </p:nvSpPr>
        <p:spPr/>
        <p:txBody>
          <a:bodyPr/>
          <a:lstStyle/>
          <a:p>
            <a:endParaRPr lang="en-US">
              <a:solidFill>
                <a:srgbClr val="DBF5F9">
                  <a:shade val="90000"/>
                </a:srgbClr>
              </a:solidFill>
            </a:endParaRPr>
          </a:p>
        </p:txBody>
      </p:sp>
      <p:sp>
        <p:nvSpPr>
          <p:cNvPr id="6" name="Slide Number Placeholder 5"/>
          <p:cNvSpPr>
            <a:spLocks noGrp="1"/>
          </p:cNvSpPr>
          <p:nvPr>
            <p:ph type="sldNum" sz="quarter" idx="12"/>
          </p:nvPr>
        </p:nvSpPr>
        <p:spPr/>
        <p:txBody>
          <a:bodyPr/>
          <a:lstStyle/>
          <a:p>
            <a:fld id="{042AED99-7FB4-404E-8A97-64753DCE42EC}" type="slidenum">
              <a:rPr lang="en-US" smtClean="0">
                <a:solidFill>
                  <a:srgbClr val="DBF5F9">
                    <a:shade val="90000"/>
                  </a:srgbClr>
                </a:solidFill>
              </a:rPr>
              <a:pPr/>
              <a:t>‹#›</a:t>
            </a:fld>
            <a:endParaRPr lang="en-US">
              <a:solidFill>
                <a:srgbClr val="DBF5F9">
                  <a:shade val="90000"/>
                </a:srgbClr>
              </a:solidFill>
            </a:endParaRPr>
          </a:p>
        </p:txBody>
      </p:sp>
    </p:spTree>
    <p:extLst>
      <p:ext uri="{BB962C8B-B14F-4D97-AF65-F5344CB8AC3E}">
        <p14:creationId xmlns:p14="http://schemas.microsoft.com/office/powerpoint/2010/main" val="75927212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C9B81F-C347-4BEF-BFDF-29C42F48304A}" type="datetimeFigureOut">
              <a:rPr lang="en-US" smtClean="0">
                <a:solidFill>
                  <a:srgbClr val="04617B">
                    <a:shade val="90000"/>
                  </a:srgbClr>
                </a:solidFill>
              </a:rPr>
              <a:pPr/>
              <a:t>4/14/2013</a:t>
            </a:fld>
            <a:endParaRPr lang="en-US">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a:solidFill>
                <a:srgbClr val="04617B">
                  <a:shade val="90000"/>
                </a:srgbClr>
              </a:solidFill>
            </a:endParaRPr>
          </a:p>
        </p:txBody>
      </p:sp>
      <p:sp>
        <p:nvSpPr>
          <p:cNvPr id="7" name="Slide Number Placeholder 6"/>
          <p:cNvSpPr>
            <a:spLocks noGrp="1"/>
          </p:cNvSpPr>
          <p:nvPr>
            <p:ph type="sldNum" sz="quarter" idx="12"/>
          </p:nvPr>
        </p:nvSpPr>
        <p:spPr/>
        <p:txBody>
          <a:bodyPr/>
          <a:lstStyle/>
          <a:p>
            <a:fld id="{042AED99-7FB4-404E-8A97-64753DCE42EC}"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3783486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7C9B81F-C347-4BEF-BFDF-29C42F48304A}" type="datetimeFigureOut">
              <a:rPr lang="en-US" smtClean="0">
                <a:solidFill>
                  <a:srgbClr val="04617B">
                    <a:shade val="90000"/>
                  </a:srgbClr>
                </a:solidFill>
              </a:rPr>
              <a:pPr/>
              <a:t>4/14/2013</a:t>
            </a:fld>
            <a:endParaRPr lang="en-US">
              <a:solidFill>
                <a:srgbClr val="04617B">
                  <a:shade val="90000"/>
                </a:srgbClr>
              </a:solidFill>
            </a:endParaRPr>
          </a:p>
        </p:txBody>
      </p:sp>
      <p:sp>
        <p:nvSpPr>
          <p:cNvPr id="8" name="Footer Placeholder 7"/>
          <p:cNvSpPr>
            <a:spLocks noGrp="1"/>
          </p:cNvSpPr>
          <p:nvPr>
            <p:ph type="ftr" sz="quarter" idx="11"/>
          </p:nvPr>
        </p:nvSpPr>
        <p:spPr/>
        <p:txBody>
          <a:bodyPr/>
          <a:lstStyle/>
          <a:p>
            <a:endParaRPr lang="en-US" dirty="0">
              <a:solidFill>
                <a:srgbClr val="04617B">
                  <a:shade val="90000"/>
                </a:srgbClr>
              </a:solidFill>
            </a:endParaRPr>
          </a:p>
        </p:txBody>
      </p:sp>
      <p:sp>
        <p:nvSpPr>
          <p:cNvPr id="9" name="Slide Number Placeholder 8"/>
          <p:cNvSpPr>
            <a:spLocks noGrp="1"/>
          </p:cNvSpPr>
          <p:nvPr>
            <p:ph type="sldNum" sz="quarter" idx="12"/>
          </p:nvPr>
        </p:nvSpPr>
        <p:spPr/>
        <p:txBody>
          <a:bodyPr/>
          <a:lstStyle/>
          <a:p>
            <a:fld id="{042AED99-7FB4-404E-8A97-64753DCE42EC}"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3704759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7C9B81F-C347-4BEF-BFDF-29C42F48304A}" type="datetimeFigureOut">
              <a:rPr lang="en-US" smtClean="0">
                <a:solidFill>
                  <a:srgbClr val="04617B">
                    <a:shade val="90000"/>
                  </a:srgbClr>
                </a:solidFill>
              </a:rPr>
              <a:pPr/>
              <a:t>4/14/2013</a:t>
            </a:fld>
            <a:endParaRPr lang="en-US">
              <a:solidFill>
                <a:srgbClr val="04617B">
                  <a:shade val="90000"/>
                </a:srgbClr>
              </a:solidFill>
            </a:endParaRPr>
          </a:p>
        </p:txBody>
      </p:sp>
      <p:sp>
        <p:nvSpPr>
          <p:cNvPr id="4" name="Footer Placeholder 3"/>
          <p:cNvSpPr>
            <a:spLocks noGrp="1"/>
          </p:cNvSpPr>
          <p:nvPr>
            <p:ph type="ftr" sz="quarter" idx="11"/>
          </p:nvPr>
        </p:nvSpPr>
        <p:spPr/>
        <p:txBody>
          <a:bodyPr/>
          <a:lstStyle/>
          <a:p>
            <a:endParaRPr lang="en-US">
              <a:solidFill>
                <a:srgbClr val="04617B">
                  <a:shade val="90000"/>
                </a:srgbClr>
              </a:solidFill>
            </a:endParaRPr>
          </a:p>
        </p:txBody>
      </p:sp>
      <p:sp>
        <p:nvSpPr>
          <p:cNvPr id="5" name="Slide Number Placeholder 4"/>
          <p:cNvSpPr>
            <a:spLocks noGrp="1"/>
          </p:cNvSpPr>
          <p:nvPr>
            <p:ph type="sldNum" sz="quarter" idx="12"/>
          </p:nvPr>
        </p:nvSpPr>
        <p:spPr/>
        <p:txBody>
          <a:bodyPr/>
          <a:lstStyle/>
          <a:p>
            <a:fld id="{042AED99-7FB4-404E-8A97-64753DCE42EC}"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677987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C9B81F-C347-4BEF-BFDF-29C42F48304A}" type="datetimeFigureOut">
              <a:rPr lang="en-US" smtClean="0">
                <a:solidFill>
                  <a:srgbClr val="04617B">
                    <a:shade val="90000"/>
                  </a:srgbClr>
                </a:solidFill>
              </a:rPr>
              <a:pPr/>
              <a:t>4/14/2013</a:t>
            </a:fld>
            <a:endParaRPr lang="en-US">
              <a:solidFill>
                <a:srgbClr val="04617B">
                  <a:shade val="90000"/>
                </a:srgbClr>
              </a:solidFill>
            </a:endParaRPr>
          </a:p>
        </p:txBody>
      </p:sp>
      <p:sp>
        <p:nvSpPr>
          <p:cNvPr id="3" name="Footer Placeholder 2"/>
          <p:cNvSpPr>
            <a:spLocks noGrp="1"/>
          </p:cNvSpPr>
          <p:nvPr>
            <p:ph type="ftr" sz="quarter" idx="11"/>
          </p:nvPr>
        </p:nvSpPr>
        <p:spPr/>
        <p:txBody>
          <a:bodyPr/>
          <a:lstStyle/>
          <a:p>
            <a:endParaRPr lang="en-US">
              <a:solidFill>
                <a:srgbClr val="04617B">
                  <a:shade val="90000"/>
                </a:srgbClr>
              </a:solidFill>
            </a:endParaRPr>
          </a:p>
        </p:txBody>
      </p:sp>
      <p:sp>
        <p:nvSpPr>
          <p:cNvPr id="4" name="Slide Number Placeholder 3"/>
          <p:cNvSpPr>
            <a:spLocks noGrp="1"/>
          </p:cNvSpPr>
          <p:nvPr>
            <p:ph type="sldNum" sz="quarter" idx="12"/>
          </p:nvPr>
        </p:nvSpPr>
        <p:spPr/>
        <p:txBody>
          <a:bodyPr/>
          <a:lstStyle/>
          <a:p>
            <a:fld id="{042AED99-7FB4-404E-8A97-64753DCE42EC}"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3548443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C9B81F-C347-4BEF-BFDF-29C42F48304A}" type="datetimeFigureOut">
              <a:rPr lang="en-US" smtClean="0">
                <a:solidFill>
                  <a:srgbClr val="04617B">
                    <a:shade val="90000"/>
                  </a:srgbClr>
                </a:solidFill>
              </a:rPr>
              <a:pPr/>
              <a:t>4/14/2013</a:t>
            </a:fld>
            <a:endParaRPr lang="en-US">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a:solidFill>
                <a:srgbClr val="04617B">
                  <a:shade val="90000"/>
                </a:srgbClr>
              </a:solidFill>
            </a:endParaRPr>
          </a:p>
        </p:txBody>
      </p:sp>
      <p:sp>
        <p:nvSpPr>
          <p:cNvPr id="7" name="Slide Number Placeholder 6"/>
          <p:cNvSpPr>
            <a:spLocks noGrp="1"/>
          </p:cNvSpPr>
          <p:nvPr>
            <p:ph type="sldNum" sz="quarter" idx="12"/>
          </p:nvPr>
        </p:nvSpPr>
        <p:spPr/>
        <p:txBody>
          <a:bodyPr/>
          <a:lstStyle/>
          <a:p>
            <a:fld id="{042AED99-7FB4-404E-8A97-64753DCE42EC}"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2432777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7C9B81F-C347-4BEF-BFDF-29C42F48304A}" type="datetimeFigureOut">
              <a:rPr lang="en-US" smtClean="0">
                <a:solidFill>
                  <a:srgbClr val="04617B">
                    <a:shade val="90000"/>
                  </a:srgbClr>
                </a:solidFill>
              </a:rPr>
              <a:pPr/>
              <a:t>4/14/2013</a:t>
            </a:fld>
            <a:endParaRPr lang="en-US">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a:solidFill>
                <a:srgbClr val="04617B">
                  <a:shade val="90000"/>
                </a:srgbClr>
              </a:solidFill>
            </a:endParaRPr>
          </a:p>
        </p:txBody>
      </p:sp>
      <p:sp>
        <p:nvSpPr>
          <p:cNvPr id="7" name="Slide Number Placeholder 6"/>
          <p:cNvSpPr>
            <a:spLocks noGrp="1"/>
          </p:cNvSpPr>
          <p:nvPr>
            <p:ph type="sldNum" sz="quarter" idx="12"/>
          </p:nvPr>
        </p:nvSpPr>
        <p:spPr>
          <a:xfrm>
            <a:off x="10769600" y="6356351"/>
            <a:ext cx="812800" cy="365125"/>
          </a:xfrm>
        </p:spPr>
        <p:txBody>
          <a:bodyPr/>
          <a:lstStyle/>
          <a:p>
            <a:fld id="{042AED99-7FB4-404E-8A97-64753DCE42EC}" type="slidenum">
              <a:rPr lang="en-US" smtClean="0">
                <a:solidFill>
                  <a:srgbClr val="04617B">
                    <a:shade val="90000"/>
                  </a:srgbClr>
                </a:solidFill>
              </a:rPr>
              <a:pPr/>
              <a:t>‹#›</a:t>
            </a:fld>
            <a:endParaRPr lang="en-US">
              <a:solidFill>
                <a:srgbClr val="04617B">
                  <a:shade val="90000"/>
                </a:srgbClr>
              </a:solidFill>
            </a:endParaRPr>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Tree>
    <p:extLst>
      <p:ext uri="{BB962C8B-B14F-4D97-AF65-F5344CB8AC3E}">
        <p14:creationId xmlns:p14="http://schemas.microsoft.com/office/powerpoint/2010/main" val="3722807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7C9B81F-C347-4BEF-BFDF-29C42F48304A}" type="datetimeFigureOut">
              <a:rPr lang="en-US" smtClean="0">
                <a:solidFill>
                  <a:srgbClr val="04617B">
                    <a:shade val="90000"/>
                  </a:srgbClr>
                </a:solidFill>
              </a:rPr>
              <a:pPr/>
              <a:t>4/14/2013</a:t>
            </a:fld>
            <a:endParaRPr lang="en-US" dirty="0">
              <a:solidFill>
                <a:srgbClr val="04617B">
                  <a:shade val="90000"/>
                </a:srgbClr>
              </a:solidFill>
            </a:endParaRPr>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solidFill>
                <a:srgbClr val="04617B">
                  <a:shade val="90000"/>
                </a:srgbClr>
              </a:solidFill>
            </a:endParaRPr>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42AED99-7FB4-404E-8A97-64753DCE42EC}" type="slidenum">
              <a:rPr lang="en-US" smtClean="0">
                <a:solidFill>
                  <a:srgbClr val="04617B">
                    <a:shade val="90000"/>
                  </a:srgbClr>
                </a:solidFill>
              </a:rPr>
              <a:pPr/>
              <a:t>‹#›</a:t>
            </a:fld>
            <a:endParaRPr lang="en-US" dirty="0">
              <a:solidFill>
                <a:srgbClr val="04617B">
                  <a:shade val="90000"/>
                </a:srgbClr>
              </a:solidFill>
            </a:endParaRPr>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grpSp>
    </p:spTree>
    <p:extLst>
      <p:ext uri="{BB962C8B-B14F-4D97-AF65-F5344CB8AC3E}">
        <p14:creationId xmlns:p14="http://schemas.microsoft.com/office/powerpoint/2010/main" val="13117476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0" dirty="0">
                <a:effectLst/>
              </a:rPr>
              <a:t>D. H. </a:t>
            </a:r>
            <a:r>
              <a:rPr lang="en-US" b="0" dirty="0" smtClean="0">
                <a:effectLst/>
              </a:rPr>
              <a:t>Lawrence</a:t>
            </a:r>
            <a:endParaRPr lang="en-US" dirty="0"/>
          </a:p>
        </p:txBody>
      </p:sp>
      <p:sp>
        <p:nvSpPr>
          <p:cNvPr id="3" name="Subtitle 2"/>
          <p:cNvSpPr>
            <a:spLocks noGrp="1"/>
          </p:cNvSpPr>
          <p:nvPr>
            <p:ph type="subTitle" idx="1"/>
          </p:nvPr>
        </p:nvSpPr>
        <p:spPr/>
        <p:txBody>
          <a:bodyPr/>
          <a:lstStyle/>
          <a:p>
            <a:r>
              <a:rPr lang="en-US" dirty="0" smtClean="0"/>
              <a:t>“</a:t>
            </a:r>
            <a:r>
              <a:rPr lang="en-US" b="1" cap="small" dirty="0"/>
              <a:t>The Rocking-Horse </a:t>
            </a:r>
            <a:r>
              <a:rPr lang="en-US" b="1" cap="small" dirty="0" smtClean="0"/>
              <a:t>Winner</a:t>
            </a:r>
            <a:r>
              <a:rPr lang="en-US" dirty="0" smtClean="0"/>
              <a:t>“</a:t>
            </a:r>
            <a:endParaRPr lang="en-US" dirty="0"/>
          </a:p>
        </p:txBody>
      </p:sp>
    </p:spTree>
    <p:extLst>
      <p:ext uri="{BB962C8B-B14F-4D97-AF65-F5344CB8AC3E}">
        <p14:creationId xmlns:p14="http://schemas.microsoft.com/office/powerpoint/2010/main" val="37067523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Neither his father nor mother knows what Malabar means, but Oscar informs them that it is the name of a horse entered in the Derby. </a:t>
            </a:r>
            <a:endParaRPr lang="en-US" dirty="0" smtClean="0"/>
          </a:p>
          <a:p>
            <a:r>
              <a:rPr lang="en-US" dirty="0"/>
              <a:t>Malabar came in </a:t>
            </a:r>
            <a:r>
              <a:rPr lang="en-US" dirty="0" smtClean="0"/>
              <a:t>first, he made </a:t>
            </a:r>
            <a:r>
              <a:rPr lang="en-US" dirty="0"/>
              <a:t>over </a:t>
            </a:r>
            <a:r>
              <a:rPr lang="en-US" dirty="0" smtClean="0"/>
              <a:t>eighty thousand pounds.</a:t>
            </a:r>
          </a:p>
          <a:p>
            <a:r>
              <a:rPr lang="en-US" dirty="0"/>
              <a:t>During the night, Paul dies. </a:t>
            </a:r>
            <a:endParaRPr lang="en-US" dirty="0" smtClean="0"/>
          </a:p>
          <a:p>
            <a:r>
              <a:rPr lang="en-US" dirty="0" smtClean="0"/>
              <a:t>Themes.</a:t>
            </a:r>
          </a:p>
          <a:p>
            <a:r>
              <a:rPr lang="en-US" dirty="0" smtClean="0"/>
              <a:t>Parental neglect.</a:t>
            </a:r>
          </a:p>
          <a:p>
            <a:r>
              <a:rPr lang="en-US" dirty="0"/>
              <a:t>Faulty Sense of </a:t>
            </a:r>
            <a:r>
              <a:rPr lang="en-US" dirty="0" smtClean="0"/>
              <a:t>Values. </a:t>
            </a:r>
            <a:r>
              <a:rPr lang="en-US" dirty="0"/>
              <a:t>S</a:t>
            </a:r>
            <a:r>
              <a:rPr lang="en-US" dirty="0" smtClean="0"/>
              <a:t>tylish </a:t>
            </a:r>
            <a:r>
              <a:rPr lang="en-US" dirty="0"/>
              <a:t>living the chief goal of </a:t>
            </a:r>
            <a:r>
              <a:rPr lang="en-US" dirty="0" smtClean="0"/>
              <a:t>marriage.</a:t>
            </a:r>
          </a:p>
          <a:p>
            <a:r>
              <a:rPr lang="en-US" dirty="0"/>
              <a:t>Lust for material </a:t>
            </a:r>
            <a:r>
              <a:rPr lang="en-US" dirty="0" smtClean="0"/>
              <a:t>objects. </a:t>
            </a:r>
            <a:r>
              <a:rPr lang="en-US" dirty="0"/>
              <a:t>Having luck and money will make him lovable to his mother</a:t>
            </a:r>
            <a:endParaRPr lang="en-US" dirty="0"/>
          </a:p>
        </p:txBody>
      </p:sp>
    </p:spTree>
    <p:extLst>
      <p:ext uri="{BB962C8B-B14F-4D97-AF65-F5344CB8AC3E}">
        <p14:creationId xmlns:p14="http://schemas.microsoft.com/office/powerpoint/2010/main" val="29441608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434438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a:t>There was a woman who was beautiful, who started with all the advantages, yet she had no luck. She married for love, and the love turned to dust. She had bonny children, yet she felt they had been thrust upon her, and she could not love them. They looked at her coldly, as if they were finding fault with her. And hurriedly she felt she must cover up some fault in herself. Yet what it was that she must cover up she never knew. Nevertheless, when her children were present, she always felt the </a:t>
            </a:r>
            <a:r>
              <a:rPr lang="en-US" dirty="0" err="1"/>
              <a:t>centre</a:t>
            </a:r>
            <a:r>
              <a:rPr lang="en-US" dirty="0"/>
              <a:t> of her heart go hard. This troubled her, and in her manner she was all the more gentle and anxious for her children, as if she loved them very much. Only she herself knew that at the </a:t>
            </a:r>
            <a:r>
              <a:rPr lang="en-US" dirty="0" err="1"/>
              <a:t>centre</a:t>
            </a:r>
            <a:r>
              <a:rPr lang="en-US" dirty="0"/>
              <a:t> of her heart was a hard little place that could not feel love, no, not for anybody. Everybody else said of her: “She is such a good mother. She adores her children.” Only she herself, and her children themselves, knew it was not so. They read it in each other’s eyes.</a:t>
            </a:r>
          </a:p>
        </p:txBody>
      </p:sp>
    </p:spTree>
    <p:extLst>
      <p:ext uri="{BB962C8B-B14F-4D97-AF65-F5344CB8AC3E}">
        <p14:creationId xmlns:p14="http://schemas.microsoft.com/office/powerpoint/2010/main" val="4680691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“That’s </a:t>
            </a:r>
            <a:r>
              <a:rPr lang="en-US" dirty="0"/>
              <a:t>why it’s better to be born lucky than rich. If you’re rich, you may lose your money. But if you’re lucky, you will always get more money</a:t>
            </a:r>
            <a:r>
              <a:rPr lang="en-US" dirty="0" smtClean="0"/>
              <a:t>.”</a:t>
            </a:r>
          </a:p>
          <a:p>
            <a:r>
              <a:rPr lang="en-US" dirty="0"/>
              <a:t>The action takes place in England in the years just after the First World War. </a:t>
            </a:r>
            <a:endParaRPr lang="en-US" dirty="0" smtClean="0"/>
          </a:p>
          <a:p>
            <a:r>
              <a:rPr lang="en-US" dirty="0" smtClean="0"/>
              <a:t>The </a:t>
            </a:r>
            <a:r>
              <a:rPr lang="en-US" dirty="0"/>
              <a:t>places include a home in an unidentified locale in or near </a:t>
            </a:r>
            <a:r>
              <a:rPr lang="en-US" dirty="0" smtClean="0"/>
              <a:t>London.</a:t>
            </a:r>
          </a:p>
          <a:p>
            <a:r>
              <a:rPr lang="en-US" b="1" dirty="0"/>
              <a:t>Paul</a:t>
            </a:r>
            <a:r>
              <a:rPr lang="en-US" dirty="0"/>
              <a:t>: Boy who knows that his mother does not love him or his sisters even though she outwardly shows affection and treats her children kindly. </a:t>
            </a:r>
            <a:endParaRPr lang="en-US" dirty="0" smtClean="0"/>
          </a:p>
          <a:p>
            <a:r>
              <a:rPr lang="en-US" dirty="0" smtClean="0"/>
              <a:t>After </a:t>
            </a:r>
            <a:r>
              <a:rPr lang="en-US" dirty="0"/>
              <a:t>Paul receives a rocking horse one Christmas, he rides it often and develops a strange intuitive power that enables him to correctly predict the winners of horses races</a:t>
            </a:r>
            <a:r>
              <a:rPr lang="en-US" dirty="0" smtClean="0"/>
              <a:t>.</a:t>
            </a:r>
            <a:endParaRPr lang="en-US" dirty="0"/>
          </a:p>
        </p:txBody>
      </p:sp>
    </p:spTree>
    <p:extLst>
      <p:ext uri="{BB962C8B-B14F-4D97-AF65-F5344CB8AC3E}">
        <p14:creationId xmlns:p14="http://schemas.microsoft.com/office/powerpoint/2010/main" val="10029993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At racetracks, he wins thousands of pounds that he sets aside to defray his mother’s debts.</a:t>
            </a:r>
          </a:p>
          <a:p>
            <a:r>
              <a:rPr lang="en-US" dirty="0"/>
              <a:t>Paul’s </a:t>
            </a:r>
            <a:r>
              <a:rPr lang="en-US" dirty="0" smtClean="0"/>
              <a:t>mother becomes </a:t>
            </a:r>
            <a:r>
              <a:rPr lang="en-US" dirty="0"/>
              <a:t>dissatisfied with her marriage after her husband fails to make enough money to support the elegant lifestyle that has put the family deep in debt. </a:t>
            </a:r>
            <a:endParaRPr lang="en-US" dirty="0" smtClean="0"/>
          </a:p>
          <a:p>
            <a:r>
              <a:rPr lang="en-US" dirty="0"/>
              <a:t>The family </a:t>
            </a:r>
            <a:r>
              <a:rPr lang="en-US" dirty="0" smtClean="0"/>
              <a:t>gardener </a:t>
            </a:r>
            <a:r>
              <a:rPr lang="en-US" dirty="0"/>
              <a:t>initiates Paul into the world of horse racing, and they becoming betting partners</a:t>
            </a:r>
            <a:r>
              <a:rPr lang="en-US" dirty="0" smtClean="0"/>
              <a:t>.</a:t>
            </a:r>
          </a:p>
          <a:p>
            <a:r>
              <a:rPr lang="en-US" dirty="0"/>
              <a:t>Paul’s </a:t>
            </a:r>
            <a:r>
              <a:rPr lang="en-US" dirty="0" smtClean="0"/>
              <a:t>uncle </a:t>
            </a:r>
            <a:r>
              <a:rPr lang="en-US" dirty="0"/>
              <a:t>provides Paul the money that the boy uses to make his first successful bet. </a:t>
            </a:r>
            <a:endParaRPr lang="en-US" dirty="0"/>
          </a:p>
        </p:txBody>
      </p:sp>
    </p:spTree>
    <p:extLst>
      <p:ext uri="{BB962C8B-B14F-4D97-AF65-F5344CB8AC3E}">
        <p14:creationId xmlns:p14="http://schemas.microsoft.com/office/powerpoint/2010/main" val="615503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 beautiful woman blessed with advantages marries a handsome man for love, but the love eventually runs dry. </a:t>
            </a:r>
            <a:endParaRPr lang="en-US" dirty="0" smtClean="0"/>
          </a:p>
          <a:p>
            <a:r>
              <a:rPr lang="en-US" dirty="0" smtClean="0"/>
              <a:t>Feeling </a:t>
            </a:r>
            <a:r>
              <a:rPr lang="en-US" dirty="0"/>
              <a:t>as if her three children—a boy and two girls—“had been thrust upon her,” the narrator says, she resents them in her heart. </a:t>
            </a:r>
            <a:endParaRPr lang="en-US" dirty="0" smtClean="0"/>
          </a:p>
          <a:p>
            <a:r>
              <a:rPr lang="en-US" dirty="0" smtClean="0"/>
              <a:t>Outwardly</a:t>
            </a:r>
            <a:r>
              <a:rPr lang="en-US" dirty="0"/>
              <a:t>, however, she behaves as if she loves them dearly, and people say she is wonderful mother. </a:t>
            </a:r>
            <a:endParaRPr lang="en-US" dirty="0" smtClean="0"/>
          </a:p>
          <a:p>
            <a:r>
              <a:rPr lang="en-US" dirty="0" smtClean="0"/>
              <a:t>They </a:t>
            </a:r>
            <a:r>
              <a:rPr lang="en-US" dirty="0"/>
              <a:t>know she does not love them, nor anyone </a:t>
            </a:r>
            <a:r>
              <a:rPr lang="en-US" dirty="0" smtClean="0"/>
              <a:t>else.</a:t>
            </a:r>
            <a:endParaRPr lang="en-US" dirty="0"/>
          </a:p>
        </p:txBody>
      </p:sp>
    </p:spTree>
    <p:extLst>
      <p:ext uri="{BB962C8B-B14F-4D97-AF65-F5344CB8AC3E}">
        <p14:creationId xmlns:p14="http://schemas.microsoft.com/office/powerpoint/2010/main" val="7665091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 </a:t>
            </a:r>
            <a:r>
              <a:rPr lang="en-US" dirty="0" smtClean="0"/>
              <a:t>The </a:t>
            </a:r>
            <a:r>
              <a:rPr lang="en-US" dirty="0"/>
              <a:t>mother and father never seem to have enough money to support their elegant lifestyle even though they both have incomes</a:t>
            </a:r>
            <a:r>
              <a:rPr lang="en-US" dirty="0" smtClean="0"/>
              <a:t>.</a:t>
            </a:r>
          </a:p>
          <a:p>
            <a:r>
              <a:rPr lang="en-US" dirty="0"/>
              <a:t>T</a:t>
            </a:r>
            <a:r>
              <a:rPr lang="en-US" dirty="0" smtClean="0"/>
              <a:t>he </a:t>
            </a:r>
            <a:r>
              <a:rPr lang="en-US" dirty="0"/>
              <a:t>house comes to be haunted by the unspoken phrase: </a:t>
            </a:r>
            <a:r>
              <a:rPr lang="en-US" i="1" dirty="0"/>
              <a:t>There must be more money</a:t>
            </a:r>
            <a:r>
              <a:rPr lang="en-US" dirty="0"/>
              <a:t>! </a:t>
            </a:r>
            <a:endParaRPr lang="en-US" dirty="0" smtClean="0"/>
          </a:p>
          <a:p>
            <a:r>
              <a:rPr lang="en-US" dirty="0"/>
              <a:t> If you're lucky, </a:t>
            </a:r>
            <a:r>
              <a:rPr lang="en-US" dirty="0" smtClean="0"/>
              <a:t>mother tells son, </a:t>
            </a:r>
            <a:r>
              <a:rPr lang="en-US" dirty="0"/>
              <a:t>you have money. That is why it is better to be born lucky than </a:t>
            </a:r>
            <a:r>
              <a:rPr lang="en-US" dirty="0" smtClean="0"/>
              <a:t>rich.</a:t>
            </a:r>
          </a:p>
          <a:p>
            <a:r>
              <a:rPr lang="en-US" dirty="0" smtClean="0"/>
              <a:t>Boy (Paul) rides </a:t>
            </a:r>
            <a:r>
              <a:rPr lang="en-US" dirty="0"/>
              <a:t>his rocking horse in the </a:t>
            </a:r>
            <a:r>
              <a:rPr lang="en-US" dirty="0" smtClean="0"/>
              <a:t>nursery.</a:t>
            </a:r>
          </a:p>
          <a:p>
            <a:r>
              <a:rPr lang="en-US" dirty="0"/>
              <a:t>H</a:t>
            </a:r>
            <a:r>
              <a:rPr lang="en-US" dirty="0" smtClean="0"/>
              <a:t>e </a:t>
            </a:r>
            <a:r>
              <a:rPr lang="en-US" dirty="0"/>
              <a:t>commands the horse “to take me where there is luck,” </a:t>
            </a:r>
            <a:endParaRPr lang="en-US" dirty="0"/>
          </a:p>
        </p:txBody>
      </p:sp>
    </p:spTree>
    <p:extLst>
      <p:ext uri="{BB962C8B-B14F-4D97-AF65-F5344CB8AC3E}">
        <p14:creationId xmlns:p14="http://schemas.microsoft.com/office/powerpoint/2010/main" val="35763438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 </a:t>
            </a:r>
            <a:r>
              <a:rPr lang="en-US" dirty="0" smtClean="0"/>
              <a:t>The </a:t>
            </a:r>
            <a:r>
              <a:rPr lang="en-US" dirty="0"/>
              <a:t>family’s gardener, Bassett, keeps Paul up to date on racing </a:t>
            </a:r>
            <a:r>
              <a:rPr lang="en-US" dirty="0" smtClean="0"/>
              <a:t>news.</a:t>
            </a:r>
          </a:p>
          <a:p>
            <a:r>
              <a:rPr lang="en-US" dirty="0"/>
              <a:t>P</a:t>
            </a:r>
            <a:r>
              <a:rPr lang="en-US" dirty="0" smtClean="0"/>
              <a:t>laces </a:t>
            </a:r>
            <a:r>
              <a:rPr lang="en-US" dirty="0"/>
              <a:t>bets for </a:t>
            </a:r>
            <a:r>
              <a:rPr lang="en-US" dirty="0" smtClean="0"/>
              <a:t>Paul.</a:t>
            </a:r>
          </a:p>
          <a:p>
            <a:r>
              <a:rPr lang="en-US" dirty="0" smtClean="0"/>
              <a:t>Uncle asks </a:t>
            </a:r>
            <a:r>
              <a:rPr lang="en-US" dirty="0"/>
              <a:t>the boy for advice on which horse to bet on in the Lincoln race. Paul recommends Daffodil. </a:t>
            </a:r>
            <a:endParaRPr lang="en-US" dirty="0" smtClean="0"/>
          </a:p>
          <a:p>
            <a:r>
              <a:rPr lang="en-US" dirty="0"/>
              <a:t>Daffodil </a:t>
            </a:r>
            <a:r>
              <a:rPr lang="en-US" dirty="0" smtClean="0"/>
              <a:t>wins.</a:t>
            </a:r>
          </a:p>
          <a:p>
            <a:r>
              <a:rPr lang="en-US" dirty="0" smtClean="0"/>
              <a:t>Uncle becomes partner with Paul and Bassett.</a:t>
            </a:r>
          </a:p>
          <a:p>
            <a:r>
              <a:rPr lang="en-US" dirty="0"/>
              <a:t>"It's as if he had it from heaven,” Bassett says</a:t>
            </a:r>
            <a:r>
              <a:rPr lang="en-US" dirty="0" smtClean="0"/>
              <a:t>.</a:t>
            </a:r>
          </a:p>
          <a:p>
            <a:endParaRPr lang="en-US" dirty="0"/>
          </a:p>
        </p:txBody>
      </p:sp>
    </p:spTree>
    <p:extLst>
      <p:ext uri="{BB962C8B-B14F-4D97-AF65-F5344CB8AC3E}">
        <p14:creationId xmlns:p14="http://schemas.microsoft.com/office/powerpoint/2010/main" val="10671718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Bassett keeps all of Paul’s winnings for him under lock and </a:t>
            </a:r>
            <a:r>
              <a:rPr lang="en-US" dirty="0" smtClean="0"/>
              <a:t>key.</a:t>
            </a:r>
          </a:p>
          <a:p>
            <a:r>
              <a:rPr lang="en-US" dirty="0"/>
              <a:t>H</a:t>
            </a:r>
            <a:r>
              <a:rPr lang="en-US" dirty="0" smtClean="0"/>
              <a:t>e </a:t>
            </a:r>
            <a:r>
              <a:rPr lang="en-US" dirty="0"/>
              <a:t>is reserving it for his </a:t>
            </a:r>
            <a:r>
              <a:rPr lang="en-US" dirty="0" smtClean="0"/>
              <a:t>mother</a:t>
            </a:r>
            <a:r>
              <a:rPr lang="en-US" dirty="0"/>
              <a:t>, who has no luck because his father has no luck. </a:t>
            </a:r>
            <a:endParaRPr lang="en-US" dirty="0" smtClean="0"/>
          </a:p>
          <a:p>
            <a:r>
              <a:rPr lang="en-US" dirty="0" smtClean="0"/>
              <a:t>After </a:t>
            </a:r>
            <a:r>
              <a:rPr lang="en-US" dirty="0"/>
              <a:t>his mother gets the money, the house will stops whispering that the family is short of money, Paul says. </a:t>
            </a:r>
            <a:endParaRPr lang="en-US" dirty="0" smtClean="0"/>
          </a:p>
          <a:p>
            <a:r>
              <a:rPr lang="en-US" dirty="0"/>
              <a:t>Paul gives his uncle five thousand pounds to deposit with the family lawyer. </a:t>
            </a:r>
            <a:endParaRPr lang="en-US" dirty="0" smtClean="0"/>
          </a:p>
          <a:p>
            <a:r>
              <a:rPr lang="en-US" dirty="0" smtClean="0"/>
              <a:t>The </a:t>
            </a:r>
            <a:r>
              <a:rPr lang="en-US" dirty="0"/>
              <a:t>lawyer in turn is to give Paul’s mother a thousand pounds each year on her birthday but is not to reveal the source of the money except to say that a relative had reserved it for her. </a:t>
            </a:r>
            <a:endParaRPr lang="en-US" dirty="0"/>
          </a:p>
        </p:txBody>
      </p:sp>
    </p:spTree>
    <p:extLst>
      <p:ext uri="{BB962C8B-B14F-4D97-AF65-F5344CB8AC3E}">
        <p14:creationId xmlns:p14="http://schemas.microsoft.com/office/powerpoint/2010/main" val="32213217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Mother wants all the money at once.</a:t>
            </a:r>
          </a:p>
          <a:p>
            <a:r>
              <a:rPr lang="en-US" dirty="0"/>
              <a:t> </a:t>
            </a:r>
            <a:r>
              <a:rPr lang="en-US" dirty="0" smtClean="0"/>
              <a:t>The </a:t>
            </a:r>
            <a:r>
              <a:rPr lang="en-US" dirty="0"/>
              <a:t>house voices do not stop. Instead, they become incessant: “There must be more money . . . more than ever!” </a:t>
            </a:r>
            <a:endParaRPr lang="en-US" dirty="0" smtClean="0"/>
          </a:p>
          <a:p>
            <a:r>
              <a:rPr lang="en-US" dirty="0"/>
              <a:t>Paul’s mother attends an evening party. </a:t>
            </a:r>
            <a:endParaRPr lang="en-US" dirty="0" smtClean="0"/>
          </a:p>
          <a:p>
            <a:r>
              <a:rPr lang="en-US" dirty="0" smtClean="0"/>
              <a:t>When </a:t>
            </a:r>
            <a:r>
              <a:rPr lang="en-US" dirty="0"/>
              <a:t>they arrive at about 1 o’clock, </a:t>
            </a:r>
            <a:r>
              <a:rPr lang="en-US" dirty="0" smtClean="0"/>
              <a:t>his </a:t>
            </a:r>
            <a:r>
              <a:rPr lang="en-US" dirty="0"/>
              <a:t>mother goes upstairs to check on the </a:t>
            </a:r>
            <a:r>
              <a:rPr lang="en-US" dirty="0" smtClean="0"/>
              <a:t>boy.</a:t>
            </a:r>
          </a:p>
          <a:p>
            <a:r>
              <a:rPr lang="en-US" dirty="0" smtClean="0"/>
              <a:t>In </a:t>
            </a:r>
            <a:r>
              <a:rPr lang="en-US" dirty="0"/>
              <a:t>“a strange, powerful voice,” </a:t>
            </a:r>
            <a:r>
              <a:rPr lang="en-US" dirty="0" smtClean="0"/>
              <a:t>Paul </a:t>
            </a:r>
            <a:r>
              <a:rPr lang="en-US" dirty="0"/>
              <a:t>cries out, “It’s Malabar</a:t>
            </a:r>
            <a:r>
              <a:rPr lang="en-US" dirty="0" smtClean="0"/>
              <a:t>!”</a:t>
            </a:r>
          </a:p>
          <a:p>
            <a:r>
              <a:rPr lang="en-US" dirty="0"/>
              <a:t>He </a:t>
            </a:r>
            <a:r>
              <a:rPr lang="en-US" dirty="0" smtClean="0"/>
              <a:t>falls </a:t>
            </a:r>
            <a:r>
              <a:rPr lang="en-US" dirty="0"/>
              <a:t>from the horse and lies unconscious.</a:t>
            </a:r>
            <a:endParaRPr lang="en-US" dirty="0"/>
          </a:p>
        </p:txBody>
      </p:sp>
    </p:spTree>
    <p:extLst>
      <p:ext uri="{BB962C8B-B14F-4D97-AF65-F5344CB8AC3E}">
        <p14:creationId xmlns:p14="http://schemas.microsoft.com/office/powerpoint/2010/main" val="22132313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extLst>
    <a:ext uri="{05A4C25C-085E-4340-85A3-A5531E510DB2}">
      <thm15:themeFamily xmlns:thm15="http://schemas.microsoft.com/office/thememl/2012/main" name="Flow" id="{DC2AA2DB-AE1A-408E-A6CD-448B8CB244AD}" vid="{10B85DB0-E885-4BF1-97E7-EF96B8DEECF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174</TotalTime>
  <Words>609</Words>
  <Application>Microsoft Office PowerPoint</Application>
  <PresentationFormat>Widescreen</PresentationFormat>
  <Paragraphs>56</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Calibri</vt:lpstr>
      <vt:lpstr>Constantia</vt:lpstr>
      <vt:lpstr>Wingdings 2</vt:lpstr>
      <vt:lpstr>Flow</vt:lpstr>
      <vt:lpstr>D. H. Lawrence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 H. Lawrence</dc:title>
  <dc:creator>George Mitrevski</dc:creator>
  <cp:lastModifiedBy>George Mitrevski</cp:lastModifiedBy>
  <cp:revision>5</cp:revision>
  <dcterms:created xsi:type="dcterms:W3CDTF">2013-04-14T17:06:13Z</dcterms:created>
  <dcterms:modified xsi:type="dcterms:W3CDTF">2013-04-14T20:00:39Z</dcterms:modified>
</cp:coreProperties>
</file>