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0" d="100"/>
          <a:sy n="70" d="100"/>
        </p:scale>
        <p:origin x="51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285E4D-59B5-4FB4-ACBF-5E704795864F}" type="datetimeFigureOut">
              <a:rPr lang="en-US" smtClean="0"/>
              <a:t>4/14/2013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1880A-226A-4245-93A5-557BA39D1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178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1880A-226A-4245-93A5-557BA39D1A7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693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1880A-226A-4245-93A5-557BA39D1A7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8522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1880A-226A-4245-93A5-557BA39D1A7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827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1880A-226A-4245-93A5-557BA39D1A7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1858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1880A-226A-4245-93A5-557BA39D1A7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9256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1880A-226A-4245-93A5-557BA39D1A7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4128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1880A-226A-4245-93A5-557BA39D1A7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212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4/14/2013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1406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4/14/2013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203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4/14/2013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780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4/14/2013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052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4/14/2013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92721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4/14/2013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486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4/14/2013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759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4/14/2013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987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4/14/2013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8443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4/14/2013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777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4/14/2013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042AED99-7FB4-404E-8A97-64753DCE42EC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2807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4/14/2013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11747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James Joyce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Araby</a:t>
            </a:r>
            <a:r>
              <a:rPr lang="en-US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522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Short </a:t>
            </a:r>
            <a:r>
              <a:rPr lang="en-US" dirty="0"/>
              <a:t>story centering on an Irish adolescent emerging from boyhood fantasies into the harsh realities of everyday life in his country</a:t>
            </a:r>
            <a:r>
              <a:rPr lang="en-US" dirty="0" smtClean="0"/>
              <a:t>.</a:t>
            </a:r>
          </a:p>
          <a:p>
            <a:r>
              <a:rPr lang="en-US" dirty="0" smtClean="0"/>
              <a:t>Based on </a:t>
            </a:r>
            <a:r>
              <a:rPr lang="en-US" dirty="0"/>
              <a:t>his own experiences while growing up in Dublin in the late nineteenth century when Ireland was </a:t>
            </a:r>
            <a:r>
              <a:rPr lang="en-US" dirty="0" smtClean="0"/>
              <a:t>under </a:t>
            </a:r>
            <a:r>
              <a:rPr lang="en-US" dirty="0"/>
              <a:t>British </a:t>
            </a:r>
            <a:r>
              <a:rPr lang="en-US" dirty="0" smtClean="0"/>
              <a:t>rule.</a:t>
            </a:r>
          </a:p>
          <a:p>
            <a:r>
              <a:rPr lang="en-US" dirty="0"/>
              <a:t>Joyce presents Dublin as a bleak </a:t>
            </a:r>
            <a:r>
              <a:rPr lang="en-US" dirty="0" smtClean="0"/>
              <a:t>city, </a:t>
            </a:r>
            <a:r>
              <a:rPr lang="en-US" dirty="0"/>
              <a:t>with its dreary weather, dreary people, and dreary houses.</a:t>
            </a:r>
            <a:endParaRPr lang="en-US" dirty="0" smtClean="0"/>
          </a:p>
          <a:p>
            <a:r>
              <a:rPr lang="en-US" dirty="0" smtClean="0"/>
              <a:t>Boy </a:t>
            </a:r>
            <a:r>
              <a:rPr lang="en-US" dirty="0"/>
              <a:t>narrates the story in first-person point of view</a:t>
            </a:r>
            <a:r>
              <a:rPr lang="en-US" dirty="0" smtClean="0"/>
              <a:t>.</a:t>
            </a:r>
          </a:p>
          <a:p>
            <a:r>
              <a:rPr lang="en-US" dirty="0"/>
              <a:t>Joyce based characters, places, and events in the story on recollections from his </a:t>
            </a:r>
            <a:r>
              <a:rPr lang="en-US" dirty="0" smtClean="0"/>
              <a:t>boyhood.</a:t>
            </a:r>
          </a:p>
        </p:txBody>
      </p:sp>
    </p:spTree>
    <p:extLst>
      <p:ext uri="{BB962C8B-B14F-4D97-AF65-F5344CB8AC3E}">
        <p14:creationId xmlns:p14="http://schemas.microsoft.com/office/powerpoint/2010/main" val="2391237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year is 1894. The place is North Richmond Street in Ireland's largest city, Dublin</a:t>
            </a:r>
            <a:r>
              <a:rPr lang="en-US" dirty="0" smtClean="0"/>
              <a:t>.</a:t>
            </a:r>
          </a:p>
          <a:p>
            <a:r>
              <a:rPr lang="en-US" dirty="0"/>
              <a:t>In winter, the narrator and his friends, including a boy named </a:t>
            </a:r>
            <a:r>
              <a:rPr lang="en-US" dirty="0" err="1"/>
              <a:t>Mangan</a:t>
            </a:r>
            <a:r>
              <a:rPr lang="en-US" dirty="0"/>
              <a:t>, play in the street and in the muddy lanes along and behind the houses.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 err="1"/>
              <a:t>Mangan's</a:t>
            </a:r>
            <a:r>
              <a:rPr lang="en-US" dirty="0"/>
              <a:t> sister comes out and calls her brother to tea, everyone keeps in the shadows.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narrator always observes her closely, for he is strongly attracted to her even though he hardly knows her</a:t>
            </a:r>
            <a:r>
              <a:rPr lang="en-US" dirty="0" smtClean="0"/>
              <a:t>.</a:t>
            </a:r>
          </a:p>
          <a:p>
            <a:r>
              <a:rPr lang="en-US" dirty="0"/>
              <a:t>The narrator’s infatuation is so intense that he fears he will never gather the courage to speak with the girl and express his feelings.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070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On school mornings, he waits for her to come out, then grabs his school books and follows her until their paths diverge. </a:t>
            </a:r>
            <a:endParaRPr lang="en-US" dirty="0" smtClean="0"/>
          </a:p>
          <a:p>
            <a:r>
              <a:rPr lang="en-US" dirty="0" smtClean="0"/>
              <a:t>She </a:t>
            </a:r>
            <a:r>
              <a:rPr lang="en-US" dirty="0"/>
              <a:t>is constantly in his thoughts even though they had never had a conversation. </a:t>
            </a:r>
            <a:endParaRPr lang="en-US" dirty="0" smtClean="0"/>
          </a:p>
          <a:p>
            <a:r>
              <a:rPr lang="en-US" dirty="0"/>
              <a:t>"All my senses seemed to desire to veil themselves and, feeling that I was about to slip from them, I pressed the palms of my hands together until they trembled, murmuring: `O love! O love!' many times</a:t>
            </a:r>
            <a:r>
              <a:rPr lang="en-US" dirty="0" smtClean="0"/>
              <a:t>.“</a:t>
            </a:r>
          </a:p>
          <a:p>
            <a:r>
              <a:rPr lang="en-US" dirty="0" smtClean="0"/>
              <a:t>A day </a:t>
            </a:r>
            <a:r>
              <a:rPr lang="en-US" dirty="0"/>
              <a:t>comes when she speaks to him. </a:t>
            </a:r>
            <a:endParaRPr lang="en-US" dirty="0" smtClean="0"/>
          </a:p>
          <a:p>
            <a:r>
              <a:rPr lang="en-US" dirty="0" smtClean="0"/>
              <a:t>She asks whether he is going to the </a:t>
            </a:r>
            <a:r>
              <a:rPr lang="en-US" dirty="0" err="1" smtClean="0"/>
              <a:t>Araby</a:t>
            </a:r>
            <a:r>
              <a:rPr lang="en-US" dirty="0" smtClean="0"/>
              <a:t> bazaar Saturday evening. </a:t>
            </a:r>
          </a:p>
        </p:txBody>
      </p:sp>
    </p:spTree>
    <p:extLst>
      <p:ext uri="{BB962C8B-B14F-4D97-AF65-F5344CB8AC3E}">
        <p14:creationId xmlns:p14="http://schemas.microsoft.com/office/powerpoint/2010/main" val="775046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She herself wants to go but cannot.</a:t>
            </a:r>
          </a:p>
          <a:p>
            <a:r>
              <a:rPr lang="en-US" dirty="0" smtClean="0"/>
              <a:t>He </a:t>
            </a:r>
            <a:r>
              <a:rPr lang="en-US" dirty="0"/>
              <a:t>tells her that if he goes to the bazaar, he will bring back something for her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Araby</a:t>
            </a:r>
            <a:r>
              <a:rPr lang="en-US" dirty="0" smtClean="0"/>
              <a:t> represents </a:t>
            </a:r>
            <a:r>
              <a:rPr lang="en-US" dirty="0"/>
              <a:t>a distant, mystical land to which he will travel on behalf of his beloved to obtain for her a splendid keepsake. He is like a knight planning a quest. </a:t>
            </a:r>
          </a:p>
          <a:p>
            <a:r>
              <a:rPr lang="en-US" dirty="0"/>
              <a:t>On Saturday morning, he reminds his uncle that he will be attending the bazaar that evening</a:t>
            </a:r>
            <a:r>
              <a:rPr lang="en-US" dirty="0" smtClean="0"/>
              <a:t>.</a:t>
            </a:r>
          </a:p>
          <a:p>
            <a:r>
              <a:rPr lang="en-US" dirty="0"/>
              <a:t>After the narrator returns from school, he sits downstairs staring at a clock, waiting for his uncle to come home and give him money for the bazaar. </a:t>
            </a:r>
            <a:endParaRPr lang="en-US" dirty="0" smtClean="0"/>
          </a:p>
          <a:p>
            <a:r>
              <a:rPr lang="en-US" dirty="0"/>
              <a:t>L</a:t>
            </a:r>
            <a:r>
              <a:rPr lang="en-US" dirty="0" smtClean="0"/>
              <a:t>ooks </a:t>
            </a:r>
            <a:r>
              <a:rPr lang="en-US" dirty="0"/>
              <a:t>out at the </a:t>
            </a:r>
            <a:r>
              <a:rPr lang="en-US" dirty="0" err="1"/>
              <a:t>Mangan</a:t>
            </a:r>
            <a:r>
              <a:rPr lang="en-US" dirty="0"/>
              <a:t> girl's </a:t>
            </a:r>
            <a:r>
              <a:rPr lang="en-US" dirty="0" smtClean="0"/>
              <a:t>house, </a:t>
            </a:r>
            <a:r>
              <a:rPr lang="en-US" dirty="0"/>
              <a:t>imagining he sees her in front of her house—her curved neck, her dress, her hand on the railing.</a:t>
            </a:r>
          </a:p>
        </p:txBody>
      </p:sp>
    </p:spTree>
    <p:extLst>
      <p:ext uri="{BB962C8B-B14F-4D97-AF65-F5344CB8AC3E}">
        <p14:creationId xmlns:p14="http://schemas.microsoft.com/office/powerpoint/2010/main" val="3212381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His uncle comes home at 9 in the evening.</a:t>
            </a:r>
          </a:p>
          <a:p>
            <a:r>
              <a:rPr lang="en-US" dirty="0"/>
              <a:t>In a hurry, the boy </a:t>
            </a:r>
            <a:r>
              <a:rPr lang="en-US" dirty="0" smtClean="0"/>
              <a:t>leaves.</a:t>
            </a:r>
          </a:p>
          <a:p>
            <a:r>
              <a:rPr lang="en-US" dirty="0"/>
              <a:t>The narrator takes an empty third-class train across the river to the site of the bazaar. </a:t>
            </a:r>
            <a:endParaRPr lang="en-US" dirty="0" smtClean="0"/>
          </a:p>
          <a:p>
            <a:r>
              <a:rPr lang="en-US" dirty="0" smtClean="0"/>
              <a:t>When </a:t>
            </a:r>
            <a:r>
              <a:rPr lang="en-US" dirty="0"/>
              <a:t>he walks down the street to the bazaar building, it is nearing ten o'clock. </a:t>
            </a:r>
            <a:endParaRPr lang="en-US" dirty="0" smtClean="0"/>
          </a:p>
          <a:p>
            <a:r>
              <a:rPr lang="en-US" dirty="0" smtClean="0"/>
              <a:t>He </a:t>
            </a:r>
            <a:r>
              <a:rPr lang="en-US" dirty="0"/>
              <a:t>pays his way and walks through a turnstile only to discover that most of the stalls are already closed. </a:t>
            </a:r>
            <a:endParaRPr lang="en-US" dirty="0" smtClean="0"/>
          </a:p>
          <a:p>
            <a:r>
              <a:rPr lang="en-US" dirty="0" smtClean="0"/>
              <a:t>When </a:t>
            </a:r>
            <a:r>
              <a:rPr lang="en-US" dirty="0"/>
              <a:t>the narrator finds a stall that is still open, he goes inside and looks over a display of tea sets and porcelain vases.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023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When the narrator finds a stall that is still open, he goes inside and looks over a display of tea sets and porcelain vases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Does not purchase anything.</a:t>
            </a:r>
          </a:p>
          <a:p>
            <a:r>
              <a:rPr lang="en-US" dirty="0"/>
              <a:t>“Gazing up into the darkness I saw myself as a creature driven and derided by vanity; and my eyes burned with anguish and anger</a:t>
            </a:r>
            <a:r>
              <a:rPr lang="en-US" dirty="0" smtClean="0"/>
              <a:t>.”</a:t>
            </a:r>
          </a:p>
          <a:p>
            <a:r>
              <a:rPr lang="en-US" dirty="0" smtClean="0"/>
              <a:t>Disillusioned </a:t>
            </a:r>
            <a:r>
              <a:rPr lang="en-US" dirty="0"/>
              <a:t>by what he finds at the bazaar, realizes that </a:t>
            </a:r>
            <a:r>
              <a:rPr lang="en-US" dirty="0" smtClean="0"/>
              <a:t>the </a:t>
            </a:r>
            <a:r>
              <a:rPr lang="en-US" dirty="0" err="1"/>
              <a:t>Mangan</a:t>
            </a:r>
            <a:r>
              <a:rPr lang="en-US" dirty="0"/>
              <a:t> girl probably has no romantic interest in him. </a:t>
            </a:r>
            <a:endParaRPr lang="en-US" dirty="0" smtClean="0"/>
          </a:p>
          <a:p>
            <a:r>
              <a:rPr lang="en-US" dirty="0" smtClean="0"/>
              <a:t>Belief </a:t>
            </a:r>
            <a:r>
              <a:rPr lang="en-US" dirty="0"/>
              <a:t>that she was attracted to him was a result of his </a:t>
            </a:r>
            <a:r>
              <a:rPr lang="en-US" dirty="0" smtClean="0"/>
              <a:t>vanity.</a:t>
            </a:r>
          </a:p>
          <a:p>
            <a:r>
              <a:rPr lang="en-US" dirty="0"/>
              <a:t>T</a:t>
            </a:r>
            <a:r>
              <a:rPr lang="en-US" dirty="0" smtClean="0"/>
              <a:t>ragic </a:t>
            </a:r>
            <a:r>
              <a:rPr lang="en-US" dirty="0"/>
              <a:t>story of </a:t>
            </a:r>
            <a:r>
              <a:rPr lang="en-US" dirty="0" smtClean="0"/>
              <a:t>defeat.</a:t>
            </a:r>
          </a:p>
          <a:p>
            <a:r>
              <a:rPr lang="en-US" dirty="0"/>
              <a:t>In “</a:t>
            </a:r>
            <a:r>
              <a:rPr lang="en-US" dirty="0" err="1"/>
              <a:t>Araby</a:t>
            </a:r>
            <a:r>
              <a:rPr lang="en-US" dirty="0"/>
              <a:t>,” Joyce suggests that all people experience frustrated desire for love and new experiences.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1595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low" id="{DC2AA2DB-AE1A-408E-A6CD-448B8CB244AD}" vid="{10B85DB0-E885-4BF1-97E7-EF96B8DEECF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92</TotalTime>
  <Words>677</Words>
  <Application>Microsoft Office PowerPoint</Application>
  <PresentationFormat>Widescreen</PresentationFormat>
  <Paragraphs>43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Constantia</vt:lpstr>
      <vt:lpstr>Wingdings 2</vt:lpstr>
      <vt:lpstr>Flow</vt:lpstr>
      <vt:lpstr>James Joyce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James Joyce</dc:title>
  <dc:creator>George Mitrevski</dc:creator>
  <cp:lastModifiedBy>George Mitrevski</cp:lastModifiedBy>
  <cp:revision>9</cp:revision>
  <dcterms:created xsi:type="dcterms:W3CDTF">2013-04-14T15:34:53Z</dcterms:created>
  <dcterms:modified xsi:type="dcterms:W3CDTF">2013-04-14T17:06:58Z</dcterms:modified>
</cp:coreProperties>
</file>