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3"/>
  </p:notesMasterIdLst>
  <p:sldIdLst>
    <p:sldId id="256" r:id="rId2"/>
    <p:sldId id="257" r:id="rId3"/>
    <p:sldId id="258" r:id="rId4"/>
    <p:sldId id="259" r:id="rId5"/>
    <p:sldId id="260" r:id="rId6"/>
    <p:sldId id="261" r:id="rId7"/>
    <p:sldId id="268" r:id="rId8"/>
    <p:sldId id="277" r:id="rId9"/>
    <p:sldId id="278" r:id="rId10"/>
    <p:sldId id="279" r:id="rId11"/>
    <p:sldId id="280" r:id="rId12"/>
    <p:sldId id="281" r:id="rId13"/>
    <p:sldId id="282" r:id="rId14"/>
    <p:sldId id="283" r:id="rId15"/>
    <p:sldId id="284" r:id="rId16"/>
    <p:sldId id="285" r:id="rId17"/>
    <p:sldId id="286" r:id="rId18"/>
    <p:sldId id="262" r:id="rId19"/>
    <p:sldId id="263" r:id="rId20"/>
    <p:sldId id="269" r:id="rId21"/>
    <p:sldId id="264" r:id="rId22"/>
    <p:sldId id="265" r:id="rId23"/>
    <p:sldId id="275" r:id="rId24"/>
    <p:sldId id="276" r:id="rId25"/>
    <p:sldId id="271" r:id="rId26"/>
    <p:sldId id="270" r:id="rId27"/>
    <p:sldId id="266" r:id="rId28"/>
    <p:sldId id="267" r:id="rId29"/>
    <p:sldId id="273" r:id="rId30"/>
    <p:sldId id="272" r:id="rId31"/>
    <p:sldId id="274"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0" d="100"/>
          <a:sy n="70" d="100"/>
        </p:scale>
        <p:origin x="51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63CA20-7467-40FE-97B4-BF72AF0B64F6}" type="datetimeFigureOut">
              <a:rPr lang="en-US" smtClean="0"/>
              <a:t>2/24/2013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89BF45-6BB8-4F0E-A3B5-C76D68B51849}" type="slidenum">
              <a:rPr lang="en-US" smtClean="0"/>
              <a:t>‹#›</a:t>
            </a:fld>
            <a:endParaRPr lang="en-US"/>
          </a:p>
        </p:txBody>
      </p:sp>
    </p:spTree>
    <p:extLst>
      <p:ext uri="{BB962C8B-B14F-4D97-AF65-F5344CB8AC3E}">
        <p14:creationId xmlns:p14="http://schemas.microsoft.com/office/powerpoint/2010/main" val="371170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a:t>
            </a:fld>
            <a:endParaRPr lang="en-US"/>
          </a:p>
        </p:txBody>
      </p:sp>
    </p:spTree>
    <p:extLst>
      <p:ext uri="{BB962C8B-B14F-4D97-AF65-F5344CB8AC3E}">
        <p14:creationId xmlns:p14="http://schemas.microsoft.com/office/powerpoint/2010/main" val="419007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10</a:t>
            </a:fld>
            <a:endParaRPr lang="en-US"/>
          </a:p>
        </p:txBody>
      </p:sp>
    </p:spTree>
    <p:extLst>
      <p:ext uri="{BB962C8B-B14F-4D97-AF65-F5344CB8AC3E}">
        <p14:creationId xmlns:p14="http://schemas.microsoft.com/office/powerpoint/2010/main" val="819855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11</a:t>
            </a:fld>
            <a:endParaRPr lang="en-US"/>
          </a:p>
        </p:txBody>
      </p:sp>
    </p:spTree>
    <p:extLst>
      <p:ext uri="{BB962C8B-B14F-4D97-AF65-F5344CB8AC3E}">
        <p14:creationId xmlns:p14="http://schemas.microsoft.com/office/powerpoint/2010/main" val="2249118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12</a:t>
            </a:fld>
            <a:endParaRPr lang="en-US"/>
          </a:p>
        </p:txBody>
      </p:sp>
    </p:spTree>
    <p:extLst>
      <p:ext uri="{BB962C8B-B14F-4D97-AF65-F5344CB8AC3E}">
        <p14:creationId xmlns:p14="http://schemas.microsoft.com/office/powerpoint/2010/main" val="949503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13</a:t>
            </a:fld>
            <a:endParaRPr lang="en-US"/>
          </a:p>
        </p:txBody>
      </p:sp>
    </p:spTree>
    <p:extLst>
      <p:ext uri="{BB962C8B-B14F-4D97-AF65-F5344CB8AC3E}">
        <p14:creationId xmlns:p14="http://schemas.microsoft.com/office/powerpoint/2010/main" val="35267464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14</a:t>
            </a:fld>
            <a:endParaRPr lang="en-US"/>
          </a:p>
        </p:txBody>
      </p:sp>
    </p:spTree>
    <p:extLst>
      <p:ext uri="{BB962C8B-B14F-4D97-AF65-F5344CB8AC3E}">
        <p14:creationId xmlns:p14="http://schemas.microsoft.com/office/powerpoint/2010/main" val="644873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15</a:t>
            </a:fld>
            <a:endParaRPr lang="en-US"/>
          </a:p>
        </p:txBody>
      </p:sp>
    </p:spTree>
    <p:extLst>
      <p:ext uri="{BB962C8B-B14F-4D97-AF65-F5344CB8AC3E}">
        <p14:creationId xmlns:p14="http://schemas.microsoft.com/office/powerpoint/2010/main" val="9118678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16</a:t>
            </a:fld>
            <a:endParaRPr lang="en-US"/>
          </a:p>
        </p:txBody>
      </p:sp>
    </p:spTree>
    <p:extLst>
      <p:ext uri="{BB962C8B-B14F-4D97-AF65-F5344CB8AC3E}">
        <p14:creationId xmlns:p14="http://schemas.microsoft.com/office/powerpoint/2010/main" val="12253120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17</a:t>
            </a:fld>
            <a:endParaRPr lang="en-US"/>
          </a:p>
        </p:txBody>
      </p:sp>
    </p:spTree>
    <p:extLst>
      <p:ext uri="{BB962C8B-B14F-4D97-AF65-F5344CB8AC3E}">
        <p14:creationId xmlns:p14="http://schemas.microsoft.com/office/powerpoint/2010/main" val="13735424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18</a:t>
            </a:fld>
            <a:endParaRPr lang="en-US"/>
          </a:p>
        </p:txBody>
      </p:sp>
    </p:spTree>
    <p:extLst>
      <p:ext uri="{BB962C8B-B14F-4D97-AF65-F5344CB8AC3E}">
        <p14:creationId xmlns:p14="http://schemas.microsoft.com/office/powerpoint/2010/main" val="42225783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19</a:t>
            </a:fld>
            <a:endParaRPr lang="en-US"/>
          </a:p>
        </p:txBody>
      </p:sp>
    </p:spTree>
    <p:extLst>
      <p:ext uri="{BB962C8B-B14F-4D97-AF65-F5344CB8AC3E}">
        <p14:creationId xmlns:p14="http://schemas.microsoft.com/office/powerpoint/2010/main" val="2465290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a:t>
            </a:fld>
            <a:endParaRPr lang="en-US"/>
          </a:p>
        </p:txBody>
      </p:sp>
    </p:spTree>
    <p:extLst>
      <p:ext uri="{BB962C8B-B14F-4D97-AF65-F5344CB8AC3E}">
        <p14:creationId xmlns:p14="http://schemas.microsoft.com/office/powerpoint/2010/main" val="5486524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20</a:t>
            </a:fld>
            <a:endParaRPr lang="en-US"/>
          </a:p>
        </p:txBody>
      </p:sp>
    </p:spTree>
    <p:extLst>
      <p:ext uri="{BB962C8B-B14F-4D97-AF65-F5344CB8AC3E}">
        <p14:creationId xmlns:p14="http://schemas.microsoft.com/office/powerpoint/2010/main" val="3037595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21</a:t>
            </a:fld>
            <a:endParaRPr lang="en-US"/>
          </a:p>
        </p:txBody>
      </p:sp>
    </p:spTree>
    <p:extLst>
      <p:ext uri="{BB962C8B-B14F-4D97-AF65-F5344CB8AC3E}">
        <p14:creationId xmlns:p14="http://schemas.microsoft.com/office/powerpoint/2010/main" val="25951797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22</a:t>
            </a:fld>
            <a:endParaRPr lang="en-US"/>
          </a:p>
        </p:txBody>
      </p:sp>
    </p:spTree>
    <p:extLst>
      <p:ext uri="{BB962C8B-B14F-4D97-AF65-F5344CB8AC3E}">
        <p14:creationId xmlns:p14="http://schemas.microsoft.com/office/powerpoint/2010/main" val="41846005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23</a:t>
            </a:fld>
            <a:endParaRPr lang="en-US"/>
          </a:p>
        </p:txBody>
      </p:sp>
    </p:spTree>
    <p:extLst>
      <p:ext uri="{BB962C8B-B14F-4D97-AF65-F5344CB8AC3E}">
        <p14:creationId xmlns:p14="http://schemas.microsoft.com/office/powerpoint/2010/main" val="3201435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24</a:t>
            </a:fld>
            <a:endParaRPr lang="en-US"/>
          </a:p>
        </p:txBody>
      </p:sp>
    </p:spTree>
    <p:extLst>
      <p:ext uri="{BB962C8B-B14F-4D97-AF65-F5344CB8AC3E}">
        <p14:creationId xmlns:p14="http://schemas.microsoft.com/office/powerpoint/2010/main" val="67777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25</a:t>
            </a:fld>
            <a:endParaRPr lang="en-US"/>
          </a:p>
        </p:txBody>
      </p:sp>
    </p:spTree>
    <p:extLst>
      <p:ext uri="{BB962C8B-B14F-4D97-AF65-F5344CB8AC3E}">
        <p14:creationId xmlns:p14="http://schemas.microsoft.com/office/powerpoint/2010/main" val="22490122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26</a:t>
            </a:fld>
            <a:endParaRPr lang="en-US"/>
          </a:p>
        </p:txBody>
      </p:sp>
    </p:spTree>
    <p:extLst>
      <p:ext uri="{BB962C8B-B14F-4D97-AF65-F5344CB8AC3E}">
        <p14:creationId xmlns:p14="http://schemas.microsoft.com/office/powerpoint/2010/main" val="30225868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27</a:t>
            </a:fld>
            <a:endParaRPr lang="en-US"/>
          </a:p>
        </p:txBody>
      </p:sp>
    </p:spTree>
    <p:extLst>
      <p:ext uri="{BB962C8B-B14F-4D97-AF65-F5344CB8AC3E}">
        <p14:creationId xmlns:p14="http://schemas.microsoft.com/office/powerpoint/2010/main" val="34973353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28</a:t>
            </a:fld>
            <a:endParaRPr lang="en-US"/>
          </a:p>
        </p:txBody>
      </p:sp>
    </p:spTree>
    <p:extLst>
      <p:ext uri="{BB962C8B-B14F-4D97-AF65-F5344CB8AC3E}">
        <p14:creationId xmlns:p14="http://schemas.microsoft.com/office/powerpoint/2010/main" val="37950132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29</a:t>
            </a:fld>
            <a:endParaRPr lang="en-US"/>
          </a:p>
        </p:txBody>
      </p:sp>
    </p:spTree>
    <p:extLst>
      <p:ext uri="{BB962C8B-B14F-4D97-AF65-F5344CB8AC3E}">
        <p14:creationId xmlns:p14="http://schemas.microsoft.com/office/powerpoint/2010/main" val="439701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3</a:t>
            </a:fld>
            <a:endParaRPr lang="en-US"/>
          </a:p>
        </p:txBody>
      </p:sp>
    </p:spTree>
    <p:extLst>
      <p:ext uri="{BB962C8B-B14F-4D97-AF65-F5344CB8AC3E}">
        <p14:creationId xmlns:p14="http://schemas.microsoft.com/office/powerpoint/2010/main" val="24068208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30</a:t>
            </a:fld>
            <a:endParaRPr lang="en-US"/>
          </a:p>
        </p:txBody>
      </p:sp>
    </p:spTree>
    <p:extLst>
      <p:ext uri="{BB962C8B-B14F-4D97-AF65-F5344CB8AC3E}">
        <p14:creationId xmlns:p14="http://schemas.microsoft.com/office/powerpoint/2010/main" val="33290606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31</a:t>
            </a:fld>
            <a:endParaRPr lang="en-US"/>
          </a:p>
        </p:txBody>
      </p:sp>
    </p:spTree>
    <p:extLst>
      <p:ext uri="{BB962C8B-B14F-4D97-AF65-F5344CB8AC3E}">
        <p14:creationId xmlns:p14="http://schemas.microsoft.com/office/powerpoint/2010/main" val="94281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4</a:t>
            </a:fld>
            <a:endParaRPr lang="en-US"/>
          </a:p>
        </p:txBody>
      </p:sp>
    </p:spTree>
    <p:extLst>
      <p:ext uri="{BB962C8B-B14F-4D97-AF65-F5344CB8AC3E}">
        <p14:creationId xmlns:p14="http://schemas.microsoft.com/office/powerpoint/2010/main" val="1034337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5</a:t>
            </a:fld>
            <a:endParaRPr lang="en-US"/>
          </a:p>
        </p:txBody>
      </p:sp>
    </p:spTree>
    <p:extLst>
      <p:ext uri="{BB962C8B-B14F-4D97-AF65-F5344CB8AC3E}">
        <p14:creationId xmlns:p14="http://schemas.microsoft.com/office/powerpoint/2010/main" val="4174999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6</a:t>
            </a:fld>
            <a:endParaRPr lang="en-US"/>
          </a:p>
        </p:txBody>
      </p:sp>
    </p:spTree>
    <p:extLst>
      <p:ext uri="{BB962C8B-B14F-4D97-AF65-F5344CB8AC3E}">
        <p14:creationId xmlns:p14="http://schemas.microsoft.com/office/powerpoint/2010/main" val="2783812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7</a:t>
            </a:fld>
            <a:endParaRPr lang="en-US"/>
          </a:p>
        </p:txBody>
      </p:sp>
    </p:spTree>
    <p:extLst>
      <p:ext uri="{BB962C8B-B14F-4D97-AF65-F5344CB8AC3E}">
        <p14:creationId xmlns:p14="http://schemas.microsoft.com/office/powerpoint/2010/main" val="290717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8</a:t>
            </a:fld>
            <a:endParaRPr lang="en-US"/>
          </a:p>
        </p:txBody>
      </p:sp>
    </p:spTree>
    <p:extLst>
      <p:ext uri="{BB962C8B-B14F-4D97-AF65-F5344CB8AC3E}">
        <p14:creationId xmlns:p14="http://schemas.microsoft.com/office/powerpoint/2010/main" val="93335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89BF45-6BB8-4F0E-A3B5-C76D68B51849}" type="slidenum">
              <a:rPr lang="en-US" smtClean="0"/>
              <a:t>9</a:t>
            </a:fld>
            <a:endParaRPr lang="en-US"/>
          </a:p>
        </p:txBody>
      </p:sp>
    </p:spTree>
    <p:extLst>
      <p:ext uri="{BB962C8B-B14F-4D97-AF65-F5344CB8AC3E}">
        <p14:creationId xmlns:p14="http://schemas.microsoft.com/office/powerpoint/2010/main" val="687368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9FFE5B6-245C-4668-A852-BC5334C5A54C}" type="datetimeFigureOut">
              <a:rPr lang="en-US" smtClean="0"/>
              <a:t>2/24/2013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6166B-3CC5-44E1-A40A-FF22C393892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5521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FFE5B6-245C-4668-A852-BC5334C5A54C}" type="datetimeFigureOut">
              <a:rPr lang="en-US" smtClean="0"/>
              <a:t>2/24/2013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6166B-3CC5-44E1-A40A-FF22C3938929}" type="slidenum">
              <a:rPr lang="en-US" smtClean="0"/>
              <a:t>‹#›</a:t>
            </a:fld>
            <a:endParaRPr lang="en-US"/>
          </a:p>
        </p:txBody>
      </p:sp>
    </p:spTree>
    <p:extLst>
      <p:ext uri="{BB962C8B-B14F-4D97-AF65-F5344CB8AC3E}">
        <p14:creationId xmlns:p14="http://schemas.microsoft.com/office/powerpoint/2010/main" val="382547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FFE5B6-245C-4668-A852-BC5334C5A54C}" type="datetimeFigureOut">
              <a:rPr lang="en-US" smtClean="0"/>
              <a:t>2/24/2013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6166B-3CC5-44E1-A40A-FF22C3938929}" type="slidenum">
              <a:rPr lang="en-US" smtClean="0"/>
              <a:t>‹#›</a:t>
            </a:fld>
            <a:endParaRPr lang="en-US"/>
          </a:p>
        </p:txBody>
      </p:sp>
    </p:spTree>
    <p:extLst>
      <p:ext uri="{BB962C8B-B14F-4D97-AF65-F5344CB8AC3E}">
        <p14:creationId xmlns:p14="http://schemas.microsoft.com/office/powerpoint/2010/main" val="2238483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FFE5B6-245C-4668-A852-BC5334C5A54C}" type="datetimeFigureOut">
              <a:rPr lang="en-US" smtClean="0"/>
              <a:t>2/24/2013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6166B-3CC5-44E1-A40A-FF22C3938929}" type="slidenum">
              <a:rPr lang="en-US" smtClean="0"/>
              <a:t>‹#›</a:t>
            </a:fld>
            <a:endParaRPr lang="en-US"/>
          </a:p>
        </p:txBody>
      </p:sp>
    </p:spTree>
    <p:extLst>
      <p:ext uri="{BB962C8B-B14F-4D97-AF65-F5344CB8AC3E}">
        <p14:creationId xmlns:p14="http://schemas.microsoft.com/office/powerpoint/2010/main" val="3191598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FFE5B6-245C-4668-A852-BC5334C5A54C}" type="datetimeFigureOut">
              <a:rPr lang="en-US" smtClean="0"/>
              <a:t>2/24/2013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6166B-3CC5-44E1-A40A-FF22C393892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709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9FFE5B6-245C-4668-A852-BC5334C5A54C}" type="datetimeFigureOut">
              <a:rPr lang="en-US" smtClean="0"/>
              <a:t>2/24/2013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16166B-3CC5-44E1-A40A-FF22C3938929}" type="slidenum">
              <a:rPr lang="en-US" smtClean="0"/>
              <a:t>‹#›</a:t>
            </a:fld>
            <a:endParaRPr lang="en-US"/>
          </a:p>
        </p:txBody>
      </p:sp>
    </p:spTree>
    <p:extLst>
      <p:ext uri="{BB962C8B-B14F-4D97-AF65-F5344CB8AC3E}">
        <p14:creationId xmlns:p14="http://schemas.microsoft.com/office/powerpoint/2010/main" val="240004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9FFE5B6-245C-4668-A852-BC5334C5A54C}" type="datetimeFigureOut">
              <a:rPr lang="en-US" smtClean="0"/>
              <a:t>2/24/2013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16166B-3CC5-44E1-A40A-FF22C3938929}" type="slidenum">
              <a:rPr lang="en-US" smtClean="0"/>
              <a:t>‹#›</a:t>
            </a:fld>
            <a:endParaRPr lang="en-US"/>
          </a:p>
        </p:txBody>
      </p:sp>
    </p:spTree>
    <p:extLst>
      <p:ext uri="{BB962C8B-B14F-4D97-AF65-F5344CB8AC3E}">
        <p14:creationId xmlns:p14="http://schemas.microsoft.com/office/powerpoint/2010/main" val="2959865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9FFE5B6-245C-4668-A852-BC5334C5A54C}" type="datetimeFigureOut">
              <a:rPr lang="en-US" smtClean="0"/>
              <a:t>2/24/2013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16166B-3CC5-44E1-A40A-FF22C3938929}" type="slidenum">
              <a:rPr lang="en-US" smtClean="0"/>
              <a:t>‹#›</a:t>
            </a:fld>
            <a:endParaRPr lang="en-US"/>
          </a:p>
        </p:txBody>
      </p:sp>
    </p:spTree>
    <p:extLst>
      <p:ext uri="{BB962C8B-B14F-4D97-AF65-F5344CB8AC3E}">
        <p14:creationId xmlns:p14="http://schemas.microsoft.com/office/powerpoint/2010/main" val="2163609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9FFE5B6-245C-4668-A852-BC5334C5A54C}" type="datetimeFigureOut">
              <a:rPr lang="en-US" smtClean="0"/>
              <a:t>2/24/2013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16166B-3CC5-44E1-A40A-FF22C3938929}" type="slidenum">
              <a:rPr lang="en-US" smtClean="0"/>
              <a:t>‹#›</a:t>
            </a:fld>
            <a:endParaRPr lang="en-US"/>
          </a:p>
        </p:txBody>
      </p:sp>
    </p:spTree>
    <p:extLst>
      <p:ext uri="{BB962C8B-B14F-4D97-AF65-F5344CB8AC3E}">
        <p14:creationId xmlns:p14="http://schemas.microsoft.com/office/powerpoint/2010/main" val="32811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9FFE5B6-245C-4668-A852-BC5334C5A54C}" type="datetimeFigureOut">
              <a:rPr lang="en-US" smtClean="0"/>
              <a:t>2/24/2013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16166B-3CC5-44E1-A40A-FF22C3938929}" type="slidenum">
              <a:rPr lang="en-US" smtClean="0"/>
              <a:t>‹#›</a:t>
            </a:fld>
            <a:endParaRPr lang="en-US"/>
          </a:p>
        </p:txBody>
      </p:sp>
    </p:spTree>
    <p:extLst>
      <p:ext uri="{BB962C8B-B14F-4D97-AF65-F5344CB8AC3E}">
        <p14:creationId xmlns:p14="http://schemas.microsoft.com/office/powerpoint/2010/main" val="2217335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FFE5B6-245C-4668-A852-BC5334C5A54C}" type="datetimeFigureOut">
              <a:rPr lang="en-US" smtClean="0"/>
              <a:t>2/24/2013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16166B-3CC5-44E1-A40A-FF22C3938929}" type="slidenum">
              <a:rPr lang="en-US" smtClean="0"/>
              <a:t>‹#›</a:t>
            </a:fld>
            <a:endParaRPr lang="en-US"/>
          </a:p>
        </p:txBody>
      </p:sp>
    </p:spTree>
    <p:extLst>
      <p:ext uri="{BB962C8B-B14F-4D97-AF65-F5344CB8AC3E}">
        <p14:creationId xmlns:p14="http://schemas.microsoft.com/office/powerpoint/2010/main" val="2798901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9FFE5B6-245C-4668-A852-BC5334C5A54C}" type="datetimeFigureOut">
              <a:rPr lang="en-US" smtClean="0"/>
              <a:t>2/24/2013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16166B-3CC5-44E1-A40A-FF22C393892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04819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Imperialism</a:t>
            </a:r>
            <a:br>
              <a:rPr lang="en-US" dirty="0" smtClean="0"/>
            </a:br>
            <a:r>
              <a:rPr lang="en-US" dirty="0" err="1" smtClean="0"/>
              <a:t>Collonialism</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20507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lstStyle/>
          <a:p>
            <a:pPr lvl="1">
              <a:buFont typeface="Arial" panose="020B0604020202020204" pitchFamily="34" charset="0"/>
              <a:buChar char="•"/>
            </a:pPr>
            <a:r>
              <a:rPr lang="en-US" sz="2800" dirty="0"/>
              <a:t>So far the elephant had demolished a hut, overturned a garbage van, killed a cow, and eaten produce in the fruit stalls of the bazaar. </a:t>
            </a:r>
          </a:p>
          <a:p>
            <a:pPr lvl="1">
              <a:buFont typeface="Arial" panose="020B0604020202020204" pitchFamily="34" charset="0"/>
              <a:buChar char="•"/>
            </a:pPr>
            <a:r>
              <a:rPr lang="en-US" sz="2800" dirty="0"/>
              <a:t>Because the Burmese have no weapons of their own, the elephant is free to run wild</a:t>
            </a:r>
            <a:r>
              <a:rPr lang="en-US" sz="2800" dirty="0" smtClean="0"/>
              <a:t>.</a:t>
            </a:r>
          </a:p>
          <a:p>
            <a:pPr lvl="1">
              <a:buFont typeface="Arial" panose="020B0604020202020204" pitchFamily="34" charset="0"/>
              <a:buChar char="•"/>
            </a:pPr>
            <a:r>
              <a:rPr lang="en-US" sz="2800" dirty="0"/>
              <a:t>The </a:t>
            </a:r>
            <a:r>
              <a:rPr lang="en-US" sz="2800" dirty="0" smtClean="0"/>
              <a:t>gun is </a:t>
            </a:r>
            <a:r>
              <a:rPr lang="en-US" sz="2800" dirty="0"/>
              <a:t>not powerful enough to kill an elephant, but the noise it makes can frighten an animal. </a:t>
            </a:r>
          </a:p>
          <a:p>
            <a:pPr marL="0" indent="0">
              <a:buNone/>
            </a:pPr>
            <a:endParaRPr lang="en-US" dirty="0"/>
          </a:p>
        </p:txBody>
      </p:sp>
    </p:spTree>
    <p:extLst>
      <p:ext uri="{BB962C8B-B14F-4D97-AF65-F5344CB8AC3E}">
        <p14:creationId xmlns:p14="http://schemas.microsoft.com/office/powerpoint/2010/main" val="2959053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sz="2800" dirty="0"/>
              <a:t>Onlookers report that the elephant captured </a:t>
            </a:r>
            <a:r>
              <a:rPr lang="en-US" sz="2800" dirty="0" smtClean="0"/>
              <a:t>a man with </a:t>
            </a:r>
            <a:r>
              <a:rPr lang="en-US" sz="2800" dirty="0"/>
              <a:t>its trunk and then ground him down with its foot</a:t>
            </a:r>
            <a:r>
              <a:rPr lang="en-US" sz="2800" dirty="0" smtClean="0"/>
              <a:t>.</a:t>
            </a:r>
          </a:p>
          <a:p>
            <a:pPr lvl="1">
              <a:buFont typeface="Arial" panose="020B0604020202020204" pitchFamily="34" charset="0"/>
              <a:buChar char="•"/>
            </a:pPr>
            <a:r>
              <a:rPr lang="en-US" sz="2800" dirty="0"/>
              <a:t>A friend of the narrator owns an elephant gun, and the narrator sends a police orderly to fetch it</a:t>
            </a:r>
            <a:r>
              <a:rPr lang="en-US" sz="2800" dirty="0" smtClean="0"/>
              <a:t>.</a:t>
            </a:r>
          </a:p>
          <a:p>
            <a:pPr lvl="1">
              <a:buFont typeface="Arial" panose="020B0604020202020204" pitchFamily="34" charset="0"/>
              <a:buChar char="•"/>
            </a:pPr>
            <a:r>
              <a:rPr lang="en-US" sz="2800" dirty="0"/>
              <a:t> </a:t>
            </a:r>
            <a:r>
              <a:rPr lang="en-US" sz="2800" dirty="0" smtClean="0"/>
              <a:t>The </a:t>
            </a:r>
            <a:r>
              <a:rPr lang="en-US" sz="2800" dirty="0"/>
              <a:t>narrator heads down a hill toward paddy fields where the elephant was last seen. </a:t>
            </a:r>
            <a:endParaRPr lang="en-US" sz="2800" dirty="0" smtClean="0"/>
          </a:p>
          <a:p>
            <a:pPr lvl="1">
              <a:buFont typeface="Arial" panose="020B0604020202020204" pitchFamily="34" charset="0"/>
              <a:buChar char="•"/>
            </a:pPr>
            <a:r>
              <a:rPr lang="en-US" sz="2800" dirty="0" smtClean="0"/>
              <a:t>Throngs </a:t>
            </a:r>
            <a:r>
              <a:rPr lang="en-US" sz="2800" dirty="0"/>
              <a:t>of people follow him to witness the shooting of an elephant and to reap the harvest of meat </a:t>
            </a:r>
            <a:r>
              <a:rPr lang="en-US" sz="2800" dirty="0" smtClean="0"/>
              <a:t>afterward.</a:t>
            </a:r>
            <a:endParaRPr lang="en-US" sz="2800" dirty="0"/>
          </a:p>
        </p:txBody>
      </p:sp>
    </p:spTree>
    <p:extLst>
      <p:ext uri="{BB962C8B-B14F-4D97-AF65-F5344CB8AC3E}">
        <p14:creationId xmlns:p14="http://schemas.microsoft.com/office/powerpoint/2010/main" val="895583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Autofit/>
          </a:bodyPr>
          <a:lstStyle/>
          <a:p>
            <a:pPr lvl="1">
              <a:buFont typeface="Arial" panose="020B0604020202020204" pitchFamily="34" charset="0"/>
              <a:buChar char="•"/>
            </a:pPr>
            <a:r>
              <a:rPr lang="en-US" sz="2800" dirty="0"/>
              <a:t>The elephant </a:t>
            </a:r>
            <a:r>
              <a:rPr lang="en-US" sz="2800" dirty="0" smtClean="0"/>
              <a:t>seems </a:t>
            </a:r>
            <a:r>
              <a:rPr lang="en-US" sz="2800" dirty="0"/>
              <a:t>peaceful, as if his must frenzy has subsided and he has returned to normalcy. </a:t>
            </a:r>
            <a:endParaRPr lang="en-US" sz="2800" dirty="0" smtClean="0"/>
          </a:p>
          <a:p>
            <a:pPr lvl="1">
              <a:buFont typeface="Arial" panose="020B0604020202020204" pitchFamily="34" charset="0"/>
              <a:buChar char="•"/>
            </a:pPr>
            <a:r>
              <a:rPr lang="en-US" sz="2800" dirty="0" smtClean="0"/>
              <a:t>To </a:t>
            </a:r>
            <a:r>
              <a:rPr lang="en-US" sz="2800" dirty="0"/>
              <a:t>kill the elephant would be a terrible shame. </a:t>
            </a:r>
            <a:endParaRPr lang="en-US" sz="2800" dirty="0" smtClean="0"/>
          </a:p>
          <a:p>
            <a:pPr lvl="1">
              <a:buFont typeface="Arial" panose="020B0604020202020204" pitchFamily="34" charset="0"/>
              <a:buChar char="•"/>
            </a:pPr>
            <a:r>
              <a:rPr lang="en-US" sz="2800" dirty="0" smtClean="0"/>
              <a:t>After </a:t>
            </a:r>
            <a:r>
              <a:rPr lang="en-US" sz="2800" dirty="0"/>
              <a:t>all, he is a working elephant, just as valuable as an expensive machine. </a:t>
            </a:r>
            <a:endParaRPr lang="en-US" sz="2800" dirty="0" smtClean="0"/>
          </a:p>
          <a:p>
            <a:pPr lvl="1">
              <a:buFont typeface="Arial" panose="020B0604020202020204" pitchFamily="34" charset="0"/>
              <a:buChar char="•"/>
            </a:pPr>
            <a:r>
              <a:rPr lang="en-US" sz="2800" dirty="0" smtClean="0"/>
              <a:t>If </a:t>
            </a:r>
            <a:r>
              <a:rPr lang="en-US" sz="2800" dirty="0"/>
              <a:t>he has indeed become docile again, his mahout will have no trouble controlling him. </a:t>
            </a:r>
            <a:endParaRPr lang="en-US" sz="2800" dirty="0" smtClean="0"/>
          </a:p>
          <a:p>
            <a:pPr lvl="1">
              <a:buFont typeface="Arial" panose="020B0604020202020204" pitchFamily="34" charset="0"/>
              <a:buChar char="•"/>
            </a:pPr>
            <a:r>
              <a:rPr lang="en-US" sz="2800" dirty="0" smtClean="0"/>
              <a:t>The </a:t>
            </a:r>
            <a:r>
              <a:rPr lang="en-US" sz="2800" dirty="0"/>
              <a:t>narrator decides to observe the elephant for a while. </a:t>
            </a:r>
            <a:endParaRPr lang="en-US" sz="2800" dirty="0" smtClean="0"/>
          </a:p>
          <a:p>
            <a:pPr lvl="1">
              <a:buFont typeface="Arial" panose="020B0604020202020204" pitchFamily="34" charset="0"/>
              <a:buChar char="•"/>
            </a:pPr>
            <a:r>
              <a:rPr lang="en-US" sz="2800" dirty="0" smtClean="0"/>
              <a:t>The narrator looks </a:t>
            </a:r>
            <a:r>
              <a:rPr lang="en-US" sz="2800" dirty="0"/>
              <a:t>at the spectators, now numbering about two thousand, he realizes that they expect him to shoot the </a:t>
            </a:r>
            <a:r>
              <a:rPr lang="en-US" sz="2800" dirty="0" smtClean="0"/>
              <a:t>elephant.</a:t>
            </a:r>
            <a:endParaRPr lang="en-US" sz="2800" dirty="0"/>
          </a:p>
        </p:txBody>
      </p:sp>
    </p:spTree>
    <p:extLst>
      <p:ext uri="{BB962C8B-B14F-4D97-AF65-F5344CB8AC3E}">
        <p14:creationId xmlns:p14="http://schemas.microsoft.com/office/powerpoint/2010/main" val="4278213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rmAutofit/>
          </a:bodyPr>
          <a:lstStyle/>
          <a:p>
            <a:r>
              <a:rPr lang="en-US" sz="2400" dirty="0" smtClean="0"/>
              <a:t>“And </a:t>
            </a:r>
            <a:r>
              <a:rPr lang="en-US" sz="2400" dirty="0"/>
              <a:t>it was at this moment, as I stood there with the rifle in my hands, that I first grasped the hollowness, the futility of the white man's dominion in the East. Here was I, the white man with his gun, standing in front of the unarmed native crowd—seemingly the leading actor of the piece; but in reality I was only an absurd puppet pushed to and fro by the will of those yellow faces behind. I perceived in this moment that when the white man turns tyrant it is his own freedom that he destroys . . . I had got to shoot the elephant . . . To come all that way, rifle in hand, with two thousand people marching at my heels, and then to trail feebly away, having done nothing—no, that was impossible. The crowd would laugh at me. And my whole life, every white man's life in the East, was one long struggle not to be laughed at</a:t>
            </a:r>
            <a:r>
              <a:rPr lang="en-US" sz="2400" dirty="0" smtClean="0"/>
              <a:t>.”</a:t>
            </a:r>
            <a:endParaRPr lang="en-US" sz="2400" dirty="0"/>
          </a:p>
        </p:txBody>
      </p:sp>
    </p:spTree>
    <p:extLst>
      <p:ext uri="{BB962C8B-B14F-4D97-AF65-F5344CB8AC3E}">
        <p14:creationId xmlns:p14="http://schemas.microsoft.com/office/powerpoint/2010/main" val="1351693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Autofit/>
          </a:bodyPr>
          <a:lstStyle/>
          <a:p>
            <a:pPr lvl="1">
              <a:buFont typeface="Arial" panose="020B0604020202020204" pitchFamily="34" charset="0"/>
              <a:buChar char="•"/>
            </a:pPr>
            <a:r>
              <a:rPr lang="en-US" sz="2800" dirty="0" smtClean="0"/>
              <a:t>He fires several shots. The </a:t>
            </a:r>
            <a:r>
              <a:rPr lang="en-US" sz="2800" dirty="0"/>
              <a:t>elephant continues to breathe</a:t>
            </a:r>
            <a:r>
              <a:rPr lang="en-US" sz="2800" dirty="0" smtClean="0"/>
              <a:t>.</a:t>
            </a:r>
          </a:p>
          <a:p>
            <a:pPr lvl="1">
              <a:buFont typeface="Arial" panose="020B0604020202020204" pitchFamily="34" charset="0"/>
              <a:buChar char="•"/>
            </a:pPr>
            <a:r>
              <a:rPr lang="en-US" sz="2800" dirty="0"/>
              <a:t>Unable to stand there and watch it suffer, the narrator leaves. </a:t>
            </a:r>
            <a:endParaRPr lang="en-US" sz="2800" dirty="0" smtClean="0"/>
          </a:p>
          <a:p>
            <a:pPr lvl="1">
              <a:buFont typeface="Arial" panose="020B0604020202020204" pitchFamily="34" charset="0"/>
              <a:buChar char="•"/>
            </a:pPr>
            <a:r>
              <a:rPr lang="en-US" sz="2800" dirty="0" smtClean="0"/>
              <a:t>He </a:t>
            </a:r>
            <a:r>
              <a:rPr lang="en-US" sz="2800" dirty="0"/>
              <a:t>finds out later that the beast lasted another half-hour and that the </a:t>
            </a:r>
            <a:r>
              <a:rPr lang="en-US" sz="2800" dirty="0" err="1"/>
              <a:t>Burmans</a:t>
            </a:r>
            <a:r>
              <a:rPr lang="en-US" sz="2800" dirty="0"/>
              <a:t> “had stripped his body almost to the bones by the afternoon</a:t>
            </a:r>
            <a:r>
              <a:rPr lang="en-US" sz="2800" dirty="0" smtClean="0"/>
              <a:t>.”</a:t>
            </a:r>
          </a:p>
          <a:p>
            <a:pPr lvl="1">
              <a:buFont typeface="Arial" panose="020B0604020202020204" pitchFamily="34" charset="0"/>
              <a:buChar char="•"/>
            </a:pPr>
            <a:r>
              <a:rPr lang="en-US" sz="2800" dirty="0"/>
              <a:t>Afterward, the </a:t>
            </a:r>
            <a:r>
              <a:rPr lang="en-US" sz="2800" dirty="0" err="1"/>
              <a:t>Burmans</a:t>
            </a:r>
            <a:r>
              <a:rPr lang="en-US" sz="2800" dirty="0"/>
              <a:t> and the Europeans were divided on what should have been done. </a:t>
            </a:r>
            <a:endParaRPr lang="en-US" sz="2800" dirty="0" smtClean="0"/>
          </a:p>
          <a:p>
            <a:pPr lvl="1">
              <a:buFont typeface="Arial" panose="020B0604020202020204" pitchFamily="34" charset="0"/>
              <a:buChar char="•"/>
            </a:pPr>
            <a:r>
              <a:rPr lang="en-US" sz="2800" dirty="0" smtClean="0"/>
              <a:t>The owner </a:t>
            </a:r>
            <a:r>
              <a:rPr lang="en-US" sz="2800" dirty="0"/>
              <a:t>is angry. </a:t>
            </a:r>
            <a:r>
              <a:rPr lang="en-US" sz="2800" dirty="0" smtClean="0"/>
              <a:t>As an </a:t>
            </a:r>
            <a:r>
              <a:rPr lang="en-US" sz="2800" dirty="0"/>
              <a:t>Indian, he is powerless to take action. </a:t>
            </a:r>
            <a:endParaRPr lang="en-US" sz="2800" dirty="0" smtClean="0"/>
          </a:p>
          <a:p>
            <a:pPr lvl="1">
              <a:buFont typeface="Arial" panose="020B0604020202020204" pitchFamily="34" charset="0"/>
              <a:buChar char="•"/>
            </a:pPr>
            <a:r>
              <a:rPr lang="en-US" sz="2800" dirty="0"/>
              <a:t>T</a:t>
            </a:r>
            <a:r>
              <a:rPr lang="en-US" sz="2800" dirty="0" smtClean="0"/>
              <a:t>he </a:t>
            </a:r>
            <a:r>
              <a:rPr lang="en-US" sz="2800" dirty="0"/>
              <a:t>narrator has the law on his side. An elephant has to be killed if its owner fails to control it. </a:t>
            </a:r>
          </a:p>
        </p:txBody>
      </p:sp>
    </p:spTree>
    <p:extLst>
      <p:ext uri="{BB962C8B-B14F-4D97-AF65-F5344CB8AC3E}">
        <p14:creationId xmlns:p14="http://schemas.microsoft.com/office/powerpoint/2010/main" val="283459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lstStyle/>
          <a:p>
            <a:pPr lvl="1">
              <a:buFont typeface="Arial" panose="020B0604020202020204" pitchFamily="34" charset="0"/>
              <a:buChar char="•"/>
            </a:pPr>
            <a:r>
              <a:rPr lang="en-US" sz="2800" dirty="0"/>
              <a:t>The older Europeans defend the narrator. </a:t>
            </a:r>
            <a:endParaRPr lang="en-US" sz="2800" dirty="0" smtClean="0"/>
          </a:p>
          <a:p>
            <a:pPr lvl="1">
              <a:buFont typeface="Arial" panose="020B0604020202020204" pitchFamily="34" charset="0"/>
              <a:buChar char="•"/>
            </a:pPr>
            <a:r>
              <a:rPr lang="en-US" sz="2800" dirty="0" smtClean="0"/>
              <a:t>The </a:t>
            </a:r>
            <a:r>
              <a:rPr lang="en-US" sz="2800" dirty="0"/>
              <a:t>younger ones say it is wrong to shoot an elephant for killing a coolie, for the it is worth much more than the victim. </a:t>
            </a:r>
            <a:endParaRPr lang="en-US" sz="2800" dirty="0" smtClean="0"/>
          </a:p>
          <a:p>
            <a:pPr lvl="1">
              <a:buFont typeface="Arial" panose="020B0604020202020204" pitchFamily="34" charset="0"/>
              <a:buChar char="•"/>
            </a:pPr>
            <a:r>
              <a:rPr lang="en-US" sz="2800" dirty="0" smtClean="0"/>
              <a:t>The </a:t>
            </a:r>
            <a:r>
              <a:rPr lang="en-US" sz="2800" dirty="0"/>
              <a:t>narrator says, "And afterwards I was very glad that the coolie had been killed; it put me legally in the right and it gave me a sufficient pretext for shooting the elephant. I often wondered whether any of the others grasped that I had done it solely to avoid looking a fool."</a:t>
            </a:r>
          </a:p>
          <a:p>
            <a:endParaRPr lang="en-US" dirty="0"/>
          </a:p>
        </p:txBody>
      </p:sp>
    </p:spTree>
    <p:extLst>
      <p:ext uri="{BB962C8B-B14F-4D97-AF65-F5344CB8AC3E}">
        <p14:creationId xmlns:p14="http://schemas.microsoft.com/office/powerpoint/2010/main" val="638134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rmAutofit lnSpcReduction="10000"/>
          </a:bodyPr>
          <a:lstStyle/>
          <a:p>
            <a:pPr lvl="1">
              <a:buFont typeface="Arial" panose="020B0604020202020204" pitchFamily="34" charset="0"/>
              <a:buChar char="•"/>
            </a:pPr>
            <a:r>
              <a:rPr lang="en-US" sz="2800" dirty="0" smtClean="0"/>
              <a:t>Conflicts:</a:t>
            </a:r>
            <a:endParaRPr lang="en-US" sz="2800" dirty="0"/>
          </a:p>
          <a:p>
            <a:pPr lvl="1">
              <a:buFont typeface="Arial" panose="020B0604020202020204" pitchFamily="34" charset="0"/>
              <a:buChar char="•"/>
            </a:pPr>
            <a:r>
              <a:rPr lang="en-US" sz="2800" dirty="0" smtClean="0"/>
              <a:t>one </a:t>
            </a:r>
            <a:r>
              <a:rPr lang="en-US" sz="2800" dirty="0"/>
              <a:t>with the </a:t>
            </a:r>
            <a:r>
              <a:rPr lang="en-US" sz="2800" dirty="0" smtClean="0"/>
              <a:t>British </a:t>
            </a:r>
            <a:r>
              <a:rPr lang="en-US" sz="2800" dirty="0"/>
              <a:t>Empire because of its unjust occupation of Burma, </a:t>
            </a:r>
            <a:endParaRPr lang="en-US" sz="2800" dirty="0" smtClean="0"/>
          </a:p>
          <a:p>
            <a:pPr lvl="1">
              <a:buFont typeface="Arial" panose="020B0604020202020204" pitchFamily="34" charset="0"/>
              <a:buChar char="•"/>
            </a:pPr>
            <a:r>
              <a:rPr lang="en-US" sz="2800" dirty="0" smtClean="0"/>
              <a:t>one </a:t>
            </a:r>
            <a:r>
              <a:rPr lang="en-US" sz="2800" dirty="0"/>
              <a:t>with the Burmese because of their mockery of him as a representative of the British Empire, </a:t>
            </a:r>
          </a:p>
          <a:p>
            <a:pPr lvl="1">
              <a:buFont typeface="Arial" panose="020B0604020202020204" pitchFamily="34" charset="0"/>
              <a:buChar char="•"/>
            </a:pPr>
            <a:r>
              <a:rPr lang="en-US" sz="2800" dirty="0" smtClean="0"/>
              <a:t>one </a:t>
            </a:r>
            <a:r>
              <a:rPr lang="en-US" sz="2800" dirty="0"/>
              <a:t>with himself in his struggle with his conscience and self-image</a:t>
            </a:r>
            <a:r>
              <a:rPr lang="en-US" sz="2800" dirty="0" smtClean="0"/>
              <a:t>.</a:t>
            </a:r>
          </a:p>
          <a:p>
            <a:pPr lvl="1">
              <a:buFont typeface="Arial" panose="020B0604020202020204" pitchFamily="34" charset="0"/>
              <a:buChar char="•"/>
            </a:pPr>
            <a:r>
              <a:rPr lang="en-US" sz="2800" dirty="0" smtClean="0"/>
              <a:t>All </a:t>
            </a:r>
            <a:r>
              <a:rPr lang="en-US" sz="2800" dirty="0"/>
              <a:t>three conflicts complicate his ability to make objective, clear-headed decisions</a:t>
            </a:r>
            <a:r>
              <a:rPr lang="en-US" sz="2800" dirty="0" smtClean="0"/>
              <a:t>.</a:t>
            </a:r>
          </a:p>
          <a:p>
            <a:pPr lvl="1">
              <a:buFont typeface="Arial" panose="020B0604020202020204" pitchFamily="34" charset="0"/>
              <a:buChar char="•"/>
            </a:pPr>
            <a:r>
              <a:rPr lang="en-US" sz="2800" dirty="0"/>
              <a:t>He blames British tyranny and Burmese reaction to it for his </a:t>
            </a:r>
            <a:r>
              <a:rPr lang="en-US" sz="2800" dirty="0" smtClean="0"/>
              <a:t>troubles.</a:t>
            </a:r>
            <a:endParaRPr lang="en-US" sz="2800" dirty="0"/>
          </a:p>
        </p:txBody>
      </p:sp>
    </p:spTree>
    <p:extLst>
      <p:ext uri="{BB962C8B-B14F-4D97-AF65-F5344CB8AC3E}">
        <p14:creationId xmlns:p14="http://schemas.microsoft.com/office/powerpoint/2010/main" val="175627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Autofit/>
          </a:bodyPr>
          <a:lstStyle/>
          <a:p>
            <a:pPr lvl="1">
              <a:buFont typeface="Arial" panose="020B0604020202020204" pitchFamily="34" charset="0"/>
              <a:buChar char="•"/>
            </a:pPr>
            <a:r>
              <a:rPr lang="en-US" sz="2800" dirty="0" smtClean="0"/>
              <a:t>Themes:</a:t>
            </a:r>
            <a:endParaRPr lang="en-US" sz="2800" dirty="0"/>
          </a:p>
          <a:p>
            <a:pPr lvl="1">
              <a:buFont typeface="Arial" panose="020B0604020202020204" pitchFamily="34" charset="0"/>
              <a:buChar char="•"/>
            </a:pPr>
            <a:r>
              <a:rPr lang="en-US" sz="2800" dirty="0"/>
              <a:t>The Evil of </a:t>
            </a:r>
            <a:r>
              <a:rPr lang="en-US" sz="2800" dirty="0" smtClean="0"/>
              <a:t>Imperialism</a:t>
            </a:r>
          </a:p>
          <a:p>
            <a:pPr lvl="1">
              <a:buFont typeface="Arial" panose="020B0604020202020204" pitchFamily="34" charset="0"/>
              <a:buChar char="•"/>
            </a:pPr>
            <a:r>
              <a:rPr lang="en-US" sz="2800" dirty="0"/>
              <a:t>Loss of Freedom in a Colonized </a:t>
            </a:r>
            <a:r>
              <a:rPr lang="en-US" sz="2800" dirty="0" smtClean="0"/>
              <a:t>Land.</a:t>
            </a:r>
            <a:r>
              <a:rPr lang="en-US" sz="2800" dirty="0"/>
              <a:t> When imperialists colonize a country, they restrict the freedom of the natives</a:t>
            </a:r>
            <a:r>
              <a:rPr lang="en-US" sz="2800" dirty="0" smtClean="0"/>
              <a:t>.</a:t>
            </a:r>
          </a:p>
          <a:p>
            <a:pPr lvl="1">
              <a:buFont typeface="Arial" panose="020B0604020202020204" pitchFamily="34" charset="0"/>
              <a:buChar char="•"/>
            </a:pPr>
            <a:r>
              <a:rPr lang="en-US" sz="2800" dirty="0"/>
              <a:t>Resentment. The natives resent the presence of the British, as would any people subjected to foreign rule. They ridicule the British from a distance and laugh at them whenever an opportunity presents itself. In turn, many of the </a:t>
            </a:r>
            <a:r>
              <a:rPr lang="en-US" sz="2800" dirty="0" smtClean="0"/>
              <a:t>British </a:t>
            </a:r>
            <a:r>
              <a:rPr lang="en-US" sz="2800" dirty="0"/>
              <a:t>despise the natives. And so, there is constant tension between the occupier and the </a:t>
            </a:r>
            <a:r>
              <a:rPr lang="en-US" sz="2800" dirty="0" smtClean="0"/>
              <a:t>occupied.</a:t>
            </a:r>
            <a:endParaRPr lang="en-US" sz="2800" dirty="0"/>
          </a:p>
        </p:txBody>
      </p:sp>
    </p:spTree>
    <p:extLst>
      <p:ext uri="{BB962C8B-B14F-4D97-AF65-F5344CB8AC3E}">
        <p14:creationId xmlns:p14="http://schemas.microsoft.com/office/powerpoint/2010/main" val="878787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latin typeface="+mn-lt"/>
              </a:rPr>
              <a:t>Nadine </a:t>
            </a:r>
            <a:r>
              <a:rPr lang="en-US" altLang="zh-TW" dirty="0" err="1">
                <a:solidFill>
                  <a:schemeClr val="tx1"/>
                </a:solidFill>
                <a:latin typeface="+mn-lt"/>
              </a:rPr>
              <a:t>Gordimer</a:t>
            </a:r>
            <a:r>
              <a:rPr lang="en-US" altLang="zh-TW" dirty="0">
                <a:solidFill>
                  <a:schemeClr val="tx1"/>
                </a:solidFill>
                <a:latin typeface="+mn-lt"/>
              </a:rPr>
              <a:t> (1923~  ) </a:t>
            </a:r>
            <a:endParaRPr lang="en-US" dirty="0">
              <a:solidFill>
                <a:schemeClr val="tx1"/>
              </a:solidFill>
              <a:latin typeface="+mn-lt"/>
            </a:endParaRPr>
          </a:p>
        </p:txBody>
      </p:sp>
      <p:sp>
        <p:nvSpPr>
          <p:cNvPr id="3" name="Content Placeholder 2"/>
          <p:cNvSpPr>
            <a:spLocks noGrp="1"/>
          </p:cNvSpPr>
          <p:nvPr>
            <p:ph idx="1"/>
          </p:nvPr>
        </p:nvSpPr>
        <p:spPr/>
        <p:txBody>
          <a:bodyPr/>
          <a:lstStyle/>
          <a:p>
            <a:pPr lvl="1">
              <a:buFont typeface="Arial" panose="020B0604020202020204" pitchFamily="34" charset="0"/>
              <a:buChar char="•"/>
            </a:pPr>
            <a:r>
              <a:rPr lang="en-US" altLang="zh-TW" sz="2800" dirty="0" smtClean="0">
                <a:solidFill>
                  <a:srgbClr val="000000"/>
                </a:solidFill>
              </a:rPr>
              <a:t>Was </a:t>
            </a:r>
            <a:r>
              <a:rPr lang="en-US" altLang="zh-TW" sz="2800" dirty="0">
                <a:solidFill>
                  <a:srgbClr val="000000"/>
                </a:solidFill>
              </a:rPr>
              <a:t>awarded </a:t>
            </a:r>
            <a:r>
              <a:rPr lang="en-US" altLang="zh-TW" sz="2800" dirty="0">
                <a:solidFill>
                  <a:schemeClr val="tx1"/>
                </a:solidFill>
              </a:rPr>
              <a:t>Nobel Prize for Literature in 1991.</a:t>
            </a:r>
          </a:p>
          <a:p>
            <a:pPr lvl="1">
              <a:buFont typeface="Arial" panose="020B0604020202020204" pitchFamily="34" charset="0"/>
              <a:buChar char="•"/>
            </a:pPr>
            <a:r>
              <a:rPr lang="en-US" sz="2800" dirty="0" smtClean="0"/>
              <a:t>Literature mostly </a:t>
            </a:r>
            <a:r>
              <a:rPr lang="en-US" sz="2800" dirty="0"/>
              <a:t>about South African, apartheid, a racially divided home </a:t>
            </a:r>
            <a:r>
              <a:rPr lang="en-US" sz="2800" dirty="0" smtClean="0"/>
              <a:t>country.</a:t>
            </a:r>
          </a:p>
          <a:p>
            <a:pPr lvl="1">
              <a:buFont typeface="Arial" panose="020B0604020202020204" pitchFamily="34" charset="0"/>
              <a:buChar char="•"/>
            </a:pPr>
            <a:r>
              <a:rPr lang="en-US" sz="2800" dirty="0" smtClean="0"/>
              <a:t>Has </a:t>
            </a:r>
            <a:r>
              <a:rPr lang="en-US" sz="2800" dirty="0"/>
              <a:t>often written about the relationships among white radicals, liberals, and blacks in South Africa.</a:t>
            </a:r>
            <a:endParaRPr lang="en-US" sz="2800" dirty="0" smtClean="0"/>
          </a:p>
          <a:p>
            <a:endParaRPr lang="en-US" dirty="0"/>
          </a:p>
        </p:txBody>
      </p:sp>
      <p:sp>
        <p:nvSpPr>
          <p:cNvPr id="4" name="Slide Number Placeholder 3"/>
          <p:cNvSpPr>
            <a:spLocks noGrp="1"/>
          </p:cNvSpPr>
          <p:nvPr>
            <p:ph type="sldNum" sz="quarter" idx="12"/>
          </p:nvPr>
        </p:nvSpPr>
        <p:spPr/>
        <p:txBody>
          <a:bodyPr/>
          <a:lstStyle/>
          <a:p>
            <a:fld id="{3316166B-3CC5-44E1-A40A-FF22C3938929}" type="slidenum">
              <a:rPr lang="en-US" smtClean="0"/>
              <a:t>18</a:t>
            </a:fld>
            <a:endParaRPr lang="en-US"/>
          </a:p>
        </p:txBody>
      </p:sp>
    </p:spTree>
    <p:extLst>
      <p:ext uri="{BB962C8B-B14F-4D97-AF65-F5344CB8AC3E}">
        <p14:creationId xmlns:p14="http://schemas.microsoft.com/office/powerpoint/2010/main" val="234993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a:t>The story </a:t>
            </a:r>
            <a:r>
              <a:rPr lang="en-US" sz="2800" dirty="0" smtClean="0"/>
              <a:t>“</a:t>
            </a:r>
            <a:r>
              <a:rPr lang="en-US" sz="2800" dirty="0"/>
              <a:t>The Moment Before the Gun Went Off,” </a:t>
            </a:r>
            <a:r>
              <a:rPr lang="en-US" sz="2800" dirty="0" smtClean="0"/>
              <a:t>is based </a:t>
            </a:r>
            <a:r>
              <a:rPr lang="en-US" sz="2800" dirty="0"/>
              <a:t>on an incident that took place during the policy of apartheid in South </a:t>
            </a:r>
            <a:r>
              <a:rPr lang="en-US" sz="2800" dirty="0" smtClean="0"/>
              <a:t>Africa.</a:t>
            </a:r>
          </a:p>
          <a:p>
            <a:pPr>
              <a:buFont typeface="Arial" panose="020B0604020202020204" pitchFamily="34" charset="0"/>
              <a:buChar char="•"/>
            </a:pPr>
            <a:r>
              <a:rPr lang="en-US" sz="2800" dirty="0" smtClean="0"/>
              <a:t>The </a:t>
            </a:r>
            <a:r>
              <a:rPr lang="en-US" sz="2800" dirty="0"/>
              <a:t>date and location of this short story is very crucial to the story as a whole. </a:t>
            </a:r>
            <a:endParaRPr lang="en-US" sz="2800" dirty="0" smtClean="0"/>
          </a:p>
          <a:p>
            <a:pPr>
              <a:buFont typeface="Arial" panose="020B0604020202020204" pitchFamily="34" charset="0"/>
              <a:buChar char="•"/>
            </a:pPr>
            <a:r>
              <a:rPr lang="en-US" sz="2800" dirty="0" smtClean="0"/>
              <a:t>The </a:t>
            </a:r>
            <a:r>
              <a:rPr lang="en-US" sz="2800" dirty="0"/>
              <a:t>time period in which this short story is set in is important because it helps the reader understand the views each characters in the story have toward each other, and cultural norms which the characters take part in</a:t>
            </a:r>
            <a:r>
              <a:rPr lang="en-US" sz="2800" dirty="0" smtClean="0"/>
              <a:t>.</a:t>
            </a:r>
          </a:p>
        </p:txBody>
      </p:sp>
    </p:spTree>
    <p:extLst>
      <p:ext uri="{BB962C8B-B14F-4D97-AF65-F5344CB8AC3E}">
        <p14:creationId xmlns:p14="http://schemas.microsoft.com/office/powerpoint/2010/main" val="1482084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Imperialism</a:t>
            </a:r>
            <a:endParaRPr lang="en-US" dirty="0"/>
          </a:p>
        </p:txBody>
      </p:sp>
      <p:sp>
        <p:nvSpPr>
          <p:cNvPr id="3" name="Content Placeholder 2"/>
          <p:cNvSpPr>
            <a:spLocks noGrp="1"/>
          </p:cNvSpPr>
          <p:nvPr>
            <p:ph idx="1"/>
          </p:nvPr>
        </p:nvSpPr>
        <p:spPr/>
        <p:txBody>
          <a:bodyPr>
            <a:normAutofit/>
          </a:bodyPr>
          <a:lstStyle/>
          <a:p>
            <a:pPr marL="438912" indent="-320040" fontAlgn="auto">
              <a:spcBef>
                <a:spcPts val="0"/>
              </a:spcBef>
              <a:spcAft>
                <a:spcPts val="0"/>
              </a:spcAft>
              <a:buFont typeface="Wingdings 2"/>
              <a:buNone/>
              <a:defRPr/>
            </a:pPr>
            <a:r>
              <a:rPr lang="en-US" sz="2800" dirty="0"/>
              <a:t>• </a:t>
            </a:r>
            <a:r>
              <a:rPr lang="en-US" sz="2800" b="1" dirty="0"/>
              <a:t>Colonialism</a:t>
            </a:r>
            <a:r>
              <a:rPr lang="en-US" sz="2800" dirty="0"/>
              <a:t> refers to the rule of one nation over a group of people in a geographically distant land—usually to maintain control of that land’s resources.</a:t>
            </a:r>
          </a:p>
          <a:p>
            <a:pPr marL="438912" indent="-320040" fontAlgn="auto">
              <a:spcBef>
                <a:spcPts val="0"/>
              </a:spcBef>
              <a:spcAft>
                <a:spcPts val="0"/>
              </a:spcAft>
              <a:buFont typeface="Wingdings 2"/>
              <a:buNone/>
              <a:defRPr/>
            </a:pPr>
            <a:r>
              <a:rPr lang="en-US" sz="2800" dirty="0"/>
              <a:t>• Between the 1600s and the 1800s, Great Britain took control of millions of people, their land, and their resources through colonization.</a:t>
            </a:r>
          </a:p>
          <a:p>
            <a:pPr marL="438912" indent="-320040" fontAlgn="auto">
              <a:spcBef>
                <a:spcPts val="0"/>
              </a:spcBef>
              <a:spcAft>
                <a:spcPts val="0"/>
              </a:spcAft>
              <a:buFont typeface="Wingdings 2"/>
              <a:buNone/>
              <a:defRPr/>
            </a:pPr>
            <a:r>
              <a:rPr lang="en-US" sz="2800" dirty="0"/>
              <a:t>• British citizens often went to live in the colonies and to govern over the people there</a:t>
            </a:r>
            <a:r>
              <a:rPr lang="en-US" sz="2800" dirty="0" smtClean="0"/>
              <a:t>.</a:t>
            </a:r>
            <a:endParaRPr lang="en-US" dirty="0"/>
          </a:p>
        </p:txBody>
      </p:sp>
    </p:spTree>
    <p:extLst>
      <p:ext uri="{BB962C8B-B14F-4D97-AF65-F5344CB8AC3E}">
        <p14:creationId xmlns:p14="http://schemas.microsoft.com/office/powerpoint/2010/main" val="1697842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lstStyle/>
          <a:p>
            <a:pPr lvl="1">
              <a:buFont typeface="Arial" panose="020B0604020202020204" pitchFamily="34" charset="0"/>
              <a:buChar char="•"/>
            </a:pPr>
            <a:r>
              <a:rPr lang="en-US" sz="2800" dirty="0"/>
              <a:t>Apartheid (meaning separateness in </a:t>
            </a:r>
            <a:r>
              <a:rPr lang="en-US" sz="2800" dirty="0" smtClean="0"/>
              <a:t>Afrikaans) </a:t>
            </a:r>
            <a:r>
              <a:rPr lang="en-US" sz="2800" dirty="0"/>
              <a:t>was a system of legal racial segregation enforced by the National Party government of South Africa between 1948 and 1990. </a:t>
            </a:r>
            <a:endParaRPr lang="en-US" sz="2800" dirty="0" smtClean="0"/>
          </a:p>
          <a:p>
            <a:pPr lvl="1">
              <a:buFont typeface="Arial" panose="020B0604020202020204" pitchFamily="34" charset="0"/>
              <a:buChar char="•"/>
            </a:pPr>
            <a:r>
              <a:rPr lang="en-US" sz="2800" dirty="0" smtClean="0"/>
              <a:t>Apartheid </a:t>
            </a:r>
            <a:r>
              <a:rPr lang="en-US" sz="2800" dirty="0"/>
              <a:t>had its roots in the history of </a:t>
            </a:r>
            <a:r>
              <a:rPr lang="en-US" sz="2800" dirty="0" smtClean="0"/>
              <a:t>colonization </a:t>
            </a:r>
            <a:r>
              <a:rPr lang="en-US" sz="2800" dirty="0"/>
              <a:t>and settlement of southern </a:t>
            </a:r>
            <a:r>
              <a:rPr lang="en-US" sz="2800" dirty="0" smtClean="0"/>
              <a:t>Africa</a:t>
            </a:r>
          </a:p>
          <a:p>
            <a:pPr lvl="1">
              <a:buFont typeface="Arial" panose="020B0604020202020204" pitchFamily="34" charset="0"/>
              <a:buChar char="•"/>
            </a:pPr>
            <a:r>
              <a:rPr lang="en-US" sz="2800" dirty="0"/>
              <a:t>D</a:t>
            </a:r>
            <a:r>
              <a:rPr lang="en-US" sz="2800" dirty="0" smtClean="0"/>
              <a:t>evelopment </a:t>
            </a:r>
            <a:r>
              <a:rPr lang="en-US" sz="2800" dirty="0"/>
              <a:t>of practices and policies of separation along racial lines and domination by European settlers and their </a:t>
            </a:r>
            <a:r>
              <a:rPr lang="en-US" sz="2800" dirty="0" smtClean="0"/>
              <a:t>descendants. </a:t>
            </a:r>
          </a:p>
          <a:p>
            <a:pPr lvl="1">
              <a:buFont typeface="Arial" panose="020B0604020202020204" pitchFamily="34" charset="0"/>
              <a:buChar char="•"/>
            </a:pPr>
            <a:r>
              <a:rPr lang="en-US" sz="2800" dirty="0" smtClean="0"/>
              <a:t>The </a:t>
            </a:r>
            <a:r>
              <a:rPr lang="en-US" sz="2800" dirty="0"/>
              <a:t>Apartheid system was formalized in 1948 into a system of </a:t>
            </a:r>
            <a:r>
              <a:rPr lang="en-US" sz="2800" dirty="0" smtClean="0"/>
              <a:t>institutionalized </a:t>
            </a:r>
            <a:r>
              <a:rPr lang="en-US" sz="2800" dirty="0"/>
              <a:t>racism and white domination</a:t>
            </a:r>
            <a:r>
              <a:rPr lang="en-US" dirty="0"/>
              <a:t>. </a:t>
            </a:r>
          </a:p>
          <a:p>
            <a:endParaRPr lang="en-US" dirty="0"/>
          </a:p>
        </p:txBody>
      </p:sp>
    </p:spTree>
    <p:extLst>
      <p:ext uri="{BB962C8B-B14F-4D97-AF65-F5344CB8AC3E}">
        <p14:creationId xmlns:p14="http://schemas.microsoft.com/office/powerpoint/2010/main" val="4246243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sz="2800" dirty="0"/>
              <a:t>Apartheid legislation classified inhabitants and visitors into racial groups (black, white, </a:t>
            </a:r>
            <a:r>
              <a:rPr lang="en-US" sz="2800" dirty="0" smtClean="0"/>
              <a:t>colored</a:t>
            </a:r>
            <a:r>
              <a:rPr lang="en-US" sz="2800" dirty="0"/>
              <a:t>, and Indian or Asian). </a:t>
            </a:r>
            <a:endParaRPr lang="en-US" sz="2800" dirty="0" smtClean="0"/>
          </a:p>
          <a:p>
            <a:pPr lvl="1">
              <a:buFont typeface="Arial" panose="020B0604020202020204" pitchFamily="34" charset="0"/>
              <a:buChar char="•"/>
            </a:pPr>
            <a:r>
              <a:rPr lang="en-US" sz="2800" dirty="0"/>
              <a:t>“Whites Only” signs were commonly posted at schools, </a:t>
            </a:r>
            <a:r>
              <a:rPr lang="en-US" sz="2800" dirty="0" smtClean="0"/>
              <a:t>hospitals, parks</a:t>
            </a:r>
            <a:r>
              <a:rPr lang="en-US" sz="2800" dirty="0"/>
              <a:t>, public restrooms, and beaches during the apartheid regime</a:t>
            </a:r>
            <a:r>
              <a:rPr lang="en-US" sz="2800" dirty="0" smtClean="0"/>
              <a:t>.</a:t>
            </a:r>
          </a:p>
          <a:p>
            <a:pPr lvl="1">
              <a:buFont typeface="Arial" panose="020B0604020202020204" pitchFamily="34" charset="0"/>
              <a:buChar char="•"/>
            </a:pPr>
            <a:r>
              <a:rPr lang="en-US" sz="2800" dirty="0" smtClean="0"/>
              <a:t>The </a:t>
            </a:r>
            <a:r>
              <a:rPr lang="en-US" sz="2800" dirty="0"/>
              <a:t>Immorality Act (1950-1985) was one of the first Apartheid laws in South Africa. It attempted to forbid all sexual relations between whites and non-whites. </a:t>
            </a:r>
            <a:endParaRPr lang="en-US" sz="2800" dirty="0" smtClean="0"/>
          </a:p>
          <a:p>
            <a:pPr lvl="1">
              <a:buFont typeface="Arial" panose="020B0604020202020204" pitchFamily="34" charset="0"/>
              <a:buChar char="•"/>
            </a:pPr>
            <a:r>
              <a:rPr lang="en-US" sz="2800" dirty="0" smtClean="0"/>
              <a:t>In </a:t>
            </a:r>
            <a:r>
              <a:rPr lang="en-US" sz="2800" dirty="0"/>
              <a:t>1949, interracial marriages had been banned by the Prohibition of Mixed Marriages Act</a:t>
            </a:r>
            <a:r>
              <a:rPr lang="en-US" sz="2800" dirty="0" smtClean="0"/>
              <a:t>.</a:t>
            </a:r>
            <a:endParaRPr lang="en-US" sz="2800" dirty="0"/>
          </a:p>
        </p:txBody>
      </p:sp>
    </p:spTree>
    <p:extLst>
      <p:ext uri="{BB962C8B-B14F-4D97-AF65-F5344CB8AC3E}">
        <p14:creationId xmlns:p14="http://schemas.microsoft.com/office/powerpoint/2010/main" val="37000427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sz="2800" dirty="0" smtClean="0"/>
              <a:t>On </a:t>
            </a:r>
            <a:r>
              <a:rPr lang="en-US" sz="2800" dirty="0"/>
              <a:t>the grounds of the Immorality Act, the police tracked down racially mixed couples suspected of being in relationships. </a:t>
            </a:r>
            <a:endParaRPr lang="en-US" sz="2800" dirty="0" smtClean="0"/>
          </a:p>
          <a:p>
            <a:pPr lvl="1">
              <a:buFont typeface="Arial" panose="020B0604020202020204" pitchFamily="34" charset="0"/>
              <a:buChar char="•"/>
            </a:pPr>
            <a:r>
              <a:rPr lang="en-US" sz="2800" dirty="0" smtClean="0"/>
              <a:t>Homes </a:t>
            </a:r>
            <a:r>
              <a:rPr lang="en-US" sz="2800" dirty="0"/>
              <a:t>were invaded, and mixed couples caught in bed were arrested.  </a:t>
            </a:r>
            <a:endParaRPr lang="en-US" sz="2800" dirty="0" smtClean="0"/>
          </a:p>
          <a:p>
            <a:pPr lvl="1">
              <a:buFont typeface="Arial" panose="020B0604020202020204" pitchFamily="34" charset="0"/>
              <a:buChar char="•"/>
            </a:pPr>
            <a:r>
              <a:rPr lang="en-US" sz="2800" dirty="0" smtClean="0"/>
              <a:t>Most </a:t>
            </a:r>
            <a:r>
              <a:rPr lang="en-US" sz="2800" dirty="0"/>
              <a:t>couples found guilty were sent to jail. </a:t>
            </a:r>
            <a:endParaRPr lang="en-US" sz="2800" dirty="0" smtClean="0"/>
          </a:p>
          <a:p>
            <a:pPr lvl="1">
              <a:buFont typeface="Arial" panose="020B0604020202020204" pitchFamily="34" charset="0"/>
              <a:buChar char="•"/>
            </a:pPr>
            <a:r>
              <a:rPr lang="en-US" sz="2800" dirty="0" smtClean="0"/>
              <a:t>Blacks </a:t>
            </a:r>
            <a:r>
              <a:rPr lang="en-US" sz="2800" dirty="0"/>
              <a:t>were often given harsher sentences than whites.</a:t>
            </a:r>
          </a:p>
          <a:p>
            <a:pPr lvl="1">
              <a:buFont typeface="Arial" panose="020B0604020202020204" pitchFamily="34" charset="0"/>
              <a:buChar char="•"/>
            </a:pPr>
            <a:r>
              <a:rPr lang="en-US" sz="2800" dirty="0" smtClean="0"/>
              <a:t>Stereotypes</a:t>
            </a:r>
            <a:endParaRPr lang="en-US" sz="2800" dirty="0"/>
          </a:p>
          <a:p>
            <a:pPr lvl="1">
              <a:buFont typeface="Arial" panose="020B0604020202020204" pitchFamily="34" charset="0"/>
              <a:buChar char="•"/>
            </a:pPr>
            <a:r>
              <a:rPr lang="en-US" sz="2800" dirty="0"/>
              <a:t>A stereotype is an overgeneralization about a group of people based on a lack </a:t>
            </a:r>
            <a:r>
              <a:rPr lang="en-US" sz="2800" dirty="0" smtClean="0"/>
              <a:t>of knowledge </a:t>
            </a:r>
            <a:r>
              <a:rPr lang="en-US" sz="2800" dirty="0"/>
              <a:t>and experience. </a:t>
            </a:r>
            <a:endParaRPr lang="en-US" sz="2800" dirty="0" smtClean="0"/>
          </a:p>
        </p:txBody>
      </p:sp>
    </p:spTree>
    <p:extLst>
      <p:ext uri="{BB962C8B-B14F-4D97-AF65-F5344CB8AC3E}">
        <p14:creationId xmlns:p14="http://schemas.microsoft.com/office/powerpoint/2010/main" val="2581466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normAutofit lnSpcReduction="10000"/>
          </a:bodyPr>
          <a:lstStyle/>
          <a:p>
            <a:pPr lvl="1">
              <a:buFont typeface="Arial" panose="020B0604020202020204" pitchFamily="34" charset="0"/>
              <a:buChar char="•"/>
            </a:pPr>
            <a:r>
              <a:rPr lang="en-US" sz="2800" dirty="0" smtClean="0"/>
              <a:t>Characters:</a:t>
            </a:r>
          </a:p>
          <a:p>
            <a:pPr lvl="1">
              <a:buFont typeface="Arial" panose="020B0604020202020204" pitchFamily="34" charset="0"/>
              <a:buChar char="•"/>
            </a:pPr>
            <a:r>
              <a:rPr lang="en-US" sz="2800" dirty="0" smtClean="0"/>
              <a:t>Marais </a:t>
            </a:r>
            <a:r>
              <a:rPr lang="en-US" sz="2800" dirty="0"/>
              <a:t>Van der </a:t>
            </a:r>
            <a:r>
              <a:rPr lang="en-US" sz="2800" dirty="0" err="1"/>
              <a:t>Vyver</a:t>
            </a:r>
            <a:r>
              <a:rPr lang="en-US" sz="2800" dirty="0"/>
              <a:t>-- a farmer, who is smart but isn’t very socially adept and has problems with intimacy.</a:t>
            </a:r>
          </a:p>
          <a:p>
            <a:pPr lvl="1">
              <a:buFont typeface="Arial" panose="020B0604020202020204" pitchFamily="34" charset="0"/>
              <a:buChar char="•"/>
            </a:pPr>
            <a:r>
              <a:rPr lang="en-US" sz="2800" dirty="0"/>
              <a:t>Lucas--a black farm boy, who is a good mechanic and likes to go hunting with Marais. </a:t>
            </a:r>
          </a:p>
          <a:p>
            <a:pPr lvl="1">
              <a:buFont typeface="Arial" panose="020B0604020202020204" pitchFamily="34" charset="0"/>
              <a:buChar char="•"/>
            </a:pPr>
            <a:r>
              <a:rPr lang="en-US" sz="2800" dirty="0"/>
              <a:t>Captain </a:t>
            </a:r>
            <a:r>
              <a:rPr lang="en-US" sz="2800" dirty="0" err="1"/>
              <a:t>Beetge</a:t>
            </a:r>
            <a:r>
              <a:rPr lang="en-US" sz="2800" dirty="0"/>
              <a:t>--a police, a tough guy, who can’t stand to see a man crying.</a:t>
            </a:r>
          </a:p>
          <a:p>
            <a:pPr lvl="1">
              <a:buFont typeface="Arial" panose="020B0604020202020204" pitchFamily="34" charset="0"/>
              <a:buChar char="•"/>
            </a:pPr>
            <a:r>
              <a:rPr lang="en-US" sz="2800" dirty="0" err="1"/>
              <a:t>Alida</a:t>
            </a:r>
            <a:r>
              <a:rPr lang="en-US" sz="2800" dirty="0"/>
              <a:t> Van der </a:t>
            </a:r>
            <a:r>
              <a:rPr lang="en-US" sz="2800" dirty="0" err="1"/>
              <a:t>Vyver</a:t>
            </a:r>
            <a:r>
              <a:rPr lang="en-US" sz="2800" dirty="0"/>
              <a:t> --Marais’ wife, who cares about gardening and having a high social status</a:t>
            </a:r>
          </a:p>
          <a:p>
            <a:pPr lvl="1">
              <a:buFont typeface="Arial" panose="020B0604020202020204" pitchFamily="34" charset="0"/>
              <a:buChar char="•"/>
            </a:pPr>
            <a:r>
              <a:rPr lang="en-US" sz="2800" dirty="0"/>
              <a:t>Willem Van der </a:t>
            </a:r>
            <a:r>
              <a:rPr lang="en-US" sz="2800" dirty="0" err="1"/>
              <a:t>Vyver</a:t>
            </a:r>
            <a:r>
              <a:rPr lang="en-US" sz="2800" dirty="0"/>
              <a:t>—Marais’ father </a:t>
            </a:r>
          </a:p>
          <a:p>
            <a:endParaRPr lang="en-US" dirty="0"/>
          </a:p>
        </p:txBody>
      </p:sp>
    </p:spTree>
    <p:extLst>
      <p:ext uri="{BB962C8B-B14F-4D97-AF65-F5344CB8AC3E}">
        <p14:creationId xmlns:p14="http://schemas.microsoft.com/office/powerpoint/2010/main" val="24080480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lstStyle/>
          <a:p>
            <a:pPr lvl="1">
              <a:buFont typeface="Arial" panose="020B0604020202020204" pitchFamily="34" charset="0"/>
              <a:buChar char="•"/>
            </a:pPr>
            <a:r>
              <a:rPr lang="en-GB" altLang="zh-TW" sz="2800" dirty="0">
                <a:solidFill>
                  <a:schemeClr val="tx1"/>
                </a:solidFill>
              </a:rPr>
              <a:t>Different level of understanding or comprehension of the incident: </a:t>
            </a:r>
          </a:p>
          <a:p>
            <a:pPr lvl="1">
              <a:buFont typeface="Arial" panose="020B0604020202020204" pitchFamily="34" charset="0"/>
              <a:buChar char="•"/>
            </a:pPr>
            <a:r>
              <a:rPr lang="en-GB" altLang="zh-TW" sz="2800" dirty="0">
                <a:solidFill>
                  <a:schemeClr val="tx1"/>
                </a:solidFill>
              </a:rPr>
              <a:t>   </a:t>
            </a:r>
            <a:r>
              <a:rPr lang="en-GB" altLang="zh-TW" sz="2800" dirty="0" smtClean="0">
                <a:solidFill>
                  <a:schemeClr val="tx1"/>
                </a:solidFill>
              </a:rPr>
              <a:t>the </a:t>
            </a:r>
            <a:r>
              <a:rPr lang="en-GB" altLang="zh-TW" sz="2800" dirty="0">
                <a:solidFill>
                  <a:schemeClr val="tx1"/>
                </a:solidFill>
              </a:rPr>
              <a:t>community as outsiders</a:t>
            </a:r>
          </a:p>
          <a:p>
            <a:pPr lvl="1">
              <a:buFont typeface="Arial" panose="020B0604020202020204" pitchFamily="34" charset="0"/>
              <a:buChar char="•"/>
            </a:pPr>
            <a:r>
              <a:rPr lang="en-US" altLang="zh-TW" sz="2800" dirty="0">
                <a:solidFill>
                  <a:schemeClr val="tx1"/>
                </a:solidFill>
              </a:rPr>
              <a:t>   </a:t>
            </a:r>
            <a:r>
              <a:rPr lang="en-US" altLang="zh-TW" sz="2800" dirty="0" smtClean="0">
                <a:solidFill>
                  <a:schemeClr val="tx1"/>
                </a:solidFill>
              </a:rPr>
              <a:t>the </a:t>
            </a:r>
            <a:r>
              <a:rPr lang="en-US" altLang="zh-TW" sz="2800" dirty="0">
                <a:solidFill>
                  <a:schemeClr val="tx1"/>
                </a:solidFill>
              </a:rPr>
              <a:t>people involved—the bond: </a:t>
            </a:r>
            <a:endParaRPr lang="en-US" altLang="zh-TW" sz="2800" dirty="0" smtClean="0">
              <a:solidFill>
                <a:schemeClr val="tx1"/>
              </a:solidFill>
            </a:endParaRPr>
          </a:p>
          <a:p>
            <a:pPr lvl="3">
              <a:buFont typeface="Arial" panose="020B0604020202020204" pitchFamily="34" charset="0"/>
              <a:buChar char="•"/>
            </a:pPr>
            <a:r>
              <a:rPr lang="en-US" altLang="zh-TW" sz="2400" dirty="0" smtClean="0">
                <a:solidFill>
                  <a:schemeClr val="tx1"/>
                </a:solidFill>
              </a:rPr>
              <a:t>Marais </a:t>
            </a:r>
            <a:r>
              <a:rPr lang="en-US" altLang="zh-TW" sz="2400" dirty="0">
                <a:solidFill>
                  <a:schemeClr val="tx1"/>
                </a:solidFill>
              </a:rPr>
              <a:t>and  </a:t>
            </a:r>
          </a:p>
          <a:p>
            <a:pPr lvl="3">
              <a:buFont typeface="Arial" panose="020B0604020202020204" pitchFamily="34" charset="0"/>
              <a:buChar char="•"/>
            </a:pPr>
            <a:r>
              <a:rPr lang="en-US" altLang="zh-TW" sz="2800" dirty="0" smtClean="0">
                <a:solidFill>
                  <a:schemeClr val="tx1"/>
                </a:solidFill>
              </a:rPr>
              <a:t>Lucas</a:t>
            </a:r>
            <a:r>
              <a:rPr lang="en-US" altLang="zh-TW" sz="2800" dirty="0">
                <a:solidFill>
                  <a:schemeClr val="tx1"/>
                </a:solidFill>
              </a:rPr>
              <a:t>’ mother; </a:t>
            </a:r>
            <a:endParaRPr lang="en-US" altLang="zh-TW" sz="2800" dirty="0" smtClean="0">
              <a:solidFill>
                <a:schemeClr val="tx1"/>
              </a:solidFill>
            </a:endParaRPr>
          </a:p>
          <a:p>
            <a:pPr lvl="3">
              <a:buFont typeface="Arial" panose="020B0604020202020204" pitchFamily="34" charset="0"/>
              <a:buChar char="•"/>
            </a:pPr>
            <a:r>
              <a:rPr lang="en-US" altLang="zh-TW" sz="2800" dirty="0" smtClean="0">
                <a:solidFill>
                  <a:schemeClr val="tx1"/>
                </a:solidFill>
              </a:rPr>
              <a:t>the </a:t>
            </a:r>
            <a:r>
              <a:rPr lang="en-US" altLang="zh-TW" sz="2800" dirty="0">
                <a:solidFill>
                  <a:schemeClr val="tx1"/>
                </a:solidFill>
              </a:rPr>
              <a:t>grief of Marais Van der </a:t>
            </a:r>
            <a:r>
              <a:rPr lang="en-US" altLang="zh-TW" sz="2800" dirty="0" err="1" smtClean="0">
                <a:solidFill>
                  <a:schemeClr val="tx1"/>
                </a:solidFill>
              </a:rPr>
              <a:t>Vyver</a:t>
            </a:r>
            <a:r>
              <a:rPr lang="en-US" altLang="zh-TW" sz="2800" dirty="0" smtClean="0">
                <a:solidFill>
                  <a:schemeClr val="tx1"/>
                </a:solidFill>
              </a:rPr>
              <a:t> </a:t>
            </a:r>
            <a:r>
              <a:rPr lang="en-US" altLang="zh-TW" sz="2800" dirty="0">
                <a:solidFill>
                  <a:schemeClr val="tx1"/>
                </a:solidFill>
              </a:rPr>
              <a:t>over the death of his “son” </a:t>
            </a:r>
          </a:p>
          <a:p>
            <a:endParaRPr lang="en-US" dirty="0"/>
          </a:p>
        </p:txBody>
      </p:sp>
    </p:spTree>
    <p:extLst>
      <p:ext uri="{BB962C8B-B14F-4D97-AF65-F5344CB8AC3E}">
        <p14:creationId xmlns:p14="http://schemas.microsoft.com/office/powerpoint/2010/main" val="1621609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sz="2800" dirty="0" smtClean="0"/>
              <a:t>The author </a:t>
            </a:r>
            <a:r>
              <a:rPr lang="en-US" sz="2800" dirty="0"/>
              <a:t>makes stereotypical comments to show the wide gap that existed between whites and blacks during South Africa’s apartheid regime and the depth and complexity of racial prejudice. </a:t>
            </a:r>
            <a:endParaRPr lang="en-US" sz="2800" dirty="0" smtClean="0"/>
          </a:p>
          <a:p>
            <a:pPr lvl="1">
              <a:buFont typeface="Arial" panose="020B0604020202020204" pitchFamily="34" charset="0"/>
              <a:buChar char="•"/>
            </a:pPr>
            <a:r>
              <a:rPr lang="en-US" sz="2800" dirty="0" smtClean="0"/>
              <a:t>These </a:t>
            </a:r>
            <a:r>
              <a:rPr lang="en-US" sz="2800" dirty="0"/>
              <a:t>stereotypes also highlight the disparity between the public persona or image that the South African government demanded of its citizens and the private lives that were conducted despite the government-enforced racial segregation. </a:t>
            </a:r>
            <a:endParaRPr lang="en-US" sz="2800" dirty="0" smtClean="0"/>
          </a:p>
          <a:p>
            <a:pPr lvl="1">
              <a:buFont typeface="Arial" panose="020B0604020202020204" pitchFamily="34" charset="0"/>
              <a:buChar char="•"/>
            </a:pPr>
            <a:r>
              <a:rPr lang="en-US" sz="2800" dirty="0" smtClean="0"/>
              <a:t>As </a:t>
            </a:r>
            <a:r>
              <a:rPr lang="en-US" sz="2800" dirty="0"/>
              <a:t>you are reading, keep track of those groups of people about whom the narrator makes stereotypical </a:t>
            </a:r>
            <a:r>
              <a:rPr lang="en-US" sz="2800" dirty="0" smtClean="0"/>
              <a:t>comments.</a:t>
            </a:r>
            <a:endParaRPr lang="en-US" sz="2800" dirty="0"/>
          </a:p>
        </p:txBody>
      </p:sp>
    </p:spTree>
    <p:extLst>
      <p:ext uri="{BB962C8B-B14F-4D97-AF65-F5344CB8AC3E}">
        <p14:creationId xmlns:p14="http://schemas.microsoft.com/office/powerpoint/2010/main" val="29633192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sz="2800" dirty="0" smtClean="0"/>
              <a:t>As </a:t>
            </a:r>
            <a:r>
              <a:rPr lang="en-US" sz="2800" dirty="0"/>
              <a:t>an advocate for apartheid, the narrator casually points out stereotypes of black people living in South Africa.</a:t>
            </a:r>
          </a:p>
          <a:p>
            <a:pPr lvl="1">
              <a:buFont typeface="Arial" panose="020B0604020202020204" pitchFamily="34" charset="0"/>
              <a:buChar char="•"/>
            </a:pPr>
            <a:r>
              <a:rPr lang="en-US" sz="2800" dirty="0"/>
              <a:t>Afrikaner farmers, Americans and English (overseas people), White people in the South African cities, Anti-apartheid agitators, Black parents, Young black wives.</a:t>
            </a:r>
          </a:p>
          <a:p>
            <a:pPr lvl="1">
              <a:buFont typeface="Arial" panose="020B0604020202020204" pitchFamily="34" charset="0"/>
              <a:buChar char="•"/>
            </a:pPr>
            <a:r>
              <a:rPr lang="en-US" sz="2800" dirty="0"/>
              <a:t>By telling the story through this point of view, </a:t>
            </a:r>
            <a:r>
              <a:rPr lang="en-US" sz="2800" dirty="0" err="1"/>
              <a:t>Gordimer</a:t>
            </a:r>
            <a:r>
              <a:rPr lang="en-US" sz="2800" dirty="0"/>
              <a:t> is pointing out the naivety of the white people towards discrimination and separation between blacks and whites that takes place in an apartheid. </a:t>
            </a:r>
            <a:endParaRPr lang="en-US" sz="2800" dirty="0" smtClean="0"/>
          </a:p>
          <a:p>
            <a:pPr marL="0" indent="0">
              <a:buNone/>
            </a:pPr>
            <a:endParaRPr lang="en-US" dirty="0"/>
          </a:p>
        </p:txBody>
      </p:sp>
    </p:spTree>
    <p:extLst>
      <p:ext uri="{BB962C8B-B14F-4D97-AF65-F5344CB8AC3E}">
        <p14:creationId xmlns:p14="http://schemas.microsoft.com/office/powerpoint/2010/main" val="777088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sz="2800" dirty="0"/>
              <a:t>Living in apartheid South Africa, having a child with someone of the opposite race would be unthinkable and therefore he shot his son to avoid the truth being uncovered. </a:t>
            </a:r>
            <a:endParaRPr lang="en-US" sz="2800" dirty="0" smtClean="0"/>
          </a:p>
          <a:p>
            <a:pPr lvl="1">
              <a:buFont typeface="Arial" panose="020B0604020202020204" pitchFamily="34" charset="0"/>
              <a:buChar char="•"/>
            </a:pPr>
            <a:r>
              <a:rPr lang="en-US" sz="2800" dirty="0" smtClean="0"/>
              <a:t>This </a:t>
            </a:r>
            <a:r>
              <a:rPr lang="en-US" sz="2800" dirty="0"/>
              <a:t>is where the true irony of the story comes out since the narrator contradicts everything he said before. </a:t>
            </a:r>
          </a:p>
          <a:p>
            <a:pPr lvl="1">
              <a:buFont typeface="Arial" panose="020B0604020202020204" pitchFamily="34" charset="0"/>
              <a:buChar char="•"/>
            </a:pPr>
            <a:r>
              <a:rPr lang="en-US" sz="2800" dirty="0" smtClean="0"/>
              <a:t>In </a:t>
            </a:r>
            <a:r>
              <a:rPr lang="en-US" sz="2800" dirty="0"/>
              <a:t>the story’s early stages Van der </a:t>
            </a:r>
            <a:r>
              <a:rPr lang="en-US" sz="2800" dirty="0" err="1"/>
              <a:t>Vyver’s</a:t>
            </a:r>
            <a:r>
              <a:rPr lang="en-US" sz="2800" dirty="0"/>
              <a:t> overriding concern is the way the incident will be portrayed in the media. </a:t>
            </a:r>
            <a:endParaRPr lang="en-US" sz="2800" dirty="0" smtClean="0"/>
          </a:p>
        </p:txBody>
      </p:sp>
    </p:spTree>
    <p:extLst>
      <p:ext uri="{BB962C8B-B14F-4D97-AF65-F5344CB8AC3E}">
        <p14:creationId xmlns:p14="http://schemas.microsoft.com/office/powerpoint/2010/main" val="24733925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sz="2800" dirty="0"/>
              <a:t>Van der </a:t>
            </a:r>
            <a:r>
              <a:rPr lang="en-US" sz="2800" dirty="0" err="1"/>
              <a:t>Vyver</a:t>
            </a:r>
            <a:r>
              <a:rPr lang="en-US" sz="2800" dirty="0"/>
              <a:t> is a politician who is in charge of the local security </a:t>
            </a:r>
            <a:r>
              <a:rPr lang="en-US" sz="2800" dirty="0" smtClean="0"/>
              <a:t>contingent.</a:t>
            </a:r>
          </a:p>
          <a:p>
            <a:pPr lvl="1">
              <a:buFont typeface="Arial" panose="020B0604020202020204" pitchFamily="34" charset="0"/>
              <a:buChar char="•"/>
            </a:pPr>
            <a:r>
              <a:rPr lang="en-US" sz="2800" dirty="0"/>
              <a:t>H</a:t>
            </a:r>
            <a:r>
              <a:rPr lang="en-US" sz="2800" dirty="0" smtClean="0"/>
              <a:t>e </a:t>
            </a:r>
            <a:r>
              <a:rPr lang="en-US" sz="2800" dirty="0"/>
              <a:t>is fully aware that the international focus will be on a wealthy, politically influential white Afrikaner’s involvement in the death of a poor black </a:t>
            </a:r>
            <a:r>
              <a:rPr lang="en-US" sz="2800" dirty="0" smtClean="0"/>
              <a:t>laborer</a:t>
            </a:r>
          </a:p>
          <a:p>
            <a:pPr lvl="1">
              <a:buFont typeface="Arial" panose="020B0604020202020204" pitchFamily="34" charset="0"/>
              <a:buChar char="•"/>
            </a:pPr>
            <a:r>
              <a:rPr lang="en-US" sz="2800" dirty="0" smtClean="0"/>
              <a:t>This he </a:t>
            </a:r>
            <a:r>
              <a:rPr lang="en-US" sz="2800" dirty="0"/>
              <a:t>considers “will fit exactly </a:t>
            </a:r>
            <a:r>
              <a:rPr lang="en-US" sz="2800" i="1" dirty="0"/>
              <a:t>their</a:t>
            </a:r>
            <a:r>
              <a:rPr lang="en-US" sz="2800" dirty="0"/>
              <a:t> version of South Africa,” something that will “be another piece of evidence in their truth about the country</a:t>
            </a:r>
            <a:r>
              <a:rPr lang="en-US" sz="2800" dirty="0" smtClean="0"/>
              <a:t>.”</a:t>
            </a:r>
            <a:endParaRPr lang="en-US" sz="2800" dirty="0"/>
          </a:p>
        </p:txBody>
      </p:sp>
    </p:spTree>
    <p:extLst>
      <p:ext uri="{BB962C8B-B14F-4D97-AF65-F5344CB8AC3E}">
        <p14:creationId xmlns:p14="http://schemas.microsoft.com/office/powerpoint/2010/main" val="1459454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lstStyle/>
          <a:p>
            <a:pPr lvl="1">
              <a:buFont typeface="Arial" panose="020B0604020202020204" pitchFamily="34" charset="0"/>
              <a:buChar char="•"/>
            </a:pPr>
            <a:r>
              <a:rPr lang="en-US" sz="2800" dirty="0"/>
              <a:t>Van der </a:t>
            </a:r>
            <a:r>
              <a:rPr lang="en-US" sz="2800" dirty="0" err="1"/>
              <a:t>Vyver’s</a:t>
            </a:r>
            <a:r>
              <a:rPr lang="en-US" sz="2800" dirty="0"/>
              <a:t> own racism is contained in his musings about the changes that are already spreading throughout South African society: “[N]</a:t>
            </a:r>
            <a:r>
              <a:rPr lang="en-US" sz="2800" dirty="0" err="1"/>
              <a:t>othing</a:t>
            </a:r>
            <a:r>
              <a:rPr lang="en-US" sz="2800" dirty="0"/>
              <a:t> the government can do will appease the agitators and the whites who encourage them. Nothing satisfies them, in the cities: blacks can sit and drink in white hotels, now, the Immorality Act has gone, blacks can sleep with whites … It’s not even a crime any more.”</a:t>
            </a:r>
          </a:p>
          <a:p>
            <a:pPr marL="0" indent="0">
              <a:buNone/>
            </a:pPr>
            <a:endParaRPr lang="en-US" dirty="0"/>
          </a:p>
        </p:txBody>
      </p:sp>
    </p:spTree>
    <p:extLst>
      <p:ext uri="{BB962C8B-B14F-4D97-AF65-F5344CB8AC3E}">
        <p14:creationId xmlns:p14="http://schemas.microsoft.com/office/powerpoint/2010/main" val="3588211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Imperialism</a:t>
            </a:r>
          </a:p>
        </p:txBody>
      </p:sp>
      <p:sp>
        <p:nvSpPr>
          <p:cNvPr id="3" name="Content Placeholder 2"/>
          <p:cNvSpPr>
            <a:spLocks noGrp="1"/>
          </p:cNvSpPr>
          <p:nvPr>
            <p:ph idx="1"/>
          </p:nvPr>
        </p:nvSpPr>
        <p:spPr/>
        <p:txBody>
          <a:bodyPr/>
          <a:lstStyle/>
          <a:p>
            <a:pPr marL="438912" indent="-320040" fontAlgn="auto">
              <a:spcBef>
                <a:spcPts val="0"/>
              </a:spcBef>
              <a:spcAft>
                <a:spcPts val="0"/>
              </a:spcAft>
              <a:buFont typeface="Wingdings 2"/>
              <a:buNone/>
              <a:defRPr/>
            </a:pPr>
            <a:r>
              <a:rPr lang="en-US" sz="2800" dirty="0" smtClean="0"/>
              <a:t>• British were </a:t>
            </a:r>
            <a:r>
              <a:rPr lang="en-US" sz="2800" dirty="0"/>
              <a:t>outsiders and in the minority in the </a:t>
            </a:r>
            <a:r>
              <a:rPr lang="en-US" sz="2800" dirty="0" smtClean="0"/>
              <a:t>colonies.</a:t>
            </a:r>
          </a:p>
          <a:p>
            <a:pPr marL="438912" indent="-320040" fontAlgn="auto">
              <a:spcBef>
                <a:spcPts val="0"/>
              </a:spcBef>
              <a:spcAft>
                <a:spcPts val="0"/>
              </a:spcAft>
              <a:buFont typeface="Wingdings 2"/>
              <a:buNone/>
              <a:defRPr/>
            </a:pPr>
            <a:r>
              <a:rPr lang="en-US" sz="2800" dirty="0"/>
              <a:t>• </a:t>
            </a:r>
            <a:r>
              <a:rPr lang="en-US" sz="2800" dirty="0" smtClean="0"/>
              <a:t>The </a:t>
            </a:r>
            <a:r>
              <a:rPr lang="en-US" sz="2800" dirty="0"/>
              <a:t>colonial subjects were resentful of the </a:t>
            </a:r>
            <a:r>
              <a:rPr lang="en-US" sz="2800" dirty="0" smtClean="0"/>
              <a:t>British.</a:t>
            </a:r>
            <a:endParaRPr lang="en-US" sz="2800" dirty="0"/>
          </a:p>
          <a:p>
            <a:endParaRPr lang="en-US" dirty="0"/>
          </a:p>
        </p:txBody>
      </p:sp>
    </p:spTree>
    <p:extLst>
      <p:ext uri="{BB962C8B-B14F-4D97-AF65-F5344CB8AC3E}">
        <p14:creationId xmlns:p14="http://schemas.microsoft.com/office/powerpoint/2010/main" val="14994339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normAutofit lnSpcReduction="10000"/>
          </a:bodyPr>
          <a:lstStyle/>
          <a:p>
            <a:pPr lvl="1">
              <a:buFont typeface="Arial" panose="020B0604020202020204" pitchFamily="34" charset="0"/>
              <a:buChar char="•"/>
            </a:pPr>
            <a:r>
              <a:rPr lang="en-US" sz="2800" dirty="0"/>
              <a:t>The idea that whites and blacks sleeping together is “not even a crime any more” obviously contains irony aplenty in the face of the story’s final revelation about the dead black man’s identity and highlights Van der </a:t>
            </a:r>
            <a:r>
              <a:rPr lang="en-US" sz="2800" dirty="0" err="1"/>
              <a:t>Vyver’s</a:t>
            </a:r>
            <a:r>
              <a:rPr lang="en-US" sz="2800" dirty="0"/>
              <a:t> essential hypocrisy. </a:t>
            </a:r>
            <a:endParaRPr lang="en-US" sz="2800" dirty="0" smtClean="0"/>
          </a:p>
          <a:p>
            <a:pPr lvl="1">
              <a:buFont typeface="Arial" panose="020B0604020202020204" pitchFamily="34" charset="0"/>
              <a:buChar char="•"/>
            </a:pPr>
            <a:r>
              <a:rPr lang="en-US" sz="2800" dirty="0" smtClean="0"/>
              <a:t>At </a:t>
            </a:r>
            <a:r>
              <a:rPr lang="en-US" sz="2800" dirty="0"/>
              <a:t>the boy’s funeral, we are told that his mother “can’t be more than in her late thirties,” which heavily implies that she was underage when Van der </a:t>
            </a:r>
            <a:r>
              <a:rPr lang="en-US" sz="2800" dirty="0" err="1"/>
              <a:t>Vyver</a:t>
            </a:r>
            <a:r>
              <a:rPr lang="en-US" sz="2800" dirty="0"/>
              <a:t> impregnated her. </a:t>
            </a:r>
            <a:endParaRPr lang="en-US" sz="2800" dirty="0" smtClean="0"/>
          </a:p>
          <a:p>
            <a:pPr lvl="1">
              <a:buFont typeface="Arial" panose="020B0604020202020204" pitchFamily="34" charset="0"/>
              <a:buChar char="•"/>
            </a:pPr>
            <a:r>
              <a:rPr lang="en-US" sz="2800" dirty="0" smtClean="0"/>
              <a:t>Although </a:t>
            </a:r>
            <a:r>
              <a:rPr lang="en-US" sz="2800" dirty="0"/>
              <a:t>the story does not clarify whether their relationship was consensual (we are given to understand that it was), there is clearly questionable morality at work here. </a:t>
            </a:r>
            <a:endParaRPr lang="en-US" sz="2800" dirty="0" smtClean="0"/>
          </a:p>
          <a:p>
            <a:endParaRPr lang="en-US" dirty="0"/>
          </a:p>
        </p:txBody>
      </p:sp>
    </p:spTree>
    <p:extLst>
      <p:ext uri="{BB962C8B-B14F-4D97-AF65-F5344CB8AC3E}">
        <p14:creationId xmlns:p14="http://schemas.microsoft.com/office/powerpoint/2010/main" val="14523732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solidFill>
                  <a:schemeClr val="tx1"/>
                </a:solidFill>
              </a:rPr>
              <a:t>Nadine </a:t>
            </a:r>
            <a:r>
              <a:rPr lang="en-US" altLang="zh-TW" dirty="0" err="1">
                <a:solidFill>
                  <a:schemeClr val="tx1"/>
                </a:solidFill>
              </a:rPr>
              <a:t>Gordimer</a:t>
            </a:r>
            <a:r>
              <a:rPr lang="en-US" altLang="zh-TW" dirty="0">
                <a:solidFill>
                  <a:schemeClr val="tx1"/>
                </a:solidFill>
              </a:rPr>
              <a:t> (1923~  ) </a:t>
            </a:r>
            <a:endParaRPr lang="en-US" dirty="0"/>
          </a:p>
        </p:txBody>
      </p:sp>
      <p:sp>
        <p:nvSpPr>
          <p:cNvPr id="3" name="Content Placeholder 2"/>
          <p:cNvSpPr>
            <a:spLocks noGrp="1"/>
          </p:cNvSpPr>
          <p:nvPr>
            <p:ph idx="1"/>
          </p:nvPr>
        </p:nvSpPr>
        <p:spPr/>
        <p:txBody>
          <a:bodyPr/>
          <a:lstStyle/>
          <a:p>
            <a:pPr lvl="1">
              <a:buFont typeface="Arial" panose="020B0604020202020204" pitchFamily="34" charset="0"/>
              <a:buChar char="•"/>
            </a:pPr>
            <a:r>
              <a:rPr lang="en-US" sz="2800" dirty="0"/>
              <a:t>And denial on Van der </a:t>
            </a:r>
            <a:r>
              <a:rPr lang="en-US" sz="2800" dirty="0" err="1"/>
              <a:t>Vyver’s</a:t>
            </a:r>
            <a:r>
              <a:rPr lang="en-US" sz="2800" dirty="0"/>
              <a:t> part, which is all the more distressing in the face of his derisive observation that the dead man’s “young wife is pregnant (of course</a:t>
            </a:r>
            <a:r>
              <a:rPr lang="en-US" sz="2800" dirty="0" smtClean="0"/>
              <a:t>).”</a:t>
            </a:r>
            <a:endParaRPr lang="en-US" sz="2800" dirty="0"/>
          </a:p>
        </p:txBody>
      </p:sp>
    </p:spTree>
    <p:extLst>
      <p:ext uri="{BB962C8B-B14F-4D97-AF65-F5344CB8AC3E}">
        <p14:creationId xmlns:p14="http://schemas.microsoft.com/office/powerpoint/2010/main" val="1947626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George Orwell </a:t>
            </a:r>
            <a:r>
              <a:rPr lang="en-US" dirty="0"/>
              <a:t>(1903 - 1950</a:t>
            </a:r>
            <a:r>
              <a:rPr lang="en-US" dirty="0" smtClean="0"/>
              <a:t>)</a:t>
            </a:r>
            <a:endParaRPr lang="en-US" dirty="0"/>
          </a:p>
        </p:txBody>
      </p:sp>
      <p:sp>
        <p:nvSpPr>
          <p:cNvPr id="3" name="Content Placeholder 2"/>
          <p:cNvSpPr>
            <a:spLocks noGrp="1"/>
          </p:cNvSpPr>
          <p:nvPr>
            <p:ph idx="1"/>
          </p:nvPr>
        </p:nvSpPr>
        <p:spPr/>
        <p:txBody>
          <a:bodyPr>
            <a:noAutofit/>
          </a:bodyPr>
          <a:lstStyle/>
          <a:p>
            <a:pPr lvl="1">
              <a:buFont typeface="Arial" panose="020B0604020202020204" pitchFamily="34" charset="0"/>
              <a:buChar char="•"/>
            </a:pPr>
            <a:r>
              <a:rPr lang="en-US" sz="2800" dirty="0" smtClean="0"/>
              <a:t>Orwell </a:t>
            </a:r>
            <a:r>
              <a:rPr lang="en-US" sz="2800" dirty="0"/>
              <a:t>was a British journalist and author, who wrote two of the most famous novels of the 20th century 'Animal Farm' and 'Nineteen Eighty-Four'.</a:t>
            </a:r>
          </a:p>
          <a:p>
            <a:pPr lvl="1">
              <a:buFont typeface="Arial" panose="020B0604020202020204" pitchFamily="34" charset="0"/>
              <a:buChar char="•"/>
            </a:pPr>
            <a:r>
              <a:rPr lang="en-US" sz="2800" dirty="0" smtClean="0"/>
              <a:t>Joined </a:t>
            </a:r>
            <a:r>
              <a:rPr lang="en-US" sz="2800" dirty="0"/>
              <a:t>the Indian Imperial Police in Burma, then a British colony. He resigned in 1927 and decided to become a writer.</a:t>
            </a:r>
          </a:p>
          <a:p>
            <a:pPr lvl="1">
              <a:buFont typeface="Arial" panose="020B0604020202020204" pitchFamily="34" charset="0"/>
              <a:buChar char="•"/>
            </a:pPr>
            <a:r>
              <a:rPr lang="en-US" sz="2800" dirty="0" smtClean="0"/>
              <a:t>He disliked imperialism.</a:t>
            </a:r>
            <a:endParaRPr lang="en-US" sz="2800" dirty="0"/>
          </a:p>
          <a:p>
            <a:pPr lvl="1">
              <a:buFont typeface="Arial" panose="020B0604020202020204" pitchFamily="34" charset="0"/>
              <a:buChar char="•"/>
            </a:pPr>
            <a:r>
              <a:rPr lang="en-US" sz="2800" dirty="0" smtClean="0"/>
              <a:t>This </a:t>
            </a:r>
            <a:r>
              <a:rPr lang="en-US" sz="2800" dirty="0"/>
              <a:t>essay is set in the British colony of Burma </a:t>
            </a:r>
          </a:p>
        </p:txBody>
      </p:sp>
    </p:spTree>
    <p:extLst>
      <p:ext uri="{BB962C8B-B14F-4D97-AF65-F5344CB8AC3E}">
        <p14:creationId xmlns:p14="http://schemas.microsoft.com/office/powerpoint/2010/main" val="2750364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Autofit/>
          </a:bodyPr>
          <a:lstStyle/>
          <a:p>
            <a:pPr lvl="1">
              <a:buFont typeface="Arial" panose="020B0604020202020204" pitchFamily="34" charset="0"/>
              <a:buChar char="•"/>
            </a:pPr>
            <a:r>
              <a:rPr lang="en-US" sz="2800" dirty="0"/>
              <a:t>How did the Burmese felt about Orwell’s presence in their country?  </a:t>
            </a:r>
          </a:p>
          <a:p>
            <a:pPr lvl="1">
              <a:buFont typeface="Arial" panose="020B0604020202020204" pitchFamily="34" charset="0"/>
              <a:buChar char="•"/>
            </a:pPr>
            <a:r>
              <a:rPr lang="en-US" sz="2800" dirty="0"/>
              <a:t>How do you think Orwell might have felt?</a:t>
            </a:r>
          </a:p>
          <a:p>
            <a:pPr lvl="1">
              <a:buFont typeface="Arial" panose="020B0604020202020204" pitchFamily="34" charset="0"/>
              <a:buChar char="•"/>
            </a:pPr>
            <a:r>
              <a:rPr lang="en-US" sz="2800" dirty="0" smtClean="0"/>
              <a:t>Orwell’s </a:t>
            </a:r>
            <a:r>
              <a:rPr lang="en-US" sz="2800" dirty="0"/>
              <a:t>stated purpose for writing this essay is “to reveal his own personal dilemma and to reveal the cultural dilemma presented by colonialism itself.”</a:t>
            </a:r>
          </a:p>
          <a:p>
            <a:pPr lvl="1">
              <a:buFont typeface="Arial" panose="020B0604020202020204" pitchFamily="34" charset="0"/>
              <a:buChar char="•"/>
            </a:pPr>
            <a:r>
              <a:rPr lang="en-US" sz="2800" dirty="0" smtClean="0"/>
              <a:t>The narrator, an officer of the British imperial police in Burma, considers himself an enemy of imperialism, but his role as a representative of the British crown invites the hatred of the Burmese.</a:t>
            </a:r>
          </a:p>
        </p:txBody>
      </p:sp>
    </p:spTree>
    <p:extLst>
      <p:ext uri="{BB962C8B-B14F-4D97-AF65-F5344CB8AC3E}">
        <p14:creationId xmlns:p14="http://schemas.microsoft.com/office/powerpoint/2010/main" val="3214665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Autofit/>
          </a:bodyPr>
          <a:lstStyle/>
          <a:p>
            <a:pPr lvl="1"/>
            <a:r>
              <a:rPr lang="en-US" sz="2800" dirty="0"/>
              <a:t>Orwell’s essay reveals the ambivalence (confusion) a person may feel in a position of power.</a:t>
            </a:r>
          </a:p>
          <a:p>
            <a:pPr lvl="1"/>
            <a:r>
              <a:rPr lang="en-US" sz="2800" dirty="0" smtClean="0"/>
              <a:t>Orwell </a:t>
            </a:r>
            <a:r>
              <a:rPr lang="en-US" sz="2800" dirty="0"/>
              <a:t>feels he must maintain “face” in front of the crowd of Burmese who have followed him. </a:t>
            </a:r>
          </a:p>
          <a:p>
            <a:pPr lvl="1"/>
            <a:r>
              <a:rPr lang="en-US" sz="2800" dirty="0"/>
              <a:t>Orwell’s sympathy for the </a:t>
            </a:r>
            <a:r>
              <a:rPr lang="en-US" sz="2800" dirty="0" smtClean="0"/>
              <a:t>Burmese</a:t>
            </a:r>
          </a:p>
          <a:p>
            <a:pPr lvl="1"/>
            <a:r>
              <a:rPr lang="en-US" sz="2800" dirty="0" smtClean="0"/>
              <a:t>As </a:t>
            </a:r>
            <a:r>
              <a:rPr lang="en-US" sz="2800" dirty="0"/>
              <a:t>soon as the narrator receives the telephone report of the rogue elephant, it becomes inevitable that he will have to kill the animal; </a:t>
            </a:r>
            <a:endParaRPr lang="en-US" sz="2800" dirty="0" smtClean="0"/>
          </a:p>
          <a:p>
            <a:pPr lvl="1"/>
            <a:r>
              <a:rPr lang="en-US" sz="2800" dirty="0"/>
              <a:t>M</a:t>
            </a:r>
            <a:r>
              <a:rPr lang="en-US" sz="2800" dirty="0" smtClean="0"/>
              <a:t>erely </a:t>
            </a:r>
            <a:r>
              <a:rPr lang="en-US" sz="2800" dirty="0"/>
              <a:t>going out to see what is happening insures this, as does the discovery of the trampled Burmese man, and the narrator’s sending for the elephant gun and cartridges. </a:t>
            </a:r>
            <a:endParaRPr lang="en-US" sz="2800" dirty="0" smtClean="0"/>
          </a:p>
        </p:txBody>
      </p:sp>
    </p:spTree>
    <p:extLst>
      <p:ext uri="{BB962C8B-B14F-4D97-AF65-F5344CB8AC3E}">
        <p14:creationId xmlns:p14="http://schemas.microsoft.com/office/powerpoint/2010/main" val="2322397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rmAutofit fontScale="92500" lnSpcReduction="10000"/>
          </a:bodyPr>
          <a:lstStyle/>
          <a:p>
            <a:pPr marL="457200" lvl="1" indent="-457200">
              <a:lnSpc>
                <a:spcPct val="80000"/>
              </a:lnSpc>
              <a:spcBef>
                <a:spcPts val="1200"/>
              </a:spcBef>
              <a:spcAft>
                <a:spcPts val="200"/>
              </a:spcAft>
              <a:buSzPct val="100000"/>
              <a:buFont typeface="Arial" panose="020B0604020202020204" pitchFamily="34" charset="0"/>
              <a:buChar char="•"/>
            </a:pPr>
            <a:r>
              <a:rPr lang="en-US" sz="2800" dirty="0"/>
              <a:t>The increasingly agitated crowd also directly influences the narrator’s </a:t>
            </a:r>
            <a:r>
              <a:rPr lang="en-US" sz="2800" dirty="0" smtClean="0"/>
              <a:t>actions.</a:t>
            </a:r>
          </a:p>
          <a:p>
            <a:pPr marL="457200" lvl="1" indent="-457200">
              <a:lnSpc>
                <a:spcPct val="80000"/>
              </a:lnSpc>
              <a:spcBef>
                <a:spcPts val="1200"/>
              </a:spcBef>
              <a:spcAft>
                <a:spcPts val="200"/>
              </a:spcAft>
              <a:buSzPct val="100000"/>
              <a:buFont typeface="Arial" panose="020B0604020202020204" pitchFamily="34" charset="0"/>
              <a:buChar char="•"/>
            </a:pPr>
            <a:r>
              <a:rPr lang="en-US" sz="2800" dirty="0" smtClean="0"/>
              <a:t>The </a:t>
            </a:r>
            <a:r>
              <a:rPr lang="en-US" sz="2800" dirty="0"/>
              <a:t>increasing size and unity of the crowd also functions as part of the </a:t>
            </a:r>
            <a:r>
              <a:rPr lang="en-US" sz="2800" dirty="0" smtClean="0"/>
              <a:t>story.</a:t>
            </a:r>
          </a:p>
          <a:p>
            <a:pPr marL="457200" lvl="1" indent="-457200">
              <a:lnSpc>
                <a:spcPct val="80000"/>
              </a:lnSpc>
              <a:spcBef>
                <a:spcPts val="1200"/>
              </a:spcBef>
              <a:spcAft>
                <a:spcPts val="200"/>
              </a:spcAft>
              <a:buSzPct val="100000"/>
              <a:buFont typeface="Arial" panose="020B0604020202020204" pitchFamily="34" charset="0"/>
              <a:buChar char="•"/>
            </a:pPr>
            <a:r>
              <a:rPr lang="en-US" sz="2800" dirty="0"/>
              <a:t>T</a:t>
            </a:r>
            <a:r>
              <a:rPr lang="en-US" sz="2800" dirty="0" smtClean="0"/>
              <a:t>he </a:t>
            </a:r>
            <a:r>
              <a:rPr lang="en-US" sz="2800" dirty="0"/>
              <a:t>mob itself becoming something ever more enormous and dangerous, like a rogue </a:t>
            </a:r>
            <a:r>
              <a:rPr lang="en-US" sz="2800" dirty="0" smtClean="0"/>
              <a:t>elephant.</a:t>
            </a:r>
          </a:p>
          <a:p>
            <a:pPr marL="457200" lvl="1" indent="-457200">
              <a:lnSpc>
                <a:spcPct val="80000"/>
              </a:lnSpc>
              <a:spcBef>
                <a:spcPts val="1200"/>
              </a:spcBef>
              <a:spcAft>
                <a:spcPts val="200"/>
              </a:spcAft>
              <a:buSzPct val="100000"/>
              <a:buFont typeface="Arial" panose="020B0604020202020204" pitchFamily="34" charset="0"/>
              <a:buChar char="•"/>
            </a:pPr>
            <a:r>
              <a:rPr lang="en-US" sz="2800" dirty="0"/>
              <a:t>T</a:t>
            </a:r>
            <a:r>
              <a:rPr lang="en-US" sz="2800" dirty="0" smtClean="0"/>
              <a:t>he </a:t>
            </a:r>
            <a:r>
              <a:rPr lang="en-US" sz="2800" dirty="0"/>
              <a:t>narrator averts danger </a:t>
            </a:r>
            <a:r>
              <a:rPr lang="en-US" sz="2800" dirty="0" smtClean="0"/>
              <a:t>only </a:t>
            </a:r>
            <a:r>
              <a:rPr lang="en-US" sz="2800" dirty="0"/>
              <a:t>through offering it what it wants, namely the death of the </a:t>
            </a:r>
            <a:r>
              <a:rPr lang="en-US" sz="2800" dirty="0" smtClean="0"/>
              <a:t>elephant.</a:t>
            </a:r>
          </a:p>
          <a:p>
            <a:pPr marL="457200" lvl="1" indent="-457200">
              <a:lnSpc>
                <a:spcPct val="80000"/>
              </a:lnSpc>
              <a:spcBef>
                <a:spcPts val="1200"/>
              </a:spcBef>
              <a:spcAft>
                <a:spcPts val="200"/>
              </a:spcAft>
              <a:buSzPct val="100000"/>
              <a:buFont typeface="Arial" panose="020B0604020202020204" pitchFamily="34" charset="0"/>
              <a:buChar char="•"/>
            </a:pPr>
            <a:r>
              <a:rPr lang="en-US" sz="2800" dirty="0" smtClean="0"/>
              <a:t>On </a:t>
            </a:r>
            <a:r>
              <a:rPr lang="en-US" sz="2800" dirty="0"/>
              <a:t>one hand young Orwell sympathizes with the Burmese people, on the other hand Orwell, the police officer, is committed to continuing and even defending that oppression.</a:t>
            </a:r>
          </a:p>
          <a:p>
            <a:pPr>
              <a:lnSpc>
                <a:spcPct val="80000"/>
              </a:lnSpc>
            </a:pPr>
            <a:endParaRPr lang="en-US" b="1" dirty="0"/>
          </a:p>
          <a:p>
            <a:endParaRPr lang="en-US" dirty="0"/>
          </a:p>
        </p:txBody>
      </p:sp>
    </p:spTree>
    <p:extLst>
      <p:ext uri="{BB962C8B-B14F-4D97-AF65-F5344CB8AC3E}">
        <p14:creationId xmlns:p14="http://schemas.microsoft.com/office/powerpoint/2010/main" val="3899471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Autofit/>
          </a:bodyPr>
          <a:lstStyle/>
          <a:p>
            <a:pPr lvl="1">
              <a:buFont typeface="Arial" panose="020B0604020202020204" pitchFamily="34" charset="0"/>
              <a:buChar char="•"/>
            </a:pPr>
            <a:r>
              <a:rPr lang="en-US" sz="2600" dirty="0"/>
              <a:t>As a British police </a:t>
            </a:r>
            <a:r>
              <a:rPr lang="en-US" sz="2600" dirty="0" smtClean="0"/>
              <a:t>the </a:t>
            </a:r>
            <a:r>
              <a:rPr lang="en-US" sz="2600" dirty="0"/>
              <a:t>narrator frequently endures jeers from the natives. </a:t>
            </a:r>
            <a:endParaRPr lang="en-US" sz="2600" dirty="0" smtClean="0"/>
          </a:p>
          <a:p>
            <a:pPr lvl="1">
              <a:buFont typeface="Arial" panose="020B0604020202020204" pitchFamily="34" charset="0"/>
              <a:buChar char="•"/>
            </a:pPr>
            <a:r>
              <a:rPr lang="en-US" sz="2600" dirty="0" smtClean="0"/>
              <a:t>They </a:t>
            </a:r>
            <a:r>
              <a:rPr lang="en-US" sz="2600" dirty="0"/>
              <a:t>do not realize that he, too, opposes English occupation of Burma. </a:t>
            </a:r>
            <a:endParaRPr lang="en-US" sz="2600" dirty="0" smtClean="0"/>
          </a:p>
          <a:p>
            <a:pPr lvl="1">
              <a:buFont typeface="Arial" panose="020B0604020202020204" pitchFamily="34" charset="0"/>
              <a:buChar char="•"/>
            </a:pPr>
            <a:r>
              <a:rPr lang="en-US" sz="2600" dirty="0" smtClean="0"/>
              <a:t>In </a:t>
            </a:r>
            <a:r>
              <a:rPr lang="en-US" sz="2600" dirty="0"/>
              <a:t>his position, he sees the misery that imperialism produces.</a:t>
            </a:r>
          </a:p>
          <a:p>
            <a:pPr lvl="1">
              <a:buFont typeface="Arial" panose="020B0604020202020204" pitchFamily="34" charset="0"/>
              <a:buChar char="•"/>
            </a:pPr>
            <a:r>
              <a:rPr lang="en-US" sz="2600" dirty="0" smtClean="0"/>
              <a:t>“</a:t>
            </a:r>
            <a:r>
              <a:rPr lang="en-US" sz="2600" dirty="0"/>
              <a:t>The wretched prisoners huddling in the stinking cages of the lock-ups, the grey, cowed faces of the long-term convicts, the scarred buttocks of the men who had been flogged with bamboos—all these oppressed me with an intolerable sense of guilt,” he says.</a:t>
            </a:r>
          </a:p>
          <a:p>
            <a:pPr lvl="1">
              <a:buFont typeface="Arial" panose="020B0604020202020204" pitchFamily="34" charset="0"/>
              <a:buChar char="•"/>
            </a:pPr>
            <a:r>
              <a:rPr lang="en-US" sz="2600" dirty="0" smtClean="0"/>
              <a:t>"</a:t>
            </a:r>
            <a:r>
              <a:rPr lang="en-US" sz="2600" dirty="0"/>
              <a:t>the evil spirited little beasts who tried to make my job impossible."</a:t>
            </a:r>
          </a:p>
        </p:txBody>
      </p:sp>
    </p:spTree>
    <p:extLst>
      <p:ext uri="{BB962C8B-B14F-4D97-AF65-F5344CB8AC3E}">
        <p14:creationId xmlns:p14="http://schemas.microsoft.com/office/powerpoint/2010/main" val="471185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George Orwell (1903 - 1950)</a:t>
            </a:r>
          </a:p>
        </p:txBody>
      </p:sp>
      <p:sp>
        <p:nvSpPr>
          <p:cNvPr id="3" name="Content Placeholder 2"/>
          <p:cNvSpPr>
            <a:spLocks noGrp="1"/>
          </p:cNvSpPr>
          <p:nvPr>
            <p:ph idx="1"/>
          </p:nvPr>
        </p:nvSpPr>
        <p:spPr/>
        <p:txBody>
          <a:bodyPr>
            <a:noAutofit/>
          </a:bodyPr>
          <a:lstStyle/>
          <a:p>
            <a:pPr lvl="1">
              <a:buFont typeface="Arial" panose="020B0604020202020204" pitchFamily="34" charset="0"/>
              <a:buChar char="•"/>
            </a:pPr>
            <a:r>
              <a:rPr lang="en-US" sz="2800" dirty="0"/>
              <a:t>One morning </a:t>
            </a:r>
            <a:r>
              <a:rPr lang="en-US" sz="2800" dirty="0" smtClean="0"/>
              <a:t>an elephant </a:t>
            </a:r>
            <a:r>
              <a:rPr lang="en-US" sz="2800" dirty="0"/>
              <a:t>is loose in a bazaar in a poor section of </a:t>
            </a:r>
            <a:r>
              <a:rPr lang="en-US" sz="2800" dirty="0" smtClean="0"/>
              <a:t>town.</a:t>
            </a:r>
          </a:p>
          <a:p>
            <a:pPr lvl="1">
              <a:buFont typeface="Arial" panose="020B0604020202020204" pitchFamily="34" charset="0"/>
              <a:buChar char="•"/>
            </a:pPr>
            <a:r>
              <a:rPr lang="en-US" sz="2800" dirty="0" smtClean="0"/>
              <a:t>Burmese </a:t>
            </a:r>
            <a:r>
              <a:rPr lang="en-US" sz="2800" dirty="0"/>
              <a:t>sub-inspector phones him to come and remedy the situation. </a:t>
            </a:r>
            <a:endParaRPr lang="en-US" sz="2800" dirty="0" smtClean="0"/>
          </a:p>
          <a:p>
            <a:pPr lvl="1">
              <a:buFont typeface="Arial" panose="020B0604020202020204" pitchFamily="34" charset="0"/>
              <a:buChar char="•"/>
            </a:pPr>
            <a:r>
              <a:rPr lang="en-US" sz="2800" dirty="0" smtClean="0"/>
              <a:t>The </a:t>
            </a:r>
            <a:r>
              <a:rPr lang="en-US" sz="2800" dirty="0"/>
              <a:t>elephant, normally tame, is in must, a state of frenzy brought on by sexual heat. </a:t>
            </a:r>
            <a:endParaRPr lang="en-US" sz="2800" dirty="0" smtClean="0"/>
          </a:p>
          <a:p>
            <a:pPr lvl="1">
              <a:buFont typeface="Arial" panose="020B0604020202020204" pitchFamily="34" charset="0"/>
              <a:buChar char="•"/>
            </a:pPr>
            <a:r>
              <a:rPr lang="en-US" sz="2800" dirty="0" smtClean="0"/>
              <a:t>After </a:t>
            </a:r>
            <a:r>
              <a:rPr lang="en-US" sz="2800" dirty="0"/>
              <a:t>it had broken its chain and run away, its mahout pursued it in the wrong direction and was now many miles away. </a:t>
            </a:r>
            <a:endParaRPr lang="en-US" sz="2800" dirty="0" smtClean="0"/>
          </a:p>
        </p:txBody>
      </p:sp>
    </p:spTree>
    <p:extLst>
      <p:ext uri="{BB962C8B-B14F-4D97-AF65-F5344CB8AC3E}">
        <p14:creationId xmlns:p14="http://schemas.microsoft.com/office/powerpoint/2010/main" val="221974038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337</TotalTime>
  <Words>2600</Words>
  <Application>Microsoft Office PowerPoint</Application>
  <PresentationFormat>Widescreen</PresentationFormat>
  <Paragraphs>177</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新細明體</vt:lpstr>
      <vt:lpstr>Arial</vt:lpstr>
      <vt:lpstr>Calibri</vt:lpstr>
      <vt:lpstr>Calibri Light</vt:lpstr>
      <vt:lpstr>Wingdings 2</vt:lpstr>
      <vt:lpstr>Retrospect</vt:lpstr>
      <vt:lpstr>Imperialism Collonialism</vt:lpstr>
      <vt:lpstr>Imperialism</vt:lpstr>
      <vt:lpstr>Imperialism</vt:lpstr>
      <vt:lpstr>George Orwell (1903 - 1950)</vt:lpstr>
      <vt:lpstr>George Orwell (1903 - 1950)</vt:lpstr>
      <vt:lpstr>George Orwell (1903 - 1950)</vt:lpstr>
      <vt:lpstr>George Orwell (1903 - 1950)</vt:lpstr>
      <vt:lpstr>George Orwell (1903 - 1950)</vt:lpstr>
      <vt:lpstr>George Orwell (1903 - 1950)</vt:lpstr>
      <vt:lpstr>George Orwell (1903 - 1950)</vt:lpstr>
      <vt:lpstr>George Orwell (1903 - 1950)</vt:lpstr>
      <vt:lpstr>George Orwell (1903 - 1950)</vt:lpstr>
      <vt:lpstr>George Orwell (1903 - 1950)</vt:lpstr>
      <vt:lpstr>George Orwell (1903 - 1950)</vt:lpstr>
      <vt:lpstr>George Orwell (1903 - 1950)</vt:lpstr>
      <vt:lpstr>George Orwell (1903 - 1950)</vt:lpstr>
      <vt:lpstr>George Orwell (1903 - 1950)</vt:lpstr>
      <vt:lpstr>Nadine Gordimer (1923~  ) </vt:lpstr>
      <vt:lpstr>Nadine Gordimer (1923~  ) </vt:lpstr>
      <vt:lpstr>Nadine Gordimer (1923~  ) </vt:lpstr>
      <vt:lpstr>Nadine Gordimer (1923~  ) </vt:lpstr>
      <vt:lpstr>Nadine Gordimer (1923~  ) </vt:lpstr>
      <vt:lpstr>Nadine Gordimer (1923~  ) </vt:lpstr>
      <vt:lpstr>Nadine Gordimer (1923~  ) </vt:lpstr>
      <vt:lpstr>Nadine Gordimer (1923~  ) </vt:lpstr>
      <vt:lpstr>Nadine Gordimer (1923~  ) </vt:lpstr>
      <vt:lpstr>Nadine Gordimer (1923~  ) </vt:lpstr>
      <vt:lpstr>Nadine Gordimer (1923~  ) </vt:lpstr>
      <vt:lpstr>Nadine Gordimer (1923~  ) </vt:lpstr>
      <vt:lpstr>Nadine Gordimer (1923~  ) </vt:lpstr>
      <vt:lpstr>Nadine Gordimer (1923~  )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Imperialism</dc:title>
  <dc:creator>George Mitrevski</dc:creator>
  <cp:lastModifiedBy>George Mitrevski</cp:lastModifiedBy>
  <cp:revision>23</cp:revision>
  <dcterms:created xsi:type="dcterms:W3CDTF">2013-02-24T15:07:09Z</dcterms:created>
  <dcterms:modified xsi:type="dcterms:W3CDTF">2013-02-24T20:45:02Z</dcterms:modified>
</cp:coreProperties>
</file>