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51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D36320-5748-47AF-A914-9A70D45D2FE1}" type="datetimeFigureOut">
              <a:rPr lang="en-US" smtClean="0"/>
              <a:t>3/16/2013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9AC97-CD25-4B8B-BABF-144F50C97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103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9AC97-CD25-4B8B-BABF-144F50C970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5594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9AC97-CD25-4B8B-BABF-144F50C970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7262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9AC97-CD25-4B8B-BABF-144F50C9700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9163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9AC97-CD25-4B8B-BABF-144F50C9700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932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9AC97-CD25-4B8B-BABF-144F50C9700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6699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9AC97-CD25-4B8B-BABF-144F50C9700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26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9AC97-CD25-4B8B-BABF-144F50C9700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4314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9AC97-CD25-4B8B-BABF-144F50C9700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7299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9AC97-CD25-4B8B-BABF-144F50C9700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9565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9AC97-CD25-4B8B-BABF-144F50C9700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4270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9AC97-CD25-4B8B-BABF-144F50C9700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618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9AC97-CD25-4B8B-BABF-144F50C9700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4384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9AC97-CD25-4B8B-BABF-144F50C9700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3508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9AC97-CD25-4B8B-BABF-144F50C9700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8584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9AC97-CD25-4B8B-BABF-144F50C9700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8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9AC97-CD25-4B8B-BABF-144F50C970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079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9AC97-CD25-4B8B-BABF-144F50C9700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914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9AC97-CD25-4B8B-BABF-144F50C9700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8178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9AC97-CD25-4B8B-BABF-144F50C970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013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9AC97-CD25-4B8B-BABF-144F50C9700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77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9AC97-CD25-4B8B-BABF-144F50C9700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895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9AC97-CD25-4B8B-BABF-144F50C9700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996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25C8-F4C8-4ACC-92D2-01509651ECC9}" type="datetimeFigureOut">
              <a:rPr lang="en-US" smtClean="0"/>
              <a:t>3/16/2013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5B1BA-2CC0-4C9F-A387-DB3BEBE94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1431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25C8-F4C8-4ACC-92D2-01509651ECC9}" type="datetimeFigureOut">
              <a:rPr lang="en-US" smtClean="0"/>
              <a:t>3/16/2013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5B1BA-2CC0-4C9F-A387-DB3BEBE94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991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25C8-F4C8-4ACC-92D2-01509651ECC9}" type="datetimeFigureOut">
              <a:rPr lang="en-US" smtClean="0"/>
              <a:t>3/16/2013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5B1BA-2CC0-4C9F-A387-DB3BEBE94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801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25C8-F4C8-4ACC-92D2-01509651ECC9}" type="datetimeFigureOut">
              <a:rPr lang="en-US" smtClean="0"/>
              <a:t>3/16/2013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5B1BA-2CC0-4C9F-A387-DB3BEBE94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434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25C8-F4C8-4ACC-92D2-01509651ECC9}" type="datetimeFigureOut">
              <a:rPr lang="en-US" smtClean="0"/>
              <a:t>3/16/2013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5B1BA-2CC0-4C9F-A387-DB3BEBE94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042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25C8-F4C8-4ACC-92D2-01509651ECC9}" type="datetimeFigureOut">
              <a:rPr lang="en-US" smtClean="0"/>
              <a:t>3/16/2013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5B1BA-2CC0-4C9F-A387-DB3BEBE94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720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25C8-F4C8-4ACC-92D2-01509651ECC9}" type="datetimeFigureOut">
              <a:rPr lang="en-US" smtClean="0"/>
              <a:t>3/16/2013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5B1BA-2CC0-4C9F-A387-DB3BEBE94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30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25C8-F4C8-4ACC-92D2-01509651ECC9}" type="datetimeFigureOut">
              <a:rPr lang="en-US" smtClean="0"/>
              <a:t>3/16/2013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5B1BA-2CC0-4C9F-A387-DB3BEBE94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3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25C8-F4C8-4ACC-92D2-01509651ECC9}" type="datetimeFigureOut">
              <a:rPr lang="en-US" smtClean="0"/>
              <a:t>3/16/2013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5B1BA-2CC0-4C9F-A387-DB3BEBE94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061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25C8-F4C8-4ACC-92D2-01509651ECC9}" type="datetimeFigureOut">
              <a:rPr lang="en-US" smtClean="0"/>
              <a:t>3/16/2013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5B1BA-2CC0-4C9F-A387-DB3BEBE94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5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25C8-F4C8-4ACC-92D2-01509651ECC9}" type="datetimeFigureOut">
              <a:rPr lang="en-US" smtClean="0"/>
              <a:t>3/16/2013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1455B1BA-2CC0-4C9F-A387-DB3BEBE9408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926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88E25C8-F4C8-4ACC-92D2-01509651ECC9}" type="datetimeFigureOut">
              <a:rPr lang="en-US" smtClean="0"/>
              <a:t>3/16/2013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455B1BA-2CC0-4C9F-A387-DB3BEBE9408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3556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William Faulkner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“A Rose for Emily”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458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en-US" dirty="0" smtClean="0"/>
              <a:t>ownspeople </a:t>
            </a:r>
            <a:r>
              <a:rPr lang="en-US" dirty="0"/>
              <a:t>had begun to feel sorry for Miss Emily, as they </a:t>
            </a:r>
            <a:r>
              <a:rPr lang="en-US" dirty="0" smtClean="0"/>
              <a:t>recalled how </a:t>
            </a:r>
            <a:r>
              <a:rPr lang="en-US" dirty="0"/>
              <a:t>Miss Emily’s great-aunt, old lady Wyatt, had gone crazy</a:t>
            </a:r>
            <a:r>
              <a:rPr lang="en-US" dirty="0" smtClean="0"/>
              <a:t>.</a:t>
            </a:r>
          </a:p>
          <a:p>
            <a:r>
              <a:rPr lang="en-US" dirty="0"/>
              <a:t>Although a good looking, slender woman, </a:t>
            </a:r>
            <a:r>
              <a:rPr lang="en-US" dirty="0" smtClean="0"/>
              <a:t>Miss Emily </a:t>
            </a:r>
            <a:r>
              <a:rPr lang="en-US" dirty="0"/>
              <a:t>was never </a:t>
            </a:r>
            <a:r>
              <a:rPr lang="en-US" dirty="0" smtClean="0"/>
              <a:t>married.</a:t>
            </a:r>
          </a:p>
          <a:p>
            <a:r>
              <a:rPr lang="en-US" dirty="0" smtClean="0"/>
              <a:t> </a:t>
            </a: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town believed that </a:t>
            </a:r>
            <a:r>
              <a:rPr lang="en-US" dirty="0" smtClean="0"/>
              <a:t>her family felt </a:t>
            </a:r>
            <a:r>
              <a:rPr lang="en-US" dirty="0"/>
              <a:t>themselves superior to </a:t>
            </a:r>
            <a:r>
              <a:rPr lang="en-US" dirty="0" smtClean="0"/>
              <a:t>the rest </a:t>
            </a:r>
            <a:r>
              <a:rPr lang="en-US" dirty="0"/>
              <a:t>of the </a:t>
            </a:r>
            <a:r>
              <a:rPr lang="en-US" dirty="0" smtClean="0"/>
              <a:t>town.</a:t>
            </a:r>
          </a:p>
          <a:p>
            <a:r>
              <a:rPr lang="en-US" dirty="0" smtClean="0"/>
              <a:t>When she turned </a:t>
            </a:r>
            <a:r>
              <a:rPr lang="en-US" dirty="0"/>
              <a:t>thirty without being married, the townspeople realized that </a:t>
            </a:r>
            <a:r>
              <a:rPr lang="en-US" dirty="0" smtClean="0"/>
              <a:t>Miss Emily </a:t>
            </a:r>
            <a:r>
              <a:rPr lang="en-US" dirty="0"/>
              <a:t>wasn’t simply turning suitors away, as they had thought, but that she was most likely not receiving </a:t>
            </a:r>
            <a:r>
              <a:rPr lang="en-US" dirty="0" smtClean="0"/>
              <a:t>any viable </a:t>
            </a:r>
            <a:r>
              <a:rPr lang="en-US" dirty="0"/>
              <a:t>offers of marriage at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400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Miss Emily’s father died, </a:t>
            </a:r>
            <a:r>
              <a:rPr lang="en-US" dirty="0" smtClean="0"/>
              <a:t>all </a:t>
            </a:r>
            <a:r>
              <a:rPr lang="en-US" dirty="0"/>
              <a:t>he had left his daughter was the house, </a:t>
            </a:r>
            <a:r>
              <a:rPr lang="en-US" dirty="0" smtClean="0"/>
              <a:t>effectively leaving </a:t>
            </a:r>
            <a:r>
              <a:rPr lang="en-US" dirty="0"/>
              <a:t>her a </a:t>
            </a:r>
            <a:r>
              <a:rPr lang="en-US" dirty="0" smtClean="0"/>
              <a:t>pauper.</a:t>
            </a:r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town was “glad” and could at last pity Miss Emily.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townspeople came to </a:t>
            </a:r>
            <a:r>
              <a:rPr lang="en-US" dirty="0" smtClean="0"/>
              <a:t>call on </a:t>
            </a:r>
            <a:r>
              <a:rPr lang="en-US" dirty="0"/>
              <a:t>Miss Emily, “she met them at the door, dressed as usual and with no trace of grief on her face.” </a:t>
            </a:r>
            <a:endParaRPr lang="en-US" dirty="0" smtClean="0"/>
          </a:p>
          <a:p>
            <a:r>
              <a:rPr lang="en-US" dirty="0" smtClean="0"/>
              <a:t>Miss</a:t>
            </a:r>
            <a:r>
              <a:rPr lang="en-US" dirty="0"/>
              <a:t> </a:t>
            </a:r>
            <a:r>
              <a:rPr lang="en-US" dirty="0" smtClean="0"/>
              <a:t>Emily </a:t>
            </a:r>
            <a:r>
              <a:rPr lang="en-US" dirty="0"/>
              <a:t>went on to explain to her callers that her father was not </a:t>
            </a:r>
            <a:r>
              <a:rPr lang="en-US" dirty="0" smtClean="0"/>
              <a:t>dead.</a:t>
            </a:r>
          </a:p>
          <a:p>
            <a:r>
              <a:rPr lang="en-US" dirty="0" smtClean="0"/>
              <a:t> It </a:t>
            </a:r>
            <a:r>
              <a:rPr lang="en-US" dirty="0"/>
              <a:t>took three full days before </a:t>
            </a:r>
            <a:r>
              <a:rPr lang="en-US" dirty="0" smtClean="0"/>
              <a:t>the </a:t>
            </a:r>
            <a:r>
              <a:rPr lang="en-US" dirty="0"/>
              <a:t>doctors could persuade Miss Emily to let them dispose of her father’s body properly.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595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Narrator </a:t>
            </a:r>
            <a:r>
              <a:rPr lang="en-US" dirty="0"/>
              <a:t>describes Miss Emily as mentally </a:t>
            </a:r>
            <a:r>
              <a:rPr lang="en-US" dirty="0" smtClean="0"/>
              <a:t>disturbed.</a:t>
            </a:r>
          </a:p>
          <a:p>
            <a:r>
              <a:rPr lang="en-US" dirty="0"/>
              <a:t>After her father’s death, Miss Emily disappeared from public site for a long time, and when she </a:t>
            </a:r>
            <a:r>
              <a:rPr lang="en-US" dirty="0" smtClean="0"/>
              <a:t>reemerged, Jefferson </a:t>
            </a:r>
            <a:r>
              <a:rPr lang="en-US" dirty="0"/>
              <a:t>had just started paving its sidewalks. </a:t>
            </a:r>
            <a:r>
              <a:rPr lang="en-US" dirty="0" smtClean="0"/>
              <a:t>Progress.</a:t>
            </a:r>
          </a:p>
          <a:p>
            <a:r>
              <a:rPr lang="en-US" dirty="0" smtClean="0"/>
              <a:t>Homer </a:t>
            </a:r>
            <a:r>
              <a:rPr lang="en-US" dirty="0"/>
              <a:t>Barron, a “Yankee,” </a:t>
            </a:r>
            <a:r>
              <a:rPr lang="en-US" dirty="0" smtClean="0"/>
              <a:t>Northerner, is </a:t>
            </a:r>
            <a:r>
              <a:rPr lang="en-US" dirty="0"/>
              <a:t>a foreman for one of the </a:t>
            </a:r>
            <a:r>
              <a:rPr lang="en-US" dirty="0" smtClean="0"/>
              <a:t>crews working </a:t>
            </a:r>
            <a:r>
              <a:rPr lang="en-US" dirty="0"/>
              <a:t>on the contract, and soon he would be seen by the town escorting Miss Emily on Sunday afternoons.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8587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Homer, being a Northerner, is not considered </a:t>
            </a:r>
            <a:r>
              <a:rPr lang="en-US" dirty="0" smtClean="0"/>
              <a:t>a proper </a:t>
            </a:r>
            <a:r>
              <a:rPr lang="en-US" dirty="0"/>
              <a:t>match for a Southern woman such as Miss Emily. </a:t>
            </a:r>
            <a:endParaRPr lang="en-US" dirty="0" smtClean="0"/>
          </a:p>
          <a:p>
            <a:r>
              <a:rPr lang="en-US" dirty="0"/>
              <a:t>A</a:t>
            </a:r>
            <a:r>
              <a:rPr lang="en-US" dirty="0" smtClean="0"/>
              <a:t>bout </a:t>
            </a:r>
            <a:r>
              <a:rPr lang="en-US" dirty="0"/>
              <a:t>a year after the two started appearing </a:t>
            </a:r>
            <a:r>
              <a:rPr lang="en-US" dirty="0" smtClean="0"/>
              <a:t>in public</a:t>
            </a:r>
            <a:r>
              <a:rPr lang="en-US" dirty="0"/>
              <a:t>, Miss Emily ordered arsenic from the local druggist. </a:t>
            </a:r>
            <a:endParaRPr lang="en-US" dirty="0" smtClean="0"/>
          </a:p>
          <a:p>
            <a:r>
              <a:rPr lang="en-US" dirty="0" smtClean="0"/>
              <a:t>Asked by </a:t>
            </a:r>
            <a:r>
              <a:rPr lang="en-US" dirty="0"/>
              <a:t>the druggist what </a:t>
            </a:r>
            <a:r>
              <a:rPr lang="en-US" dirty="0" smtClean="0"/>
              <a:t>the poison </a:t>
            </a:r>
            <a:r>
              <a:rPr lang="en-US" dirty="0"/>
              <a:t>is for, Miss Emily refuses to tell</a:t>
            </a:r>
            <a:r>
              <a:rPr lang="en-US" dirty="0" smtClean="0"/>
              <a:t>.</a:t>
            </a:r>
          </a:p>
          <a:p>
            <a:r>
              <a:rPr lang="en-US" dirty="0"/>
              <a:t>The society of Jefferson is segregated by race, extremely </a:t>
            </a:r>
            <a:r>
              <a:rPr lang="en-US" dirty="0" smtClean="0"/>
              <a:t>class conscious</a:t>
            </a:r>
            <a:r>
              <a:rPr lang="en-US" dirty="0"/>
              <a:t>, and extremely conscious of societal rank and status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64646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Miss Emily is seen in public </a:t>
            </a:r>
            <a:r>
              <a:rPr lang="en-US" dirty="0" smtClean="0"/>
              <a:t>with Homer </a:t>
            </a:r>
            <a:r>
              <a:rPr lang="en-US" dirty="0"/>
              <a:t>Barron, the townspeople are abhorred on two accounts: first, that Barron is a “Yankee,” and </a:t>
            </a:r>
            <a:r>
              <a:rPr lang="en-US" dirty="0" smtClean="0"/>
              <a:t>second, that </a:t>
            </a:r>
            <a:r>
              <a:rPr lang="en-US" dirty="0"/>
              <a:t>he is a “day laborer,” even if he is a foreman. </a:t>
            </a:r>
            <a:endParaRPr lang="en-US" dirty="0" smtClean="0"/>
          </a:p>
          <a:p>
            <a:r>
              <a:rPr lang="en-US" dirty="0"/>
              <a:t>H</a:t>
            </a:r>
            <a:r>
              <a:rPr lang="en-US" dirty="0" smtClean="0"/>
              <a:t>e has remarked </a:t>
            </a:r>
            <a:r>
              <a:rPr lang="en-US" dirty="0"/>
              <a:t>that he is not a marrying man.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“real </a:t>
            </a:r>
            <a:r>
              <a:rPr lang="en-US" dirty="0" smtClean="0"/>
              <a:t>lady”</a:t>
            </a:r>
            <a:r>
              <a:rPr lang="en-US" dirty="0"/>
              <a:t> </a:t>
            </a:r>
            <a:r>
              <a:rPr lang="en-US" dirty="0" smtClean="0"/>
              <a:t>should </a:t>
            </a:r>
            <a:r>
              <a:rPr lang="en-US" dirty="0"/>
              <a:t>never forget her social </a:t>
            </a:r>
            <a:r>
              <a:rPr lang="en-US" dirty="0" smtClean="0"/>
              <a:t>duty by </a:t>
            </a:r>
            <a:r>
              <a:rPr lang="en-US" dirty="0"/>
              <a:t>cavorting with such a person.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true </a:t>
            </a:r>
            <a:r>
              <a:rPr lang="en-US" dirty="0" smtClean="0"/>
              <a:t>Southern lady </a:t>
            </a:r>
            <a:r>
              <a:rPr lang="en-US" dirty="0"/>
              <a:t>would only consider a Southern white man of similar social standing</a:t>
            </a:r>
            <a:r>
              <a:rPr lang="en-US" dirty="0" smtClean="0"/>
              <a:t>.</a:t>
            </a:r>
          </a:p>
          <a:p>
            <a:r>
              <a:rPr lang="en-US" dirty="0"/>
              <a:t>Nevertheless, Miss Emily spends Sundays with Barron, ignoring the whisperings of her fellow </a:t>
            </a:r>
            <a:r>
              <a:rPr lang="en-US" dirty="0" err="1"/>
              <a:t>Jeffersonians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495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After Miss Emily had requested rat poison from the druggist, the town assumed that she was planning her </a:t>
            </a:r>
            <a:r>
              <a:rPr lang="en-US" dirty="0" smtClean="0"/>
              <a:t>own suicide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facts of her relationship with Homer Barron, a Northerner, was too great a disgrace in the </a:t>
            </a:r>
            <a:r>
              <a:rPr lang="en-US" dirty="0" smtClean="0"/>
              <a:t>town’s eyes</a:t>
            </a:r>
            <a:r>
              <a:rPr lang="en-US" dirty="0"/>
              <a:t>, and suicide seemed a viable option. </a:t>
            </a:r>
            <a:endParaRPr lang="en-US" dirty="0" smtClean="0"/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town was uncertain that Miss Emily would be able to convince Barron, who admitted that </a:t>
            </a:r>
            <a:r>
              <a:rPr lang="en-US" dirty="0" smtClean="0"/>
              <a:t>he was </a:t>
            </a:r>
            <a:r>
              <a:rPr lang="en-US" dirty="0"/>
              <a:t>“not a marrying man,” to marry </a:t>
            </a:r>
            <a:r>
              <a:rPr lang="en-US" dirty="0" smtClean="0"/>
              <a:t>her.</a:t>
            </a:r>
          </a:p>
          <a:p>
            <a:r>
              <a:rPr lang="en-US" dirty="0"/>
              <a:t>The town was concerned about the example Miss Emily was setting, and it </a:t>
            </a:r>
            <a:r>
              <a:rPr lang="en-US" dirty="0" smtClean="0"/>
              <a:t>send </a:t>
            </a:r>
            <a:r>
              <a:rPr lang="en-US" dirty="0"/>
              <a:t>a </a:t>
            </a:r>
            <a:r>
              <a:rPr lang="en-US" dirty="0" smtClean="0"/>
              <a:t>Baptist minister </a:t>
            </a:r>
            <a:r>
              <a:rPr lang="en-US" dirty="0"/>
              <a:t>to meet with her, but to no avail.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9687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Miss Emily ordered a silver toilet set with Barron’s </a:t>
            </a:r>
            <a:r>
              <a:rPr lang="en-US" dirty="0" smtClean="0"/>
              <a:t>initials, along </a:t>
            </a:r>
            <a:r>
              <a:rPr lang="en-US" dirty="0"/>
              <a:t>with a man’s suit, the town became convinced that the two would soon be married. </a:t>
            </a:r>
            <a:endParaRPr lang="en-US" dirty="0" smtClean="0"/>
          </a:p>
          <a:p>
            <a:r>
              <a:rPr lang="en-US" dirty="0" smtClean="0"/>
              <a:t>Barron disappeared for </a:t>
            </a:r>
            <a:r>
              <a:rPr lang="en-US" dirty="0"/>
              <a:t>three days, long enough for Miss Emily's cousins, who had been called in out of concern for Miss </a:t>
            </a:r>
            <a:r>
              <a:rPr lang="en-US" dirty="0" smtClean="0"/>
              <a:t>Emily, to </a:t>
            </a:r>
            <a:r>
              <a:rPr lang="en-US" dirty="0"/>
              <a:t>leave.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town assumed that upon Barron’s return, the two would wed, but shortly after his </a:t>
            </a:r>
            <a:r>
              <a:rPr lang="en-US" dirty="0" smtClean="0"/>
              <a:t>reappearance in </a:t>
            </a:r>
            <a:r>
              <a:rPr lang="en-US" dirty="0"/>
              <a:t>the town, he disappeared, never to be seen again by anyone.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410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Once Barron disappeared for the last time, the town saw less and less of Miss </a:t>
            </a:r>
            <a:r>
              <a:rPr lang="en-US" dirty="0" smtClean="0"/>
              <a:t>Emily.</a:t>
            </a:r>
          </a:p>
          <a:p>
            <a:r>
              <a:rPr lang="en-US" dirty="0"/>
              <a:t>W</a:t>
            </a:r>
            <a:r>
              <a:rPr lang="en-US" dirty="0" smtClean="0"/>
              <a:t>hen </a:t>
            </a:r>
            <a:r>
              <a:rPr lang="en-US" dirty="0"/>
              <a:t>she did </a:t>
            </a:r>
            <a:r>
              <a:rPr lang="en-US" dirty="0" smtClean="0"/>
              <a:t>show herself </a:t>
            </a:r>
            <a:r>
              <a:rPr lang="en-US" dirty="0"/>
              <a:t>again, she had grown fat and gray. </a:t>
            </a:r>
            <a:endParaRPr lang="en-US" dirty="0" smtClean="0"/>
          </a:p>
          <a:p>
            <a:r>
              <a:rPr lang="en-US" dirty="0" smtClean="0"/>
              <a:t>Miss </a:t>
            </a:r>
            <a:r>
              <a:rPr lang="en-US" dirty="0"/>
              <a:t>Emily </a:t>
            </a:r>
            <a:r>
              <a:rPr lang="en-US" dirty="0" smtClean="0"/>
              <a:t>removed </a:t>
            </a:r>
            <a:r>
              <a:rPr lang="en-US" dirty="0"/>
              <a:t>herself from </a:t>
            </a:r>
            <a:r>
              <a:rPr lang="en-US" dirty="0" smtClean="0"/>
              <a:t>all public </a:t>
            </a:r>
            <a:r>
              <a:rPr lang="en-US" dirty="0"/>
              <a:t>appearances and </a:t>
            </a:r>
            <a:r>
              <a:rPr lang="en-US" dirty="0" smtClean="0"/>
              <a:t>interactions.</a:t>
            </a:r>
          </a:p>
          <a:p>
            <a:r>
              <a:rPr lang="en-US" dirty="0"/>
              <a:t>As the </a:t>
            </a:r>
            <a:r>
              <a:rPr lang="en-US" dirty="0" smtClean="0"/>
              <a:t>town is </a:t>
            </a:r>
            <a:r>
              <a:rPr lang="en-US" dirty="0"/>
              <a:t>taken over by a “newer generation,” Miss Emily continues to grow “grayer and grayer” until her </a:t>
            </a:r>
            <a:r>
              <a:rPr lang="en-US" dirty="0" smtClean="0"/>
              <a:t>hair becomes </a:t>
            </a:r>
            <a:r>
              <a:rPr lang="en-US" dirty="0"/>
              <a:t>the “vigorous iron-gray” color that it would have at her death</a:t>
            </a:r>
            <a:r>
              <a:rPr lang="en-US" dirty="0" smtClean="0"/>
              <a:t>.</a:t>
            </a:r>
          </a:p>
          <a:p>
            <a:r>
              <a:rPr lang="en-US" dirty="0" smtClean="0"/>
              <a:t>She refuses to put an address on her house.</a:t>
            </a:r>
            <a:endParaRPr lang="en-US" dirty="0"/>
          </a:p>
          <a:p>
            <a:r>
              <a:rPr lang="en-US" dirty="0" smtClean="0"/>
              <a:t>Then </a:t>
            </a:r>
            <a:r>
              <a:rPr lang="en-US" dirty="0"/>
              <a:t>one day without any warning, Miss Emily died.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9566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news of Miss Emily’s death spreads, a group of ladies from the town arrives at Miss Emily’s door </a:t>
            </a:r>
            <a:r>
              <a:rPr lang="en-US" dirty="0" smtClean="0"/>
              <a:t>and is </a:t>
            </a:r>
            <a:r>
              <a:rPr lang="en-US" dirty="0"/>
              <a:t>briefly greeted by </a:t>
            </a:r>
            <a:r>
              <a:rPr lang="en-US" dirty="0" err="1"/>
              <a:t>Tobe</a:t>
            </a:r>
            <a:r>
              <a:rPr lang="en-US" dirty="0"/>
              <a:t>, who lets them in and immediately proceeds to walk out the back door, never to </a:t>
            </a:r>
            <a:r>
              <a:rPr lang="en-US" dirty="0" smtClean="0"/>
              <a:t>be seen </a:t>
            </a:r>
            <a:r>
              <a:rPr lang="en-US" dirty="0"/>
              <a:t>again.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funeral is held two days later, with several of the men wearing their newly brushed </a:t>
            </a:r>
            <a:r>
              <a:rPr lang="en-US" dirty="0" smtClean="0"/>
              <a:t>Confederate uniforms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2511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After Miss Emily was placed “decently in the ground,” a room above the stairs at Miss Emily’s, which </a:t>
            </a:r>
            <a:r>
              <a:rPr lang="en-US" dirty="0" smtClean="0"/>
              <a:t>has not </a:t>
            </a:r>
            <a:r>
              <a:rPr lang="en-US" dirty="0"/>
              <a:t>been opened for years, is forced </a:t>
            </a:r>
            <a:r>
              <a:rPr lang="en-US" dirty="0" smtClean="0"/>
              <a:t>open.</a:t>
            </a:r>
          </a:p>
          <a:p>
            <a:r>
              <a:rPr lang="en-US" dirty="0" smtClean="0"/>
              <a:t>An </a:t>
            </a:r>
            <a:r>
              <a:rPr lang="en-US" dirty="0"/>
              <a:t>“acrid pall as of the tomb” seemed to lie on everything in </a:t>
            </a:r>
            <a:r>
              <a:rPr lang="en-US" dirty="0" smtClean="0"/>
              <a:t>the room</a:t>
            </a:r>
            <a:r>
              <a:rPr lang="en-US" dirty="0"/>
              <a:t>, including “upon the delicate array of crystal and the man’s toilet things backed with tarnished </a:t>
            </a:r>
            <a:r>
              <a:rPr lang="en-US" dirty="0" smtClean="0"/>
              <a:t>silver, silver </a:t>
            </a:r>
            <a:r>
              <a:rPr lang="en-US" dirty="0"/>
              <a:t>so tarnished that the monogram was obscured,” as well as upon a man’s suit of clothes</a:t>
            </a:r>
            <a:r>
              <a:rPr lang="en-US" dirty="0" smtClean="0"/>
              <a:t>.</a:t>
            </a:r>
          </a:p>
          <a:p>
            <a:r>
              <a:rPr lang="en-US" dirty="0"/>
              <a:t>And on the bed was “the man himself,” with a “profound and fleshless grin.” Although never mentioned </a:t>
            </a:r>
            <a:r>
              <a:rPr lang="en-US" dirty="0" smtClean="0"/>
              <a:t>by name</a:t>
            </a:r>
            <a:r>
              <a:rPr lang="en-US" dirty="0"/>
              <a:t>, the fleshless skeleton, in the position of an endless embrace, is that of Homer Barron. </a:t>
            </a:r>
            <a:endParaRPr lang="en-US" dirty="0" smtClean="0"/>
          </a:p>
          <a:p>
            <a:r>
              <a:rPr lang="en-US" dirty="0" smtClean="0"/>
              <a:t>Next </a:t>
            </a:r>
            <a:r>
              <a:rPr lang="en-US" dirty="0"/>
              <a:t>to his </a:t>
            </a:r>
            <a:r>
              <a:rPr lang="en-US" dirty="0" smtClean="0"/>
              <a:t>head is </a:t>
            </a:r>
            <a:r>
              <a:rPr lang="en-US" dirty="0"/>
              <a:t>a second pillow, with the “indentation of another head,” and on it is a “long strand of iron-gray hair.”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950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Faulkner left behind a large body of work </a:t>
            </a:r>
            <a:r>
              <a:rPr lang="en-US" dirty="0" smtClean="0"/>
              <a:t>that told </a:t>
            </a:r>
            <a:r>
              <a:rPr lang="en-US" dirty="0"/>
              <a:t>the story of the American South, from the years following the Civil War to the Depression </a:t>
            </a:r>
            <a:r>
              <a:rPr lang="en-US" dirty="0" smtClean="0"/>
              <a:t>of 1929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Most </a:t>
            </a:r>
            <a:r>
              <a:rPr lang="en-US" dirty="0"/>
              <a:t>of his stories and novels were set in the fictional county of Mississippi </a:t>
            </a:r>
            <a:r>
              <a:rPr lang="en-US" dirty="0" smtClean="0"/>
              <a:t>called </a:t>
            </a:r>
            <a:r>
              <a:rPr lang="en-US" dirty="0" err="1" smtClean="0"/>
              <a:t>Yoknapatawpha</a:t>
            </a:r>
            <a:r>
              <a:rPr lang="en-US" dirty="0" smtClean="0"/>
              <a:t> </a:t>
            </a:r>
            <a:r>
              <a:rPr lang="en-US" dirty="0"/>
              <a:t>County, of which the town of Jefferson was the county seat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Themes </a:t>
            </a:r>
            <a:r>
              <a:rPr lang="en-US" dirty="0"/>
              <a:t>of tradition and </a:t>
            </a:r>
            <a:r>
              <a:rPr lang="en-US" dirty="0" smtClean="0"/>
              <a:t>change.</a:t>
            </a:r>
          </a:p>
          <a:p>
            <a:r>
              <a:rPr lang="en-US" dirty="0"/>
              <a:t>The Civil War and its </a:t>
            </a:r>
            <a:r>
              <a:rPr lang="en-US" dirty="0" smtClean="0"/>
              <a:t>generation strongly </a:t>
            </a:r>
            <a:r>
              <a:rPr lang="en-US" dirty="0"/>
              <a:t>defined the South that Faulkner is describing, are dying out, along with their traditions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Description of class </a:t>
            </a:r>
            <a:r>
              <a:rPr lang="en-US" dirty="0"/>
              <a:t>and racial </a:t>
            </a:r>
            <a:r>
              <a:rPr lang="en-US" dirty="0" smtClean="0"/>
              <a:t>divisions in the South.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1257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conclusion to “A Rose for Emily” provides the story with the gothic-like twist that has been hinted </a:t>
            </a:r>
            <a:r>
              <a:rPr lang="en-US" dirty="0" smtClean="0"/>
              <a:t>at since </a:t>
            </a:r>
            <a:r>
              <a:rPr lang="en-US" dirty="0"/>
              <a:t>the early stages of the story. </a:t>
            </a:r>
            <a:endParaRPr lang="en-US" dirty="0" smtClean="0"/>
          </a:p>
          <a:p>
            <a:r>
              <a:rPr lang="en-US" dirty="0" smtClean="0"/>
              <a:t>With </a:t>
            </a:r>
            <a:r>
              <a:rPr lang="en-US" dirty="0"/>
              <a:t>the conclusion, all the questions that the town had ever had over </a:t>
            </a:r>
            <a:r>
              <a:rPr lang="en-US" dirty="0" smtClean="0"/>
              <a:t>the years </a:t>
            </a:r>
            <a:r>
              <a:rPr lang="en-US" dirty="0"/>
              <a:t>have been answered. What had happened to the man’s toiletry set and suit? What ever happened </a:t>
            </a:r>
            <a:r>
              <a:rPr lang="en-US" dirty="0" smtClean="0"/>
              <a:t>to Homer </a:t>
            </a:r>
            <a:r>
              <a:rPr lang="en-US" dirty="0"/>
              <a:t>Barron? What was the </a:t>
            </a:r>
            <a:r>
              <a:rPr lang="en-US" dirty="0" smtClean="0"/>
              <a:t>Miss </a:t>
            </a:r>
            <a:r>
              <a:rPr lang="en-US" dirty="0"/>
              <a:t>Emily doing </a:t>
            </a:r>
            <a:r>
              <a:rPr lang="en-US" dirty="0" smtClean="0"/>
              <a:t>on her </a:t>
            </a:r>
            <a:r>
              <a:rPr lang="en-US" dirty="0"/>
              <a:t>own all those years?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7995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Themes.</a:t>
            </a:r>
          </a:p>
          <a:p>
            <a:r>
              <a:rPr lang="en-US" dirty="0"/>
              <a:t>The Decline of the Old </a:t>
            </a:r>
            <a:r>
              <a:rPr lang="en-US" dirty="0" smtClean="0"/>
              <a:t>South.</a:t>
            </a:r>
          </a:p>
          <a:p>
            <a:r>
              <a:rPr lang="en-US" dirty="0"/>
              <a:t>Before the Civil War, Southern society </a:t>
            </a:r>
            <a:r>
              <a:rPr lang="en-US" dirty="0" smtClean="0"/>
              <a:t>was composed </a:t>
            </a:r>
            <a:r>
              <a:rPr lang="en-US" dirty="0"/>
              <a:t>of landed gentry, merchants, tenant farmers, and slaves.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aristocratic men of this period had </a:t>
            </a:r>
            <a:r>
              <a:rPr lang="en-US" dirty="0" smtClean="0"/>
              <a:t>an unspoken </a:t>
            </a:r>
            <a:r>
              <a:rPr lang="en-US" dirty="0"/>
              <a:t>code of chivalry, and women were the innocent, pure guardians of morality</a:t>
            </a:r>
            <a:r>
              <a:rPr lang="en-US" dirty="0" smtClean="0"/>
              <a:t>.</a:t>
            </a:r>
          </a:p>
          <a:p>
            <a:r>
              <a:rPr lang="en-US" dirty="0"/>
              <a:t>When the smell develops around the Grierson house, </a:t>
            </a:r>
            <a:r>
              <a:rPr lang="en-US" dirty="0" smtClean="0"/>
              <a:t>Judge Stevens asks, </a:t>
            </a:r>
            <a:r>
              <a:rPr lang="en-US" dirty="0"/>
              <a:t>‘‘Dammit, sir … will you accuse a lady to her face of smelling bad?’’ </a:t>
            </a:r>
            <a:endParaRPr lang="en-US" dirty="0" smtClean="0"/>
          </a:p>
          <a:p>
            <a:r>
              <a:rPr lang="en-US" dirty="0" smtClean="0"/>
              <a:t>Emily’s </a:t>
            </a:r>
            <a:r>
              <a:rPr lang="en-US" dirty="0"/>
              <a:t>father is from this same generation, an arrogant Southern aristocrat who believes that no man is </a:t>
            </a:r>
            <a:r>
              <a:rPr lang="en-US" dirty="0" smtClean="0"/>
              <a:t>good enough </a:t>
            </a:r>
            <a:r>
              <a:rPr lang="en-US" dirty="0"/>
              <a:t>for his daughter.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8723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Community vs. </a:t>
            </a:r>
            <a:r>
              <a:rPr lang="en-US" dirty="0" smtClean="0"/>
              <a:t>Isolation</a:t>
            </a:r>
          </a:p>
          <a:p>
            <a:r>
              <a:rPr lang="en-US" dirty="0"/>
              <a:t>Emily continues to isolate herself from the rest of the community for </a:t>
            </a:r>
            <a:r>
              <a:rPr lang="en-US" dirty="0" smtClean="0"/>
              <a:t>the better </a:t>
            </a:r>
            <a:r>
              <a:rPr lang="en-US" dirty="0"/>
              <a:t>part of her life</a:t>
            </a:r>
            <a:r>
              <a:rPr lang="en-US" dirty="0" smtClean="0"/>
              <a:t>.</a:t>
            </a:r>
          </a:p>
          <a:p>
            <a:r>
              <a:rPr lang="en-US" dirty="0" smtClean="0"/>
              <a:t>Emily alienated </a:t>
            </a:r>
            <a:r>
              <a:rPr lang="en-US" dirty="0"/>
              <a:t>from the </a:t>
            </a:r>
            <a:r>
              <a:rPr lang="en-US" dirty="0" smtClean="0"/>
              <a:t>rest of </a:t>
            </a:r>
            <a:r>
              <a:rPr lang="en-US" dirty="0"/>
              <a:t>Jefferson</a:t>
            </a:r>
            <a:r>
              <a:rPr lang="en-US" dirty="0" smtClean="0"/>
              <a:t>.</a:t>
            </a:r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town seems to be almost obsessed with </a:t>
            </a:r>
            <a:r>
              <a:rPr lang="en-US" dirty="0" smtClean="0"/>
              <a:t>her.</a:t>
            </a:r>
          </a:p>
          <a:p>
            <a:r>
              <a:rPr lang="en-US" dirty="0"/>
              <a:t>The ladies of Jefferson are</a:t>
            </a:r>
          </a:p>
          <a:p>
            <a:r>
              <a:rPr lang="en-US" dirty="0" smtClean="0"/>
              <a:t>The ladies think her relationship with Homer is </a:t>
            </a:r>
            <a:r>
              <a:rPr lang="en-US" dirty="0"/>
              <a:t>‘‘a disgrace to the town and a bad example to the </a:t>
            </a:r>
            <a:r>
              <a:rPr lang="en-US" dirty="0" smtClean="0"/>
              <a:t>young people</a:t>
            </a:r>
            <a:r>
              <a:rPr lang="en-US" dirty="0"/>
              <a:t>.’’ </a:t>
            </a:r>
            <a:endParaRPr lang="en-US" dirty="0" smtClean="0"/>
          </a:p>
          <a:p>
            <a:r>
              <a:rPr lang="en-US" dirty="0"/>
              <a:t>B</a:t>
            </a:r>
            <a:r>
              <a:rPr lang="en-US" dirty="0" smtClean="0"/>
              <a:t>ad </a:t>
            </a:r>
            <a:r>
              <a:rPr lang="en-US" dirty="0"/>
              <a:t>form for a Southern woman </a:t>
            </a:r>
            <a:r>
              <a:rPr lang="en-US" dirty="0" smtClean="0"/>
              <a:t>to associate </a:t>
            </a:r>
            <a:r>
              <a:rPr lang="en-US" dirty="0"/>
              <a:t>with a Yankee.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801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“A Rose for Emily” is the story of an eccentric spinster, Emily Grierson. </a:t>
            </a:r>
            <a:endParaRPr lang="en-US" dirty="0" smtClean="0"/>
          </a:p>
          <a:p>
            <a:r>
              <a:rPr lang="en-US" dirty="0"/>
              <a:t>N</a:t>
            </a:r>
            <a:r>
              <a:rPr lang="en-US" dirty="0" smtClean="0"/>
              <a:t>arrator </a:t>
            </a:r>
            <a:r>
              <a:rPr lang="en-US" dirty="0"/>
              <a:t>details the strange circumstances of Emily’s life and her odd relationships with her father, her </a:t>
            </a:r>
            <a:r>
              <a:rPr lang="en-US" dirty="0" smtClean="0"/>
              <a:t>lover, and </a:t>
            </a:r>
            <a:r>
              <a:rPr lang="en-US" dirty="0"/>
              <a:t>the town of Jefferson, and the horrible secret she hides</a:t>
            </a:r>
            <a:r>
              <a:rPr lang="en-US" dirty="0" smtClean="0"/>
              <a:t>.</a:t>
            </a:r>
          </a:p>
          <a:p>
            <a:r>
              <a:rPr lang="en-US" dirty="0"/>
              <a:t>“A Rose </a:t>
            </a:r>
            <a:r>
              <a:rPr lang="en-US" dirty="0" smtClean="0"/>
              <a:t>for Emily</a:t>
            </a:r>
            <a:r>
              <a:rPr lang="en-US" dirty="0"/>
              <a:t>” takes place in Jefferson, the county seat of </a:t>
            </a:r>
            <a:r>
              <a:rPr lang="en-US" dirty="0" err="1" smtClean="0"/>
              <a:t>Yoknapatawpha</a:t>
            </a:r>
            <a:r>
              <a:rPr lang="en-US" dirty="0" smtClean="0"/>
              <a:t>.</a:t>
            </a:r>
          </a:p>
          <a:p>
            <a:r>
              <a:rPr lang="en-US" dirty="0"/>
              <a:t>Told from the point of view of a </a:t>
            </a:r>
            <a:r>
              <a:rPr lang="en-US" dirty="0" smtClean="0"/>
              <a:t>narrator who is a longtime member </a:t>
            </a:r>
            <a:r>
              <a:rPr lang="en-US" dirty="0"/>
              <a:t>of Jefferson, the town in which the story takes </a:t>
            </a:r>
            <a:r>
              <a:rPr lang="en-US" dirty="0" smtClean="0"/>
              <a:t>place.</a:t>
            </a:r>
          </a:p>
          <a:p>
            <a:r>
              <a:rPr lang="en-US" dirty="0"/>
              <a:t>The unnamed narrator refers to himself in collective pronouns throughout the story.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78361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Description of the funeral of Miss Emily Grierson. The narrator is perceived as being the voice of the average citizen of the town of Jefferson.</a:t>
            </a:r>
          </a:p>
          <a:p>
            <a:r>
              <a:rPr lang="en-US" dirty="0" smtClean="0"/>
              <a:t>“</a:t>
            </a:r>
            <a:r>
              <a:rPr lang="en-US" dirty="0"/>
              <a:t>A Rose for Emily” begins with the death of Miss Emily </a:t>
            </a:r>
            <a:r>
              <a:rPr lang="en-US" dirty="0" smtClean="0"/>
              <a:t>Grierson.</a:t>
            </a:r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whole town attended Miss Emily’s funeral—the men, out </a:t>
            </a:r>
            <a:r>
              <a:rPr lang="en-US" dirty="0" smtClean="0"/>
              <a:t>of respect </a:t>
            </a:r>
            <a:r>
              <a:rPr lang="en-US" dirty="0"/>
              <a:t>for a “fallen monument,” and the women “out of curiosity to see the inside of her house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House: </a:t>
            </a:r>
            <a:r>
              <a:rPr lang="en-US" dirty="0"/>
              <a:t>“an eyesore among eyesores</a:t>
            </a:r>
            <a:r>
              <a:rPr lang="en-US" dirty="0" smtClean="0"/>
              <a:t>.”</a:t>
            </a:r>
          </a:p>
          <a:p>
            <a:r>
              <a:rPr lang="en-US" dirty="0"/>
              <a:t>O</a:t>
            </a:r>
            <a:r>
              <a:rPr lang="en-US" dirty="0" smtClean="0"/>
              <a:t>nce </a:t>
            </a:r>
            <a:r>
              <a:rPr lang="en-US" dirty="0"/>
              <a:t>been considered one of the nicest houses situated on one of the most select streets </a:t>
            </a:r>
            <a:r>
              <a:rPr lang="en-US" dirty="0" smtClean="0"/>
              <a:t>in the </a:t>
            </a:r>
            <a:r>
              <a:rPr lang="en-US" dirty="0"/>
              <a:t>town. </a:t>
            </a:r>
            <a:endParaRPr lang="en-US" dirty="0" smtClean="0"/>
          </a:p>
          <a:p>
            <a:r>
              <a:rPr lang="en-US" dirty="0" smtClean="0"/>
              <a:t>Over </a:t>
            </a:r>
            <a:r>
              <a:rPr lang="en-US" dirty="0"/>
              <a:t>the </a:t>
            </a:r>
            <a:r>
              <a:rPr lang="en-US" dirty="0" smtClean="0"/>
              <a:t>years the </a:t>
            </a:r>
            <a:r>
              <a:rPr lang="en-US" dirty="0"/>
              <a:t>house had grown into </a:t>
            </a:r>
            <a:r>
              <a:rPr lang="en-US" dirty="0" smtClean="0"/>
              <a:t>disrepair.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360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1894, the then mayor </a:t>
            </a:r>
            <a:r>
              <a:rPr lang="en-US" dirty="0" smtClean="0"/>
              <a:t>Colonel </a:t>
            </a:r>
            <a:r>
              <a:rPr lang="en-US" dirty="0" err="1" smtClean="0"/>
              <a:t>Sartoris</a:t>
            </a:r>
            <a:r>
              <a:rPr lang="en-US" dirty="0" smtClean="0"/>
              <a:t> </a:t>
            </a:r>
            <a:r>
              <a:rPr lang="en-US" dirty="0"/>
              <a:t>remitted Miss Emily’s taxes “in perpetuity</a:t>
            </a:r>
            <a:r>
              <a:rPr lang="en-US" dirty="0" smtClean="0"/>
              <a:t>”.</a:t>
            </a:r>
          </a:p>
          <a:p>
            <a:r>
              <a:rPr lang="en-US" dirty="0" smtClean="0"/>
              <a:t>New mayor says she must pay taxes. </a:t>
            </a:r>
          </a:p>
          <a:p>
            <a:r>
              <a:rPr lang="en-US" dirty="0" smtClean="0"/>
              <a:t>When she refuses, city council sent to her house.</a:t>
            </a:r>
            <a:endParaRPr lang="en-US" dirty="0"/>
          </a:p>
          <a:p>
            <a:r>
              <a:rPr lang="en-US" dirty="0" smtClean="0"/>
              <a:t>Miss Emily described as </a:t>
            </a:r>
            <a:r>
              <a:rPr lang="en-US" dirty="0"/>
              <a:t>“a small, fat woman in </a:t>
            </a:r>
            <a:r>
              <a:rPr lang="en-US" dirty="0" smtClean="0"/>
              <a:t>black”.</a:t>
            </a:r>
            <a:endParaRPr lang="en-US" dirty="0"/>
          </a:p>
          <a:p>
            <a:r>
              <a:rPr lang="en-US" dirty="0" smtClean="0"/>
              <a:t>She tells them “See </a:t>
            </a:r>
            <a:r>
              <a:rPr lang="en-US" dirty="0"/>
              <a:t>Colonel </a:t>
            </a:r>
            <a:r>
              <a:rPr lang="en-US" dirty="0" err="1"/>
              <a:t>Sartoris</a:t>
            </a:r>
            <a:r>
              <a:rPr lang="en-US" dirty="0"/>
              <a:t>,” even though the Colonel had been dead almost </a:t>
            </a:r>
            <a:r>
              <a:rPr lang="en-US" dirty="0" smtClean="0"/>
              <a:t>ten years. Implication?</a:t>
            </a:r>
          </a:p>
          <a:p>
            <a:r>
              <a:rPr lang="en-US" dirty="0"/>
              <a:t>Miss Emily </a:t>
            </a:r>
            <a:r>
              <a:rPr lang="en-US" dirty="0" smtClean="0"/>
              <a:t>was one </a:t>
            </a:r>
            <a:r>
              <a:rPr lang="en-US" dirty="0"/>
              <a:t>of the more “aristocratic” members of the town; she lived on what was once the </a:t>
            </a:r>
            <a:r>
              <a:rPr lang="en-US" dirty="0" smtClean="0"/>
              <a:t>town’s most </a:t>
            </a:r>
            <a:r>
              <a:rPr lang="en-US" dirty="0"/>
              <a:t>“select” streets among other “august” families.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456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Colonel </a:t>
            </a:r>
            <a:r>
              <a:rPr lang="en-US" dirty="0" err="1" smtClean="0"/>
              <a:t>Sartoris</a:t>
            </a:r>
            <a:r>
              <a:rPr lang="en-US" dirty="0" smtClean="0"/>
              <a:t>: “no </a:t>
            </a:r>
            <a:r>
              <a:rPr lang="en-US" dirty="0"/>
              <a:t>Negro woman should appear on the street without </a:t>
            </a:r>
            <a:r>
              <a:rPr lang="en-US" dirty="0" smtClean="0"/>
              <a:t>an apron.…”</a:t>
            </a:r>
          </a:p>
          <a:p>
            <a:r>
              <a:rPr lang="en-US" dirty="0"/>
              <a:t>F</a:t>
            </a:r>
            <a:r>
              <a:rPr lang="en-US" dirty="0" smtClean="0"/>
              <a:t>act </a:t>
            </a:r>
            <a:r>
              <a:rPr lang="en-US" dirty="0"/>
              <a:t>that </a:t>
            </a:r>
            <a:r>
              <a:rPr lang="en-US" dirty="0" err="1"/>
              <a:t>Sartoris</a:t>
            </a:r>
            <a:r>
              <a:rPr lang="en-US" dirty="0"/>
              <a:t> is referred to as “Colonel” and Emily as “Miss Emily” </a:t>
            </a:r>
            <a:r>
              <a:rPr lang="en-US" dirty="0" smtClean="0"/>
              <a:t>is indication </a:t>
            </a:r>
            <a:r>
              <a:rPr lang="en-US" dirty="0"/>
              <a:t>of the importance of status and respect the town affords its (white) members</a:t>
            </a:r>
            <a:r>
              <a:rPr lang="en-US" dirty="0" smtClean="0"/>
              <a:t>.</a:t>
            </a:r>
          </a:p>
          <a:p>
            <a:r>
              <a:rPr lang="en-US" dirty="0"/>
              <a:t>D</a:t>
            </a:r>
            <a:r>
              <a:rPr lang="en-US" dirty="0" smtClean="0"/>
              <a:t>escribing </a:t>
            </a:r>
            <a:r>
              <a:rPr lang="en-US" dirty="0"/>
              <a:t>the process of change taking place in his </a:t>
            </a:r>
            <a:r>
              <a:rPr lang="en-US" dirty="0" smtClean="0"/>
              <a:t>South.</a:t>
            </a:r>
          </a:p>
          <a:p>
            <a:r>
              <a:rPr lang="en-US" dirty="0"/>
              <a:t>Miss Emily, as representative of the “Old South</a:t>
            </a:r>
            <a:r>
              <a:rPr lang="en-US" dirty="0" smtClean="0"/>
              <a:t>”, </a:t>
            </a:r>
            <a:r>
              <a:rPr lang="en-US" dirty="0"/>
              <a:t>replaced by members of the “New South.”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37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</a:t>
            </a:r>
            <a:r>
              <a:rPr lang="en-US" dirty="0" smtClean="0"/>
              <a:t>ecaying </a:t>
            </a:r>
            <a:r>
              <a:rPr lang="en-US" dirty="0"/>
              <a:t>figure that is clinging to the past in a delusional way. </a:t>
            </a:r>
            <a:endParaRPr lang="en-US" dirty="0" smtClean="0"/>
          </a:p>
          <a:p>
            <a:r>
              <a:rPr lang="en-US" dirty="0" smtClean="0"/>
              <a:t>Her </a:t>
            </a:r>
            <a:r>
              <a:rPr lang="en-US" dirty="0"/>
              <a:t>house, </a:t>
            </a:r>
            <a:r>
              <a:rPr lang="en-US" dirty="0" smtClean="0"/>
              <a:t>which “had </a:t>
            </a:r>
            <a:r>
              <a:rPr lang="en-US" dirty="0"/>
              <a:t>once been white,” is the only house left on the block and had become “an eyesore among </a:t>
            </a:r>
            <a:r>
              <a:rPr lang="en-US" dirty="0" smtClean="0"/>
              <a:t>eyesores”.</a:t>
            </a:r>
          </a:p>
          <a:p>
            <a:r>
              <a:rPr lang="en-US" dirty="0" smtClean="0"/>
              <a:t>Miss </a:t>
            </a:r>
            <a:r>
              <a:rPr lang="en-US" dirty="0"/>
              <a:t>Emily is under that illusion that Colonel </a:t>
            </a:r>
            <a:r>
              <a:rPr lang="en-US" dirty="0" err="1"/>
              <a:t>Sartoris</a:t>
            </a:r>
            <a:r>
              <a:rPr lang="en-US" dirty="0"/>
              <a:t> is </a:t>
            </a:r>
            <a:r>
              <a:rPr lang="en-US" dirty="0" smtClean="0"/>
              <a:t>still alive</a:t>
            </a:r>
            <a:r>
              <a:rPr lang="en-US" dirty="0"/>
              <a:t>. </a:t>
            </a:r>
            <a:endParaRPr lang="en-US" dirty="0"/>
          </a:p>
          <a:p>
            <a:r>
              <a:rPr lang="en-US" dirty="0" smtClean="0"/>
              <a:t>Her </a:t>
            </a:r>
            <a:r>
              <a:rPr lang="en-US" dirty="0"/>
              <a:t>physical attributes echo this sense of decay and decrepitude.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35256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</a:t>
            </a:r>
            <a:r>
              <a:rPr lang="en-US" dirty="0"/>
              <a:t>the </a:t>
            </a:r>
            <a:r>
              <a:rPr lang="en-US" dirty="0" smtClean="0"/>
              <a:t>city council enters </a:t>
            </a:r>
            <a:r>
              <a:rPr lang="en-US" dirty="0"/>
              <a:t>Miss Emily’s house, they are greeted by</a:t>
            </a:r>
          </a:p>
          <a:p>
            <a:pPr marL="365760" lvl="1" indent="0">
              <a:buNone/>
            </a:pPr>
            <a:r>
              <a:rPr lang="en-US" dirty="0" smtClean="0"/>
              <a:t>“</a:t>
            </a:r>
            <a:r>
              <a:rPr lang="en-US" dirty="0"/>
              <a:t>a small fat women in black, with a thin gold chain descending to her waist and vanishing </a:t>
            </a:r>
            <a:r>
              <a:rPr lang="en-US" dirty="0" smtClean="0"/>
              <a:t>into her </a:t>
            </a:r>
            <a:r>
              <a:rPr lang="en-US" dirty="0"/>
              <a:t>belt, leaning on an ebony cane with a tarnished gold head. Her skeleton was small </a:t>
            </a:r>
            <a:r>
              <a:rPr lang="en-US" dirty="0" smtClean="0"/>
              <a:t>and spare</a:t>
            </a:r>
            <a:r>
              <a:rPr lang="en-US" dirty="0"/>
              <a:t>; perhaps that was why what would have been merely plumpness in another was </a:t>
            </a:r>
            <a:r>
              <a:rPr lang="en-US" dirty="0" smtClean="0"/>
              <a:t>obesity in </a:t>
            </a:r>
            <a:r>
              <a:rPr lang="en-US" dirty="0"/>
              <a:t>her. She looked bloated, like a body long submerged in motionless water, and of that </a:t>
            </a:r>
            <a:r>
              <a:rPr lang="en-US" dirty="0" smtClean="0"/>
              <a:t>pallid hue</a:t>
            </a:r>
            <a:r>
              <a:rPr lang="en-US" dirty="0"/>
              <a:t>. Her eyes, lost in the fatty ridges of her face, looked like two small pieces of coal </a:t>
            </a:r>
            <a:r>
              <a:rPr lang="en-US" dirty="0" smtClean="0"/>
              <a:t>pressed into </a:t>
            </a:r>
            <a:r>
              <a:rPr lang="en-US" dirty="0"/>
              <a:t>a lump of dough as they moved from one face to another while the visitors stated </a:t>
            </a:r>
            <a:r>
              <a:rPr lang="en-US" dirty="0" smtClean="0"/>
              <a:t>their errand.”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130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Miss Emily sends the deputation away, just as she had sent a similar party away thirty years earlier </a:t>
            </a:r>
            <a:r>
              <a:rPr lang="en-US" dirty="0" smtClean="0"/>
              <a:t>when neighbors </a:t>
            </a:r>
            <a:r>
              <a:rPr lang="en-US" dirty="0"/>
              <a:t>had begun to complain to the town about a “smell” that had risen from Miss Emily’s property. </a:t>
            </a:r>
            <a:endParaRPr lang="en-US" dirty="0" smtClean="0"/>
          </a:p>
          <a:p>
            <a:r>
              <a:rPr lang="en-US" dirty="0" smtClean="0"/>
              <a:t>The smell </a:t>
            </a:r>
            <a:r>
              <a:rPr lang="en-US" dirty="0"/>
              <a:t>was noticed two years after Miss Emily’s father’s death, and a short time after Miss </a:t>
            </a:r>
            <a:r>
              <a:rPr lang="en-US" dirty="0" smtClean="0"/>
              <a:t>Emily’s “sweetheart </a:t>
            </a:r>
            <a:r>
              <a:rPr lang="en-US" dirty="0"/>
              <a:t>went away</a:t>
            </a:r>
            <a:r>
              <a:rPr lang="en-US" dirty="0" smtClean="0"/>
              <a:t>.”</a:t>
            </a:r>
          </a:p>
          <a:p>
            <a:r>
              <a:rPr lang="en-US" dirty="0"/>
              <a:t>I</a:t>
            </a:r>
            <a:r>
              <a:rPr lang="en-US" dirty="0" smtClean="0"/>
              <a:t>nstead </a:t>
            </a:r>
            <a:r>
              <a:rPr lang="en-US" dirty="0"/>
              <a:t>of confronting Miss Emily directly, four men sneak </a:t>
            </a:r>
            <a:r>
              <a:rPr lang="en-US" dirty="0" smtClean="0"/>
              <a:t>onto Miss </a:t>
            </a:r>
            <a:r>
              <a:rPr lang="en-US" dirty="0"/>
              <a:t>Emily's property after midnight to spread lime around her house and in her cellar. </a:t>
            </a:r>
            <a:endParaRPr lang="en-US" dirty="0" smtClean="0"/>
          </a:p>
          <a:p>
            <a:r>
              <a:rPr lang="en-US" dirty="0" smtClean="0"/>
              <a:t>After </a:t>
            </a:r>
            <a:r>
              <a:rPr lang="en-US" dirty="0"/>
              <a:t>a couple </a:t>
            </a:r>
            <a:r>
              <a:rPr lang="en-US" dirty="0" smtClean="0"/>
              <a:t>of weeks</a:t>
            </a:r>
            <a:r>
              <a:rPr lang="en-US" dirty="0"/>
              <a:t>, the smell went away, and the town went along with its business as usual.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2949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low" id="{DC2AA2DB-AE1A-408E-A6CD-448B8CB244AD}" vid="{10B85DB0-E885-4BF1-97E7-EF96B8DEECF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201</TotalTime>
  <Words>2105</Words>
  <Application>Microsoft Office PowerPoint</Application>
  <PresentationFormat>Widescreen</PresentationFormat>
  <Paragraphs>115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Calibri</vt:lpstr>
      <vt:lpstr>Constantia</vt:lpstr>
      <vt:lpstr>Wingdings 2</vt:lpstr>
      <vt:lpstr>Flow</vt:lpstr>
      <vt:lpstr>William Faulkner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William Faulkner</dc:title>
  <dc:creator>George Mitrevski</dc:creator>
  <cp:lastModifiedBy>George Mitrevski</cp:lastModifiedBy>
  <cp:revision>12</cp:revision>
  <dcterms:created xsi:type="dcterms:W3CDTF">2013-03-16T13:44:32Z</dcterms:created>
  <dcterms:modified xsi:type="dcterms:W3CDTF">2013-03-16T17:05:52Z</dcterms:modified>
</cp:coreProperties>
</file>