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2" r:id="rId3"/>
    <p:sldId id="257" r:id="rId4"/>
    <p:sldId id="258" r:id="rId5"/>
    <p:sldId id="259" r:id="rId6"/>
    <p:sldId id="260" r:id="rId7"/>
    <p:sldId id="261" r:id="rId8"/>
    <p:sldId id="262" r:id="rId9"/>
    <p:sldId id="263" r:id="rId10"/>
    <p:sldId id="264" r:id="rId11"/>
    <p:sldId id="265" r:id="rId12"/>
    <p:sldId id="266" r:id="rId13"/>
    <p:sldId id="268" r:id="rId14"/>
    <p:sldId id="269" r:id="rId15"/>
    <p:sldId id="270" r:id="rId16"/>
    <p:sldId id="267"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0" d="100"/>
          <a:sy n="70" d="100"/>
        </p:scale>
        <p:origin x="51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5816D5-D8E7-4B81-99F7-B73DA9448AD8}" type="datetimeFigureOut">
              <a:rPr lang="en-US" smtClean="0"/>
              <a:t>3/3/2013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2B5F08-6344-48F3-88E4-B07D04A372AB}" type="slidenum">
              <a:rPr lang="en-US" smtClean="0"/>
              <a:t>‹#›</a:t>
            </a:fld>
            <a:endParaRPr lang="en-US"/>
          </a:p>
        </p:txBody>
      </p:sp>
    </p:spTree>
    <p:extLst>
      <p:ext uri="{BB962C8B-B14F-4D97-AF65-F5344CB8AC3E}">
        <p14:creationId xmlns:p14="http://schemas.microsoft.com/office/powerpoint/2010/main" val="3209686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1</a:t>
            </a:fld>
            <a:endParaRPr lang="en-US"/>
          </a:p>
        </p:txBody>
      </p:sp>
    </p:spTree>
    <p:extLst>
      <p:ext uri="{BB962C8B-B14F-4D97-AF65-F5344CB8AC3E}">
        <p14:creationId xmlns:p14="http://schemas.microsoft.com/office/powerpoint/2010/main" val="1129392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10</a:t>
            </a:fld>
            <a:endParaRPr lang="en-US"/>
          </a:p>
        </p:txBody>
      </p:sp>
    </p:spTree>
    <p:extLst>
      <p:ext uri="{BB962C8B-B14F-4D97-AF65-F5344CB8AC3E}">
        <p14:creationId xmlns:p14="http://schemas.microsoft.com/office/powerpoint/2010/main" val="3533176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11</a:t>
            </a:fld>
            <a:endParaRPr lang="en-US"/>
          </a:p>
        </p:txBody>
      </p:sp>
    </p:spTree>
    <p:extLst>
      <p:ext uri="{BB962C8B-B14F-4D97-AF65-F5344CB8AC3E}">
        <p14:creationId xmlns:p14="http://schemas.microsoft.com/office/powerpoint/2010/main" val="2017021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12</a:t>
            </a:fld>
            <a:endParaRPr lang="en-US"/>
          </a:p>
        </p:txBody>
      </p:sp>
    </p:spTree>
    <p:extLst>
      <p:ext uri="{BB962C8B-B14F-4D97-AF65-F5344CB8AC3E}">
        <p14:creationId xmlns:p14="http://schemas.microsoft.com/office/powerpoint/2010/main" val="676074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13</a:t>
            </a:fld>
            <a:endParaRPr lang="en-US"/>
          </a:p>
        </p:txBody>
      </p:sp>
    </p:spTree>
    <p:extLst>
      <p:ext uri="{BB962C8B-B14F-4D97-AF65-F5344CB8AC3E}">
        <p14:creationId xmlns:p14="http://schemas.microsoft.com/office/powerpoint/2010/main" val="7628464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14</a:t>
            </a:fld>
            <a:endParaRPr lang="en-US"/>
          </a:p>
        </p:txBody>
      </p:sp>
    </p:spTree>
    <p:extLst>
      <p:ext uri="{BB962C8B-B14F-4D97-AF65-F5344CB8AC3E}">
        <p14:creationId xmlns:p14="http://schemas.microsoft.com/office/powerpoint/2010/main" val="25261834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15</a:t>
            </a:fld>
            <a:endParaRPr lang="en-US"/>
          </a:p>
        </p:txBody>
      </p:sp>
    </p:spTree>
    <p:extLst>
      <p:ext uri="{BB962C8B-B14F-4D97-AF65-F5344CB8AC3E}">
        <p14:creationId xmlns:p14="http://schemas.microsoft.com/office/powerpoint/2010/main" val="36308351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16</a:t>
            </a:fld>
            <a:endParaRPr lang="en-US"/>
          </a:p>
        </p:txBody>
      </p:sp>
    </p:spTree>
    <p:extLst>
      <p:ext uri="{BB962C8B-B14F-4D97-AF65-F5344CB8AC3E}">
        <p14:creationId xmlns:p14="http://schemas.microsoft.com/office/powerpoint/2010/main" val="1510741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17</a:t>
            </a:fld>
            <a:endParaRPr lang="en-US"/>
          </a:p>
        </p:txBody>
      </p:sp>
    </p:spTree>
    <p:extLst>
      <p:ext uri="{BB962C8B-B14F-4D97-AF65-F5344CB8AC3E}">
        <p14:creationId xmlns:p14="http://schemas.microsoft.com/office/powerpoint/2010/main" val="3664994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2</a:t>
            </a:fld>
            <a:endParaRPr lang="en-US"/>
          </a:p>
        </p:txBody>
      </p:sp>
    </p:spTree>
    <p:extLst>
      <p:ext uri="{BB962C8B-B14F-4D97-AF65-F5344CB8AC3E}">
        <p14:creationId xmlns:p14="http://schemas.microsoft.com/office/powerpoint/2010/main" val="699536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3</a:t>
            </a:fld>
            <a:endParaRPr lang="en-US"/>
          </a:p>
        </p:txBody>
      </p:sp>
    </p:spTree>
    <p:extLst>
      <p:ext uri="{BB962C8B-B14F-4D97-AF65-F5344CB8AC3E}">
        <p14:creationId xmlns:p14="http://schemas.microsoft.com/office/powerpoint/2010/main" val="3017025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4</a:t>
            </a:fld>
            <a:endParaRPr lang="en-US"/>
          </a:p>
        </p:txBody>
      </p:sp>
    </p:spTree>
    <p:extLst>
      <p:ext uri="{BB962C8B-B14F-4D97-AF65-F5344CB8AC3E}">
        <p14:creationId xmlns:p14="http://schemas.microsoft.com/office/powerpoint/2010/main" val="2582591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5</a:t>
            </a:fld>
            <a:endParaRPr lang="en-US"/>
          </a:p>
        </p:txBody>
      </p:sp>
    </p:spTree>
    <p:extLst>
      <p:ext uri="{BB962C8B-B14F-4D97-AF65-F5344CB8AC3E}">
        <p14:creationId xmlns:p14="http://schemas.microsoft.com/office/powerpoint/2010/main" val="3026004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6</a:t>
            </a:fld>
            <a:endParaRPr lang="en-US"/>
          </a:p>
        </p:txBody>
      </p:sp>
    </p:spTree>
    <p:extLst>
      <p:ext uri="{BB962C8B-B14F-4D97-AF65-F5344CB8AC3E}">
        <p14:creationId xmlns:p14="http://schemas.microsoft.com/office/powerpoint/2010/main" val="1662072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7</a:t>
            </a:fld>
            <a:endParaRPr lang="en-US"/>
          </a:p>
        </p:txBody>
      </p:sp>
    </p:spTree>
    <p:extLst>
      <p:ext uri="{BB962C8B-B14F-4D97-AF65-F5344CB8AC3E}">
        <p14:creationId xmlns:p14="http://schemas.microsoft.com/office/powerpoint/2010/main" val="1461660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8</a:t>
            </a:fld>
            <a:endParaRPr lang="en-US"/>
          </a:p>
        </p:txBody>
      </p:sp>
    </p:spTree>
    <p:extLst>
      <p:ext uri="{BB962C8B-B14F-4D97-AF65-F5344CB8AC3E}">
        <p14:creationId xmlns:p14="http://schemas.microsoft.com/office/powerpoint/2010/main" val="28811606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2B5F08-6344-48F3-88E4-B07D04A372AB}" type="slidenum">
              <a:rPr lang="en-US" smtClean="0"/>
              <a:t>9</a:t>
            </a:fld>
            <a:endParaRPr lang="en-US"/>
          </a:p>
        </p:txBody>
      </p:sp>
    </p:spTree>
    <p:extLst>
      <p:ext uri="{BB962C8B-B14F-4D97-AF65-F5344CB8AC3E}">
        <p14:creationId xmlns:p14="http://schemas.microsoft.com/office/powerpoint/2010/main" val="519193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12CA5B-84F1-40E4-B64C-45063154A7EE}"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1676888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12CA5B-84F1-40E4-B64C-45063154A7EE}"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1213801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12CA5B-84F1-40E4-B64C-45063154A7EE}"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3778914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12CA5B-84F1-40E4-B64C-45063154A7EE}"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4027373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12CA5B-84F1-40E4-B64C-45063154A7EE}" type="datetimeFigureOut">
              <a:rPr lang="en-US" smtClean="0"/>
              <a:t>3/3/2013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1828354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12CA5B-84F1-40E4-B64C-45063154A7EE}" type="datetimeFigureOut">
              <a:rPr lang="en-US" smtClean="0"/>
              <a:t>3/3/2013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2763468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12CA5B-84F1-40E4-B64C-45063154A7EE}" type="datetimeFigureOut">
              <a:rPr lang="en-US" smtClean="0"/>
              <a:t>3/3/2013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1270866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12CA5B-84F1-40E4-B64C-45063154A7EE}" type="datetimeFigureOut">
              <a:rPr lang="en-US" smtClean="0"/>
              <a:t>3/3/2013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219464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2CA5B-84F1-40E4-B64C-45063154A7EE}" type="datetimeFigureOut">
              <a:rPr lang="en-US" smtClean="0"/>
              <a:t>3/3/2013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2467519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2CA5B-84F1-40E4-B64C-45063154A7EE}" type="datetimeFigureOut">
              <a:rPr lang="en-US" smtClean="0"/>
              <a:t>3/3/2013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2794592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2CA5B-84F1-40E4-B64C-45063154A7EE}" type="datetimeFigureOut">
              <a:rPr lang="en-US" smtClean="0"/>
              <a:t>3/3/2013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2EEF06-BA69-47B0-8FF6-47D39E69B458}" type="slidenum">
              <a:rPr lang="en-US" smtClean="0"/>
              <a:t>‹#›</a:t>
            </a:fld>
            <a:endParaRPr lang="en-US"/>
          </a:p>
        </p:txBody>
      </p:sp>
    </p:spTree>
    <p:extLst>
      <p:ext uri="{BB962C8B-B14F-4D97-AF65-F5344CB8AC3E}">
        <p14:creationId xmlns:p14="http://schemas.microsoft.com/office/powerpoint/2010/main" val="2844631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2CA5B-84F1-40E4-B64C-45063154A7EE}" type="datetimeFigureOut">
              <a:rPr lang="en-US" smtClean="0"/>
              <a:t>3/3/2013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2EEF06-BA69-47B0-8FF6-47D39E69B458}" type="slidenum">
              <a:rPr lang="en-US" smtClean="0"/>
              <a:t>‹#›</a:t>
            </a:fld>
            <a:endParaRPr lang="en-US"/>
          </a:p>
        </p:txBody>
      </p:sp>
    </p:spTree>
    <p:extLst>
      <p:ext uri="{BB962C8B-B14F-4D97-AF65-F5344CB8AC3E}">
        <p14:creationId xmlns:p14="http://schemas.microsoft.com/office/powerpoint/2010/main" val="515645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Stephen Crane </a:t>
            </a:r>
            <a:r>
              <a:rPr lang="en-US" dirty="0" smtClean="0"/>
              <a:t>(1871-1900)</a:t>
            </a:r>
            <a:endParaRPr lang="en-US" dirty="0"/>
          </a:p>
        </p:txBody>
      </p:sp>
      <p:sp>
        <p:nvSpPr>
          <p:cNvPr id="3" name="Subtitle 2"/>
          <p:cNvSpPr>
            <a:spLocks noGrp="1"/>
          </p:cNvSpPr>
          <p:nvPr>
            <p:ph type="subTitle" idx="1"/>
          </p:nvPr>
        </p:nvSpPr>
        <p:spPr/>
        <p:txBody>
          <a:bodyPr/>
          <a:lstStyle/>
          <a:p>
            <a:r>
              <a:rPr lang="en-US" dirty="0" smtClean="0"/>
              <a:t>“The Open Boat”</a:t>
            </a:r>
            <a:endParaRPr lang="en-US" dirty="0"/>
          </a:p>
        </p:txBody>
      </p:sp>
    </p:spTree>
    <p:extLst>
      <p:ext uri="{BB962C8B-B14F-4D97-AF65-F5344CB8AC3E}">
        <p14:creationId xmlns:p14="http://schemas.microsoft.com/office/powerpoint/2010/main" val="90786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Plot summary</a:t>
            </a:r>
            <a:endParaRPr lang="en-US" dirty="0"/>
          </a:p>
        </p:txBody>
      </p:sp>
      <p:sp>
        <p:nvSpPr>
          <p:cNvPr id="3" name="Content Placeholder 2"/>
          <p:cNvSpPr>
            <a:spLocks noGrp="1"/>
          </p:cNvSpPr>
          <p:nvPr>
            <p:ph idx="1"/>
          </p:nvPr>
        </p:nvSpPr>
        <p:spPr/>
        <p:txBody>
          <a:bodyPr/>
          <a:lstStyle/>
          <a:p>
            <a:r>
              <a:rPr lang="en-US" dirty="0" smtClean="0"/>
              <a:t>On land, the correspondent drifts in and out of consciousness, but as he regains his senses, he sees a large number of people on the shore with rescue gear. </a:t>
            </a:r>
          </a:p>
          <a:p>
            <a:r>
              <a:rPr lang="en-US" dirty="0" smtClean="0"/>
              <a:t>He learns that the captain and cook have been saved but the oiler has died.</a:t>
            </a:r>
          </a:p>
          <a:p>
            <a:r>
              <a:rPr lang="en-US" dirty="0"/>
              <a:t>T</a:t>
            </a:r>
            <a:r>
              <a:rPr lang="en-US" dirty="0" smtClean="0"/>
              <a:t>he correspondent functions as the eyes and voice of the story.</a:t>
            </a:r>
          </a:p>
        </p:txBody>
      </p:sp>
    </p:spTree>
    <p:extLst>
      <p:ext uri="{BB962C8B-B14F-4D97-AF65-F5344CB8AC3E}">
        <p14:creationId xmlns:p14="http://schemas.microsoft.com/office/powerpoint/2010/main" val="3404069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a:t>
            </a:r>
            <a:endParaRPr lang="en-US" dirty="0"/>
          </a:p>
        </p:txBody>
      </p:sp>
      <p:sp>
        <p:nvSpPr>
          <p:cNvPr id="3" name="Content Placeholder 2"/>
          <p:cNvSpPr>
            <a:spLocks noGrp="1"/>
          </p:cNvSpPr>
          <p:nvPr>
            <p:ph idx="1"/>
          </p:nvPr>
        </p:nvSpPr>
        <p:spPr/>
        <p:txBody>
          <a:bodyPr>
            <a:normAutofit lnSpcReduction="10000"/>
          </a:bodyPr>
          <a:lstStyle/>
          <a:p>
            <a:r>
              <a:rPr lang="en-US" dirty="0" smtClean="0"/>
              <a:t>Nature’s Indifference to Man.</a:t>
            </a:r>
          </a:p>
          <a:p>
            <a:r>
              <a:rPr lang="en-US" dirty="0"/>
              <a:t>N</a:t>
            </a:r>
            <a:r>
              <a:rPr lang="en-US" dirty="0" smtClean="0"/>
              <a:t>ature is ultimately indifferent to the plight of man, possessing no consciousness that we can understand.</a:t>
            </a:r>
          </a:p>
          <a:p>
            <a:r>
              <a:rPr lang="en-US" dirty="0"/>
              <a:t>T</a:t>
            </a:r>
            <a:r>
              <a:rPr lang="en-US" dirty="0" smtClean="0"/>
              <a:t>he sea snarls, hisses, and bucks like a bronco</a:t>
            </a:r>
          </a:p>
          <a:p>
            <a:r>
              <a:rPr lang="en-US" dirty="0"/>
              <a:t>A</a:t>
            </a:r>
            <a:r>
              <a:rPr lang="en-US" dirty="0" smtClean="0"/>
              <a:t>ctivity of the gulls, clouds, and tides illustrates that nature does not behave any differently in light of the men’s struggle to survive.</a:t>
            </a:r>
          </a:p>
          <a:p>
            <a:r>
              <a:rPr lang="en-US" dirty="0" smtClean="0"/>
              <a:t>Nature can be harmful or helpful.</a:t>
            </a:r>
          </a:p>
          <a:p>
            <a:r>
              <a:rPr lang="en-US" dirty="0" smtClean="0"/>
              <a:t>Narrator saved by the same wave that killed the oiler.</a:t>
            </a:r>
          </a:p>
          <a:p>
            <a:r>
              <a:rPr lang="en-US" dirty="0"/>
              <a:t>N</a:t>
            </a:r>
            <a:r>
              <a:rPr lang="en-US" dirty="0" smtClean="0"/>
              <a:t>ature does not act out of any motivation that can be understood in human terms.</a:t>
            </a:r>
            <a:endParaRPr lang="en-US" dirty="0"/>
          </a:p>
        </p:txBody>
      </p:sp>
    </p:spTree>
    <p:extLst>
      <p:ext uri="{BB962C8B-B14F-4D97-AF65-F5344CB8AC3E}">
        <p14:creationId xmlns:p14="http://schemas.microsoft.com/office/powerpoint/2010/main" val="792491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a:t>
            </a:r>
            <a:endParaRPr lang="en-US" dirty="0"/>
          </a:p>
        </p:txBody>
      </p:sp>
      <p:sp>
        <p:nvSpPr>
          <p:cNvPr id="3" name="Content Placeholder 2"/>
          <p:cNvSpPr>
            <a:spLocks noGrp="1"/>
          </p:cNvSpPr>
          <p:nvPr>
            <p:ph idx="1"/>
          </p:nvPr>
        </p:nvSpPr>
        <p:spPr/>
        <p:txBody>
          <a:bodyPr/>
          <a:lstStyle/>
          <a:p>
            <a:r>
              <a:rPr lang="en-US" dirty="0" smtClean="0"/>
              <a:t>Man’s Insignificance in the Universe.</a:t>
            </a:r>
          </a:p>
          <a:p>
            <a:r>
              <a:rPr lang="en-US" dirty="0"/>
              <a:t>F</a:t>
            </a:r>
            <a:r>
              <a:rPr lang="en-US" dirty="0" smtClean="0"/>
              <a:t>eeling of loneliness that comes from man’s understanding that he is alone in the universe and insignificant in its workings.</a:t>
            </a:r>
          </a:p>
          <a:p>
            <a:r>
              <a:rPr lang="en-US" dirty="0" smtClean="0"/>
              <a:t>Man wants to have a role in the universe, that his existence should mean something. Why am I here? What is my purpose?</a:t>
            </a:r>
          </a:p>
          <a:p>
            <a:r>
              <a:rPr lang="en-US" dirty="0" smtClean="0"/>
              <a:t>This leads man to despair.</a:t>
            </a:r>
          </a:p>
          <a:p>
            <a:r>
              <a:rPr lang="en-US" dirty="0" smtClean="0"/>
              <a:t>The correspondent’s recollection of the poem about the soldier who lies dying in Algiers reflects his feelings of alienation.</a:t>
            </a:r>
            <a:endParaRPr lang="en-US" dirty="0"/>
          </a:p>
        </p:txBody>
      </p:sp>
    </p:spTree>
    <p:extLst>
      <p:ext uri="{BB962C8B-B14F-4D97-AF65-F5344CB8AC3E}">
        <p14:creationId xmlns:p14="http://schemas.microsoft.com/office/powerpoint/2010/main" val="1039004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a:t>
            </a:r>
            <a:endParaRPr lang="en-US" dirty="0"/>
          </a:p>
        </p:txBody>
      </p:sp>
      <p:sp>
        <p:nvSpPr>
          <p:cNvPr id="3" name="Content Placeholder 2"/>
          <p:cNvSpPr>
            <a:spLocks noGrp="1"/>
          </p:cNvSpPr>
          <p:nvPr>
            <p:ph idx="1"/>
          </p:nvPr>
        </p:nvSpPr>
        <p:spPr/>
        <p:txBody>
          <a:bodyPr/>
          <a:lstStyle/>
          <a:p>
            <a:r>
              <a:rPr lang="en-US" dirty="0" smtClean="0"/>
              <a:t>Brotherhood of men against cruel, unrelenting nature.</a:t>
            </a:r>
          </a:p>
          <a:p>
            <a:r>
              <a:rPr lang="en-US" dirty="0"/>
              <a:t>A</a:t>
            </a:r>
            <a:r>
              <a:rPr lang="en-US" dirty="0" smtClean="0"/>
              <a:t>ssembling of the men in the dinghy creates a microcosm of mankind.</a:t>
            </a:r>
          </a:p>
          <a:p>
            <a:r>
              <a:rPr lang="en-US" dirty="0" smtClean="0"/>
              <a:t>Their brotherhood is the best defense a</a:t>
            </a:r>
          </a:p>
          <a:p>
            <a:r>
              <a:rPr lang="en-US" dirty="0" smtClean="0"/>
              <a:t>Fellowship created to oppose nature, against the chaos of nature.</a:t>
            </a:r>
          </a:p>
          <a:p>
            <a:r>
              <a:rPr lang="en-US" dirty="0" smtClean="0"/>
              <a:t>The narrator observes that the men’s cooperation is “personal and heartfelt”.</a:t>
            </a:r>
            <a:endParaRPr lang="en-US" dirty="0"/>
          </a:p>
        </p:txBody>
      </p:sp>
    </p:spTree>
    <p:extLst>
      <p:ext uri="{BB962C8B-B14F-4D97-AF65-F5344CB8AC3E}">
        <p14:creationId xmlns:p14="http://schemas.microsoft.com/office/powerpoint/2010/main" val="509349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a:t>
            </a:r>
            <a:endParaRPr lang="en-US" dirty="0"/>
          </a:p>
        </p:txBody>
      </p:sp>
      <p:sp>
        <p:nvSpPr>
          <p:cNvPr id="3" name="Content Placeholder 2"/>
          <p:cNvSpPr>
            <a:spLocks noGrp="1"/>
          </p:cNvSpPr>
          <p:nvPr>
            <p:ph idx="1"/>
          </p:nvPr>
        </p:nvSpPr>
        <p:spPr/>
        <p:txBody>
          <a:bodyPr/>
          <a:lstStyle/>
          <a:p>
            <a:r>
              <a:rPr lang="en-US" dirty="0" smtClean="0"/>
              <a:t>Arbitrariness of nature.</a:t>
            </a:r>
          </a:p>
          <a:p>
            <a:r>
              <a:rPr lang="en-US" dirty="0" smtClean="0"/>
              <a:t>Nature is arbitrary in how it chooses its victims</a:t>
            </a:r>
          </a:p>
          <a:p>
            <a:r>
              <a:rPr lang="en-US" dirty="0" smtClean="0"/>
              <a:t>The oiler’s death and lack of explanation surrounding it reinforce the randomness of nature’s whims and symbolize the indifference of nature toward man.</a:t>
            </a:r>
          </a:p>
          <a:p>
            <a:r>
              <a:rPr lang="en-US" dirty="0" smtClean="0"/>
              <a:t>He was less deserving to die because he has worked the hardest under the most physical strain.</a:t>
            </a:r>
          </a:p>
        </p:txBody>
      </p:sp>
    </p:spTree>
    <p:extLst>
      <p:ext uri="{BB962C8B-B14F-4D97-AF65-F5344CB8AC3E}">
        <p14:creationId xmlns:p14="http://schemas.microsoft.com/office/powerpoint/2010/main" val="2463370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a:t>
            </a:r>
            <a:endParaRPr lang="en-US" dirty="0"/>
          </a:p>
        </p:txBody>
      </p:sp>
      <p:sp>
        <p:nvSpPr>
          <p:cNvPr id="3" name="Content Placeholder 2"/>
          <p:cNvSpPr>
            <a:spLocks noGrp="1"/>
          </p:cNvSpPr>
          <p:nvPr>
            <p:ph idx="1"/>
          </p:nvPr>
        </p:nvSpPr>
        <p:spPr/>
        <p:txBody>
          <a:bodyPr>
            <a:normAutofit lnSpcReduction="10000"/>
          </a:bodyPr>
          <a:lstStyle/>
          <a:p>
            <a:r>
              <a:rPr lang="en-US" dirty="0" smtClean="0"/>
              <a:t>Existential view of humanity.</a:t>
            </a:r>
          </a:p>
          <a:p>
            <a:pPr marL="0" indent="0">
              <a:buNone/>
            </a:pPr>
            <a:r>
              <a:rPr lang="en-US" dirty="0" smtClean="0"/>
              <a:t>	A man said to the universe:</a:t>
            </a:r>
          </a:p>
          <a:p>
            <a:pPr marL="0" indent="0">
              <a:buNone/>
            </a:pPr>
            <a:r>
              <a:rPr lang="en-US" dirty="0" smtClean="0"/>
              <a:t>	“Sir I exist!”</a:t>
            </a:r>
          </a:p>
          <a:p>
            <a:pPr marL="0" indent="0">
              <a:buNone/>
            </a:pPr>
            <a:r>
              <a:rPr lang="en-US" dirty="0" smtClean="0"/>
              <a:t>	“However,” replied the universe,</a:t>
            </a:r>
          </a:p>
          <a:p>
            <a:pPr marL="0" indent="0">
              <a:buNone/>
            </a:pPr>
            <a:r>
              <a:rPr lang="en-US" dirty="0" smtClean="0"/>
              <a:t>	“The fact has not created in me</a:t>
            </a:r>
          </a:p>
          <a:p>
            <a:pPr marL="0" indent="0">
              <a:buNone/>
            </a:pPr>
            <a:r>
              <a:rPr lang="en-US" dirty="0" smtClean="0"/>
              <a:t>	A sense of obligation.” </a:t>
            </a:r>
          </a:p>
          <a:p>
            <a:r>
              <a:rPr lang="en-US" dirty="0" smtClean="0"/>
              <a:t>Human situation in which the individual is insignificant in the universe.</a:t>
            </a:r>
          </a:p>
          <a:p>
            <a:r>
              <a:rPr lang="en-US" dirty="0" smtClean="0"/>
              <a:t>The universe is indifferent to man’s courage, valor, and brotherhood.</a:t>
            </a:r>
          </a:p>
        </p:txBody>
      </p:sp>
    </p:spTree>
    <p:extLst>
      <p:ext uri="{BB962C8B-B14F-4D97-AF65-F5344CB8AC3E}">
        <p14:creationId xmlns:p14="http://schemas.microsoft.com/office/powerpoint/2010/main" val="2105652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a:t>
            </a:r>
            <a:endParaRPr lang="en-US" dirty="0"/>
          </a:p>
        </p:txBody>
      </p:sp>
      <p:sp>
        <p:nvSpPr>
          <p:cNvPr id="3" name="Content Placeholder 2"/>
          <p:cNvSpPr>
            <a:spLocks noGrp="1"/>
          </p:cNvSpPr>
          <p:nvPr>
            <p:ph idx="1"/>
          </p:nvPr>
        </p:nvSpPr>
        <p:spPr/>
        <p:txBody>
          <a:bodyPr/>
          <a:lstStyle/>
          <a:p>
            <a:r>
              <a:rPr lang="en-US" dirty="0" smtClean="0"/>
              <a:t>There is no response to the men’s appeals to fate and God to answer for the misfortune that has befallen them.</a:t>
            </a:r>
          </a:p>
          <a:p>
            <a:r>
              <a:rPr lang="en-US" dirty="0" smtClean="0"/>
              <a:t>“The whole affair is absurd”.</a:t>
            </a:r>
          </a:p>
          <a:p>
            <a:r>
              <a:rPr lang="en-US" dirty="0" smtClean="0"/>
              <a:t>No meaning in the natural order of things.</a:t>
            </a:r>
          </a:p>
          <a:p>
            <a:r>
              <a:rPr lang="en-US" dirty="0" smtClean="0"/>
              <a:t>The universe will do as it wishes with no regard to what effect it may carry for the universe’s inhabitants.</a:t>
            </a:r>
          </a:p>
          <a:p>
            <a:endParaRPr lang="en-US" dirty="0" smtClean="0"/>
          </a:p>
          <a:p>
            <a:endParaRPr lang="en-US" dirty="0"/>
          </a:p>
        </p:txBody>
      </p:sp>
    </p:spTree>
    <p:extLst>
      <p:ext uri="{BB962C8B-B14F-4D97-AF65-F5344CB8AC3E}">
        <p14:creationId xmlns:p14="http://schemas.microsoft.com/office/powerpoint/2010/main" val="1997902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Themes</a:t>
            </a:r>
            <a:endParaRPr lang="en-US"/>
          </a:p>
        </p:txBody>
      </p:sp>
      <p:sp>
        <p:nvSpPr>
          <p:cNvPr id="3" name="Content Placeholder 2"/>
          <p:cNvSpPr>
            <a:spLocks noGrp="1"/>
          </p:cNvSpPr>
          <p:nvPr>
            <p:ph idx="1"/>
          </p:nvPr>
        </p:nvSpPr>
        <p:spPr/>
        <p:txBody>
          <a:bodyPr/>
          <a:lstStyle/>
          <a:p>
            <a:r>
              <a:rPr lang="en-US" dirty="0" smtClean="0"/>
              <a:t>What can Man do when faced with a Universe that has no sympathy for him? </a:t>
            </a:r>
          </a:p>
          <a:p>
            <a:r>
              <a:rPr lang="en-US" dirty="0" smtClean="0"/>
              <a:t>How can we survive alone against nature? </a:t>
            </a:r>
          </a:p>
          <a:p>
            <a:r>
              <a:rPr lang="en-US" dirty="0" smtClean="0"/>
              <a:t>As the characters in the story come to realize, our only hope is in our sympathy and concern for other human beings.</a:t>
            </a:r>
            <a:endParaRPr lang="en-US" dirty="0"/>
          </a:p>
        </p:txBody>
      </p:sp>
    </p:spTree>
    <p:extLst>
      <p:ext uri="{BB962C8B-B14F-4D97-AF65-F5344CB8AC3E}">
        <p14:creationId xmlns:p14="http://schemas.microsoft.com/office/powerpoint/2010/main" val="637214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"NONE of them knew the color of the sky. Their eyes glanced level, and were fastened upon the waves that swept toward them. These waves were of the hue of slate, save for the tops, which were of foaming white, and all of the men knew the colors of the sea. The horizon narrowed and widened, and dipped and rose, and at all times its edge was jagged with waves that seemed thrust up in points like rocks.“</a:t>
            </a:r>
          </a:p>
          <a:p>
            <a:r>
              <a:rPr lang="en-US" dirty="0" smtClean="0"/>
              <a:t>A “naturalist” writer approaches subjects objectively, almost scientifically, staying detached as much as possible. “Realist” writers strive to portray their subjects as realistically as possible.</a:t>
            </a:r>
            <a:endParaRPr lang="en-US" dirty="0"/>
          </a:p>
        </p:txBody>
      </p:sp>
    </p:spTree>
    <p:extLst>
      <p:ext uri="{BB962C8B-B14F-4D97-AF65-F5344CB8AC3E}">
        <p14:creationId xmlns:p14="http://schemas.microsoft.com/office/powerpoint/2010/main" val="2606208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Open Boat” is a short story pitting man against nature.</a:t>
            </a:r>
          </a:p>
          <a:p>
            <a:r>
              <a:rPr lang="en-US" dirty="0"/>
              <a:t>T</a:t>
            </a:r>
            <a:r>
              <a:rPr lang="en-US" dirty="0" smtClean="0"/>
              <a:t>he author based the story on his own experience as a castaway.</a:t>
            </a:r>
          </a:p>
          <a:p>
            <a:r>
              <a:rPr lang="en-US" dirty="0" smtClean="0"/>
              <a:t>Crane’s real-life experience of being stranded in a dinghy on the Atlantic Ocean. </a:t>
            </a:r>
          </a:p>
          <a:p>
            <a:r>
              <a:rPr lang="en-US" dirty="0" smtClean="0"/>
              <a:t>On December 31, 1896, Crane sailed out of Jacksonville, Florida, bound for Cuba.</a:t>
            </a:r>
          </a:p>
          <a:p>
            <a:r>
              <a:rPr lang="en-US" dirty="0" smtClean="0"/>
              <a:t>His ship sank in the morning of January 2, and Crane and three crew members spent thirty hours in a dinghy before coming ashore near Daytona Beach.</a:t>
            </a:r>
            <a:endParaRPr lang="en-US" dirty="0"/>
          </a:p>
        </p:txBody>
      </p:sp>
    </p:spTree>
    <p:extLst>
      <p:ext uri="{BB962C8B-B14F-4D97-AF65-F5344CB8AC3E}">
        <p14:creationId xmlns:p14="http://schemas.microsoft.com/office/powerpoint/2010/main" val="3253029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Plot summary</a:t>
            </a:r>
            <a:endParaRPr lang="en-US" dirty="0"/>
          </a:p>
        </p:txBody>
      </p:sp>
      <p:sp>
        <p:nvSpPr>
          <p:cNvPr id="3" name="Content Placeholder 2"/>
          <p:cNvSpPr>
            <a:spLocks noGrp="1"/>
          </p:cNvSpPr>
          <p:nvPr>
            <p:ph idx="1"/>
          </p:nvPr>
        </p:nvSpPr>
        <p:spPr/>
        <p:txBody>
          <a:bodyPr>
            <a:normAutofit/>
          </a:bodyPr>
          <a:lstStyle/>
          <a:p>
            <a:r>
              <a:rPr lang="en-US" dirty="0" smtClean="0"/>
              <a:t>It is just before dawn, and not far off the coast of Florida, between the open sea and the surf, are four men in a dinghy. </a:t>
            </a:r>
          </a:p>
          <a:p>
            <a:r>
              <a:rPr lang="en-US" dirty="0" smtClean="0"/>
              <a:t>The ship on which they were sailing sank overnight, and they are the only survivors</a:t>
            </a:r>
          </a:p>
          <a:p>
            <a:r>
              <a:rPr lang="en-US" dirty="0" smtClean="0"/>
              <a:t>The ocean is so rough.</a:t>
            </a:r>
          </a:p>
          <a:p>
            <a:r>
              <a:rPr lang="en-US" dirty="0" smtClean="0"/>
              <a:t>Each man, despite not having slept for two days, works tirelessly to keep the boat afloat. </a:t>
            </a:r>
          </a:p>
          <a:p>
            <a:r>
              <a:rPr lang="en-US" dirty="0" smtClean="0"/>
              <a:t>The correspondent and the oiler share the work of rowing. </a:t>
            </a:r>
          </a:p>
          <a:p>
            <a:r>
              <a:rPr lang="en-US" dirty="0" smtClean="0"/>
              <a:t>The cook huddles on the floor of the dinghy, bailing water. </a:t>
            </a:r>
            <a:endParaRPr lang="en-US" dirty="0"/>
          </a:p>
        </p:txBody>
      </p:sp>
    </p:spTree>
    <p:extLst>
      <p:ext uri="{BB962C8B-B14F-4D97-AF65-F5344CB8AC3E}">
        <p14:creationId xmlns:p14="http://schemas.microsoft.com/office/powerpoint/2010/main" val="3344071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Plot summary</a:t>
            </a:r>
            <a:endParaRPr lang="en-US" dirty="0"/>
          </a:p>
        </p:txBody>
      </p:sp>
      <p:sp>
        <p:nvSpPr>
          <p:cNvPr id="3" name="Content Placeholder 2"/>
          <p:cNvSpPr>
            <a:spLocks noGrp="1"/>
          </p:cNvSpPr>
          <p:nvPr>
            <p:ph idx="1"/>
          </p:nvPr>
        </p:nvSpPr>
        <p:spPr/>
        <p:txBody>
          <a:bodyPr/>
          <a:lstStyle/>
          <a:p>
            <a:r>
              <a:rPr lang="en-US" dirty="0" smtClean="0"/>
              <a:t>These men take their direction from the captain, who was injured during the shipwreck and sits grimly in the bow.</a:t>
            </a:r>
          </a:p>
          <a:p>
            <a:r>
              <a:rPr lang="en-US" dirty="0" smtClean="0"/>
              <a:t>As day breaks the men begin to make progress toward the shore.</a:t>
            </a:r>
            <a:endParaRPr lang="en-US" dirty="0"/>
          </a:p>
          <a:p>
            <a:r>
              <a:rPr lang="en-US" dirty="0" smtClean="0"/>
              <a:t>Gulls fly overhead and perch on the water. </a:t>
            </a:r>
          </a:p>
          <a:p>
            <a:r>
              <a:rPr lang="en-US" dirty="0"/>
              <a:t>O</a:t>
            </a:r>
            <a:r>
              <a:rPr lang="en-US" dirty="0" smtClean="0"/>
              <a:t>ne lands on the captain’s head. </a:t>
            </a:r>
          </a:p>
          <a:p>
            <a:r>
              <a:rPr lang="en-US" dirty="0" smtClean="0"/>
              <a:t>The men see this as a sinister, insulting gesture.</a:t>
            </a:r>
          </a:p>
          <a:p>
            <a:r>
              <a:rPr lang="en-US" dirty="0" smtClean="0"/>
              <a:t>The captain cannot swat the bird off because the sudden movement would likely topple the boat.</a:t>
            </a:r>
            <a:endParaRPr lang="en-US" dirty="0"/>
          </a:p>
        </p:txBody>
      </p:sp>
    </p:spTree>
    <p:extLst>
      <p:ext uri="{BB962C8B-B14F-4D97-AF65-F5344CB8AC3E}">
        <p14:creationId xmlns:p14="http://schemas.microsoft.com/office/powerpoint/2010/main" val="3792574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Plot summary</a:t>
            </a:r>
            <a:endParaRPr lang="en-US" dirty="0"/>
          </a:p>
        </p:txBody>
      </p:sp>
      <p:sp>
        <p:nvSpPr>
          <p:cNvPr id="3" name="Content Placeholder 2"/>
          <p:cNvSpPr>
            <a:spLocks noGrp="1"/>
          </p:cNvSpPr>
          <p:nvPr>
            <p:ph idx="1"/>
          </p:nvPr>
        </p:nvSpPr>
        <p:spPr/>
        <p:txBody>
          <a:bodyPr/>
          <a:lstStyle/>
          <a:p>
            <a:r>
              <a:rPr lang="en-US" dirty="0"/>
              <a:t>T</a:t>
            </a:r>
            <a:r>
              <a:rPr lang="en-US" dirty="0" smtClean="0"/>
              <a:t>hey go on rowing until the captain sees a lighthouse in the distance.</a:t>
            </a:r>
          </a:p>
          <a:p>
            <a:r>
              <a:rPr lang="en-US" dirty="0"/>
              <a:t>T</a:t>
            </a:r>
            <a:r>
              <a:rPr lang="en-US" dirty="0" smtClean="0"/>
              <a:t>he cook expresses reservation that the nearby lifesaving station has been abandoned for more than a year.</a:t>
            </a:r>
          </a:p>
          <a:p>
            <a:r>
              <a:rPr lang="en-US" dirty="0"/>
              <a:t>T</a:t>
            </a:r>
            <a:r>
              <a:rPr lang="en-US" dirty="0" smtClean="0"/>
              <a:t>he crew takes pleasure in the brotherhood that they have formed and in attending to the business of the sea. </a:t>
            </a:r>
          </a:p>
          <a:p>
            <a:r>
              <a:rPr lang="en-US" dirty="0" smtClean="0"/>
              <a:t>The correspondent even finds four dry cigars in a pocket, which he shares with the others.</a:t>
            </a:r>
            <a:endParaRPr lang="en-US" dirty="0"/>
          </a:p>
        </p:txBody>
      </p:sp>
    </p:spTree>
    <p:extLst>
      <p:ext uri="{BB962C8B-B14F-4D97-AF65-F5344CB8AC3E}">
        <p14:creationId xmlns:p14="http://schemas.microsoft.com/office/powerpoint/2010/main" val="506590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Plot summary</a:t>
            </a:r>
            <a:endParaRPr lang="en-US" dirty="0"/>
          </a:p>
        </p:txBody>
      </p:sp>
      <p:sp>
        <p:nvSpPr>
          <p:cNvPr id="3" name="Content Placeholder 2"/>
          <p:cNvSpPr>
            <a:spLocks noGrp="1"/>
          </p:cNvSpPr>
          <p:nvPr>
            <p:ph idx="1"/>
          </p:nvPr>
        </p:nvSpPr>
        <p:spPr/>
        <p:txBody>
          <a:bodyPr/>
          <a:lstStyle/>
          <a:p>
            <a:r>
              <a:rPr lang="en-US" dirty="0" smtClean="0"/>
              <a:t>The men’s optimism evaporates when, approaching land yet unable to master the turbulent surf, they realize that help isn’t coming. </a:t>
            </a:r>
          </a:p>
          <a:p>
            <a:r>
              <a:rPr lang="en-US" dirty="0" smtClean="0"/>
              <a:t>They again make for the open sea, exhausted and bitter. </a:t>
            </a:r>
          </a:p>
          <a:p>
            <a:r>
              <a:rPr lang="en-US" dirty="0" smtClean="0"/>
              <a:t>Another sign of hope comes when the captain sees a man on shore.</a:t>
            </a:r>
          </a:p>
          <a:p>
            <a:r>
              <a:rPr lang="en-US" dirty="0" smtClean="0"/>
              <a:t>Each crew member looks for signs of hope in the man’s gestures. </a:t>
            </a:r>
          </a:p>
          <a:p>
            <a:r>
              <a:rPr lang="en-US" dirty="0" smtClean="0"/>
              <a:t>They think the man sees them. Then they think they see two men, then a crowd and perhaps a boat being rolled down to the shore. They stubbornly think that help is on the way.</a:t>
            </a:r>
            <a:endParaRPr lang="en-US" dirty="0"/>
          </a:p>
        </p:txBody>
      </p:sp>
    </p:spTree>
    <p:extLst>
      <p:ext uri="{BB962C8B-B14F-4D97-AF65-F5344CB8AC3E}">
        <p14:creationId xmlns:p14="http://schemas.microsoft.com/office/powerpoint/2010/main" val="2530397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Plot summary</a:t>
            </a:r>
            <a:endParaRPr lang="en-US" dirty="0"/>
          </a:p>
        </p:txBody>
      </p:sp>
      <p:sp>
        <p:nvSpPr>
          <p:cNvPr id="3" name="Content Placeholder 2"/>
          <p:cNvSpPr>
            <a:spLocks noGrp="1"/>
          </p:cNvSpPr>
          <p:nvPr>
            <p:ph idx="1"/>
          </p:nvPr>
        </p:nvSpPr>
        <p:spPr/>
        <p:txBody>
          <a:bodyPr/>
          <a:lstStyle/>
          <a:p>
            <a:r>
              <a:rPr lang="en-US" dirty="0" smtClean="0"/>
              <a:t>During the night, the men forget about being saved and attend to the business of the boat. </a:t>
            </a:r>
          </a:p>
          <a:p>
            <a:r>
              <a:rPr lang="en-US" dirty="0" smtClean="0"/>
              <a:t>The correspondent and oiler, exhausted from rowing, plan to alternate throughout the night. </a:t>
            </a:r>
          </a:p>
          <a:p>
            <a:r>
              <a:rPr lang="en-US" dirty="0" smtClean="0"/>
              <a:t>Rowing alongside a monstrous shark, the correspondent thinks of a poem he learned in childhood about a soldier dying in a distant land, never to return home.</a:t>
            </a:r>
          </a:p>
          <a:p>
            <a:endParaRPr lang="en-US" dirty="0"/>
          </a:p>
        </p:txBody>
      </p:sp>
    </p:spTree>
    <p:extLst>
      <p:ext uri="{BB962C8B-B14F-4D97-AF65-F5344CB8AC3E}">
        <p14:creationId xmlns:p14="http://schemas.microsoft.com/office/powerpoint/2010/main" val="2047363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Plot summary</a:t>
            </a:r>
            <a:endParaRPr lang="en-US" dirty="0"/>
          </a:p>
        </p:txBody>
      </p:sp>
      <p:sp>
        <p:nvSpPr>
          <p:cNvPr id="3" name="Content Placeholder 2"/>
          <p:cNvSpPr>
            <a:spLocks noGrp="1"/>
          </p:cNvSpPr>
          <p:nvPr>
            <p:ph idx="1"/>
          </p:nvPr>
        </p:nvSpPr>
        <p:spPr/>
        <p:txBody>
          <a:bodyPr>
            <a:normAutofit fontScale="92500"/>
          </a:bodyPr>
          <a:lstStyle/>
          <a:p>
            <a:r>
              <a:rPr lang="en-US" dirty="0" smtClean="0"/>
              <a:t>When morning comes, the captain suggests that they try to run the surf while they still have enough energy. </a:t>
            </a:r>
          </a:p>
          <a:p>
            <a:r>
              <a:rPr lang="en-US" dirty="0" smtClean="0"/>
              <a:t>They take the boat shoreward until it capsizes, and then they all make a break for it in the icy water. </a:t>
            </a:r>
          </a:p>
          <a:p>
            <a:r>
              <a:rPr lang="en-US" dirty="0" smtClean="0"/>
              <a:t>The oiler leads the group, while the cook and correspondent swim more slowly. </a:t>
            </a:r>
          </a:p>
          <a:p>
            <a:r>
              <a:rPr lang="en-US" dirty="0" smtClean="0"/>
              <a:t>With the help of a life preserver, the correspondent makes good progress, until he is caught in a current that forces him to back to the boat. </a:t>
            </a:r>
          </a:p>
          <a:p>
            <a:r>
              <a:rPr lang="en-US" dirty="0" smtClean="0"/>
              <a:t>Before he can reach the dinghy, a wave hurls him to shallower water, where he is saved by a man who has appeared on shore. </a:t>
            </a:r>
            <a:endParaRPr lang="en-US" dirty="0"/>
          </a:p>
        </p:txBody>
      </p:sp>
    </p:spTree>
    <p:extLst>
      <p:ext uri="{BB962C8B-B14F-4D97-AF65-F5344CB8AC3E}">
        <p14:creationId xmlns:p14="http://schemas.microsoft.com/office/powerpoint/2010/main" val="34953446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1242</Words>
  <Application>Microsoft Office PowerPoint</Application>
  <PresentationFormat>Widescreen</PresentationFormat>
  <Paragraphs>108</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Stephen Crane (1871-1900)</vt:lpstr>
      <vt:lpstr>PowerPoint Presentation</vt:lpstr>
      <vt:lpstr>PowerPoint Presentation</vt:lpstr>
      <vt:lpstr>Plot summary</vt:lpstr>
      <vt:lpstr>Plot summary</vt:lpstr>
      <vt:lpstr>Plot summary</vt:lpstr>
      <vt:lpstr>Plot summary</vt:lpstr>
      <vt:lpstr>Plot summary</vt:lpstr>
      <vt:lpstr>Plot summary</vt:lpstr>
      <vt:lpstr>Plot summary</vt:lpstr>
      <vt:lpstr>Themes</vt:lpstr>
      <vt:lpstr>Themes</vt:lpstr>
      <vt:lpstr>Themes</vt:lpstr>
      <vt:lpstr>Themes</vt:lpstr>
      <vt:lpstr>Themes</vt:lpstr>
      <vt:lpstr>Themes</vt:lpstr>
      <vt:lpstr>Themes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Stephen Crane ((1871-1900)</dc:title>
  <dc:creator>George Mitrevski</dc:creator>
  <cp:lastModifiedBy>George Mitrevski</cp:lastModifiedBy>
  <cp:revision>8</cp:revision>
  <dcterms:created xsi:type="dcterms:W3CDTF">2013-03-03T18:04:32Z</dcterms:created>
  <dcterms:modified xsi:type="dcterms:W3CDTF">2013-03-03T18:58:14Z</dcterms:modified>
</cp:coreProperties>
</file>