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80" r:id="rId4"/>
    <p:sldId id="274" r:id="rId5"/>
    <p:sldId id="275" r:id="rId6"/>
    <p:sldId id="276" r:id="rId7"/>
    <p:sldId id="278" r:id="rId8"/>
    <p:sldId id="279"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0" d="100"/>
          <a:sy n="70" d="100"/>
        </p:scale>
        <p:origin x="514"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47F025-01E8-4716-8122-87C5F64BF183}" type="datetimeFigureOut">
              <a:rPr lang="en-US" smtClean="0"/>
              <a:t>5/12/2013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0B2BE1-F374-4649-B089-2F08EFB27BA0}" type="slidenum">
              <a:rPr lang="en-US" smtClean="0"/>
              <a:t>‹#›</a:t>
            </a:fld>
            <a:endParaRPr lang="en-US"/>
          </a:p>
        </p:txBody>
      </p:sp>
    </p:spTree>
    <p:extLst>
      <p:ext uri="{BB962C8B-B14F-4D97-AF65-F5344CB8AC3E}">
        <p14:creationId xmlns:p14="http://schemas.microsoft.com/office/powerpoint/2010/main" val="2195866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a:t>
            </a:fld>
            <a:endParaRPr lang="en-US"/>
          </a:p>
        </p:txBody>
      </p:sp>
    </p:spTree>
    <p:extLst>
      <p:ext uri="{BB962C8B-B14F-4D97-AF65-F5344CB8AC3E}">
        <p14:creationId xmlns:p14="http://schemas.microsoft.com/office/powerpoint/2010/main" val="14677058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10</a:t>
            </a:fld>
            <a:endParaRPr lang="en-US"/>
          </a:p>
        </p:txBody>
      </p:sp>
    </p:spTree>
    <p:extLst>
      <p:ext uri="{BB962C8B-B14F-4D97-AF65-F5344CB8AC3E}">
        <p14:creationId xmlns:p14="http://schemas.microsoft.com/office/powerpoint/2010/main" val="1710242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11</a:t>
            </a:fld>
            <a:endParaRPr lang="en-US"/>
          </a:p>
        </p:txBody>
      </p:sp>
    </p:spTree>
    <p:extLst>
      <p:ext uri="{BB962C8B-B14F-4D97-AF65-F5344CB8AC3E}">
        <p14:creationId xmlns:p14="http://schemas.microsoft.com/office/powerpoint/2010/main" val="6365418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12</a:t>
            </a:fld>
            <a:endParaRPr lang="en-US"/>
          </a:p>
        </p:txBody>
      </p:sp>
    </p:spTree>
    <p:extLst>
      <p:ext uri="{BB962C8B-B14F-4D97-AF65-F5344CB8AC3E}">
        <p14:creationId xmlns:p14="http://schemas.microsoft.com/office/powerpoint/2010/main" val="1798558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13</a:t>
            </a:fld>
            <a:endParaRPr lang="en-US"/>
          </a:p>
        </p:txBody>
      </p:sp>
    </p:spTree>
    <p:extLst>
      <p:ext uri="{BB962C8B-B14F-4D97-AF65-F5344CB8AC3E}">
        <p14:creationId xmlns:p14="http://schemas.microsoft.com/office/powerpoint/2010/main" val="575544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14</a:t>
            </a:fld>
            <a:endParaRPr lang="en-US"/>
          </a:p>
        </p:txBody>
      </p:sp>
    </p:spTree>
    <p:extLst>
      <p:ext uri="{BB962C8B-B14F-4D97-AF65-F5344CB8AC3E}">
        <p14:creationId xmlns:p14="http://schemas.microsoft.com/office/powerpoint/2010/main" val="19643259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15</a:t>
            </a:fld>
            <a:endParaRPr lang="en-US"/>
          </a:p>
        </p:txBody>
      </p:sp>
    </p:spTree>
    <p:extLst>
      <p:ext uri="{BB962C8B-B14F-4D97-AF65-F5344CB8AC3E}">
        <p14:creationId xmlns:p14="http://schemas.microsoft.com/office/powerpoint/2010/main" val="42318128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16</a:t>
            </a:fld>
            <a:endParaRPr lang="en-US"/>
          </a:p>
        </p:txBody>
      </p:sp>
    </p:spTree>
    <p:extLst>
      <p:ext uri="{BB962C8B-B14F-4D97-AF65-F5344CB8AC3E}">
        <p14:creationId xmlns:p14="http://schemas.microsoft.com/office/powerpoint/2010/main" val="42606440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17</a:t>
            </a:fld>
            <a:endParaRPr lang="en-US"/>
          </a:p>
        </p:txBody>
      </p:sp>
    </p:spTree>
    <p:extLst>
      <p:ext uri="{BB962C8B-B14F-4D97-AF65-F5344CB8AC3E}">
        <p14:creationId xmlns:p14="http://schemas.microsoft.com/office/powerpoint/2010/main" val="3574593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18</a:t>
            </a:fld>
            <a:endParaRPr lang="en-US"/>
          </a:p>
        </p:txBody>
      </p:sp>
    </p:spTree>
    <p:extLst>
      <p:ext uri="{BB962C8B-B14F-4D97-AF65-F5344CB8AC3E}">
        <p14:creationId xmlns:p14="http://schemas.microsoft.com/office/powerpoint/2010/main" val="2342411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19</a:t>
            </a:fld>
            <a:endParaRPr lang="en-US"/>
          </a:p>
        </p:txBody>
      </p:sp>
    </p:spTree>
    <p:extLst>
      <p:ext uri="{BB962C8B-B14F-4D97-AF65-F5344CB8AC3E}">
        <p14:creationId xmlns:p14="http://schemas.microsoft.com/office/powerpoint/2010/main" val="3635497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2</a:t>
            </a:fld>
            <a:endParaRPr lang="en-US"/>
          </a:p>
        </p:txBody>
      </p:sp>
    </p:spTree>
    <p:extLst>
      <p:ext uri="{BB962C8B-B14F-4D97-AF65-F5344CB8AC3E}">
        <p14:creationId xmlns:p14="http://schemas.microsoft.com/office/powerpoint/2010/main" val="39483502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20</a:t>
            </a:fld>
            <a:endParaRPr lang="en-US"/>
          </a:p>
        </p:txBody>
      </p:sp>
    </p:spTree>
    <p:extLst>
      <p:ext uri="{BB962C8B-B14F-4D97-AF65-F5344CB8AC3E}">
        <p14:creationId xmlns:p14="http://schemas.microsoft.com/office/powerpoint/2010/main" val="21897910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21</a:t>
            </a:fld>
            <a:endParaRPr lang="en-US"/>
          </a:p>
        </p:txBody>
      </p:sp>
    </p:spTree>
    <p:extLst>
      <p:ext uri="{BB962C8B-B14F-4D97-AF65-F5344CB8AC3E}">
        <p14:creationId xmlns:p14="http://schemas.microsoft.com/office/powerpoint/2010/main" val="38082738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22</a:t>
            </a:fld>
            <a:endParaRPr lang="en-US"/>
          </a:p>
        </p:txBody>
      </p:sp>
    </p:spTree>
    <p:extLst>
      <p:ext uri="{BB962C8B-B14F-4D97-AF65-F5344CB8AC3E}">
        <p14:creationId xmlns:p14="http://schemas.microsoft.com/office/powerpoint/2010/main" val="29293026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23</a:t>
            </a:fld>
            <a:endParaRPr lang="en-US"/>
          </a:p>
        </p:txBody>
      </p:sp>
    </p:spTree>
    <p:extLst>
      <p:ext uri="{BB962C8B-B14F-4D97-AF65-F5344CB8AC3E}">
        <p14:creationId xmlns:p14="http://schemas.microsoft.com/office/powerpoint/2010/main" val="2792897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3</a:t>
            </a:fld>
            <a:endParaRPr lang="en-US"/>
          </a:p>
        </p:txBody>
      </p:sp>
    </p:spTree>
    <p:extLst>
      <p:ext uri="{BB962C8B-B14F-4D97-AF65-F5344CB8AC3E}">
        <p14:creationId xmlns:p14="http://schemas.microsoft.com/office/powerpoint/2010/main" val="98806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4</a:t>
            </a:fld>
            <a:endParaRPr lang="en-US"/>
          </a:p>
        </p:txBody>
      </p:sp>
    </p:spTree>
    <p:extLst>
      <p:ext uri="{BB962C8B-B14F-4D97-AF65-F5344CB8AC3E}">
        <p14:creationId xmlns:p14="http://schemas.microsoft.com/office/powerpoint/2010/main" val="1726756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5</a:t>
            </a:fld>
            <a:endParaRPr lang="en-US"/>
          </a:p>
        </p:txBody>
      </p:sp>
    </p:spTree>
    <p:extLst>
      <p:ext uri="{BB962C8B-B14F-4D97-AF65-F5344CB8AC3E}">
        <p14:creationId xmlns:p14="http://schemas.microsoft.com/office/powerpoint/2010/main" val="3642442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6</a:t>
            </a:fld>
            <a:endParaRPr lang="en-US"/>
          </a:p>
        </p:txBody>
      </p:sp>
    </p:spTree>
    <p:extLst>
      <p:ext uri="{BB962C8B-B14F-4D97-AF65-F5344CB8AC3E}">
        <p14:creationId xmlns:p14="http://schemas.microsoft.com/office/powerpoint/2010/main" val="1719283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7</a:t>
            </a:fld>
            <a:endParaRPr lang="en-US"/>
          </a:p>
        </p:txBody>
      </p:sp>
    </p:spTree>
    <p:extLst>
      <p:ext uri="{BB962C8B-B14F-4D97-AF65-F5344CB8AC3E}">
        <p14:creationId xmlns:p14="http://schemas.microsoft.com/office/powerpoint/2010/main" val="35511780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8</a:t>
            </a:fld>
            <a:endParaRPr lang="en-US"/>
          </a:p>
        </p:txBody>
      </p:sp>
    </p:spTree>
    <p:extLst>
      <p:ext uri="{BB962C8B-B14F-4D97-AF65-F5344CB8AC3E}">
        <p14:creationId xmlns:p14="http://schemas.microsoft.com/office/powerpoint/2010/main" val="2765953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B2BE1-F374-4649-B089-2F08EFB27BA0}" type="slidenum">
              <a:rPr lang="en-US" smtClean="0"/>
              <a:t>9</a:t>
            </a:fld>
            <a:endParaRPr lang="en-US"/>
          </a:p>
        </p:txBody>
      </p:sp>
    </p:spTree>
    <p:extLst>
      <p:ext uri="{BB962C8B-B14F-4D97-AF65-F5344CB8AC3E}">
        <p14:creationId xmlns:p14="http://schemas.microsoft.com/office/powerpoint/2010/main" val="1142976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solidFill>
                  <a:srgbClr val="DBF5F9">
                    <a:shade val="90000"/>
                  </a:srgbClr>
                </a:solidFill>
              </a:rPr>
              <a:pPr/>
              <a:t>5/12/2013</a:t>
            </a:fld>
            <a:endParaRPr lang="en-US">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a:solidFill>
                <a:srgbClr val="DBF5F9">
                  <a:shade val="90000"/>
                </a:srgbClr>
              </a:solidFill>
            </a:endParaRPr>
          </a:p>
        </p:txBody>
      </p:sp>
      <p:sp>
        <p:nvSpPr>
          <p:cNvPr id="27" name="Slide Number Placeholder 26"/>
          <p:cNvSpPr>
            <a:spLocks noGrp="1"/>
          </p:cNvSpPr>
          <p:nvPr>
            <p:ph type="sldNum" sz="quarter" idx="12"/>
          </p:nvPr>
        </p:nvSpPr>
        <p:spPr/>
        <p:txBody>
          <a:bodyPr/>
          <a:lstStyle/>
          <a:p>
            <a:fld id="{042AED99-7FB4-404E-8A97-64753DCE42EC}"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180114064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5/12/2013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1695203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5/12/2013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7617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5/12/2013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632052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DBF5F9">
                    <a:shade val="90000"/>
                  </a:srgbClr>
                </a:solidFill>
              </a:rPr>
              <a:pPr/>
              <a:t>5/12/2013</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75927212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5/12/2013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783486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solidFill>
                  <a:srgbClr val="04617B">
                    <a:shade val="90000"/>
                  </a:srgbClr>
                </a:solidFill>
              </a:rPr>
              <a:pPr/>
              <a:t>5/12/2013</a:t>
            </a:fld>
            <a:endParaRPr lang="en-US">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70475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solidFill>
                  <a:srgbClr val="04617B">
                    <a:shade val="90000"/>
                  </a:srgbClr>
                </a:solidFill>
              </a:rPr>
              <a:pPr/>
              <a:t>5/12/2013</a:t>
            </a:fld>
            <a:endParaRPr lang="en-US">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a:solidFill>
                <a:srgbClr val="04617B">
                  <a:shade val="90000"/>
                </a:srgbClr>
              </a:solidFill>
            </a:endParaRPr>
          </a:p>
        </p:txBody>
      </p:sp>
      <p:sp>
        <p:nvSpPr>
          <p:cNvPr id="5" name="Slide Number Placeholder 4"/>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677987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solidFill>
                  <a:srgbClr val="04617B">
                    <a:shade val="90000"/>
                  </a:srgbClr>
                </a:solidFill>
              </a:rPr>
              <a:pPr/>
              <a:t>5/12/2013</a:t>
            </a:fld>
            <a:endParaRPr lang="en-US">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a:solidFill>
                <a:srgbClr val="04617B">
                  <a:shade val="90000"/>
                </a:srgbClr>
              </a:solidFill>
            </a:endParaRPr>
          </a:p>
        </p:txBody>
      </p:sp>
      <p:sp>
        <p:nvSpPr>
          <p:cNvPr id="4" name="Slide Number Placeholder 3"/>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548443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5/12/2013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432777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5/12/2013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3722807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solidFill>
                  <a:srgbClr val="04617B">
                    <a:shade val="90000"/>
                  </a:srgbClr>
                </a:solidFill>
              </a:rPr>
              <a:pPr/>
              <a:t>5/12/2013</a:t>
            </a:fld>
            <a:endParaRPr lang="en-US" dirty="0">
              <a:solidFill>
                <a:srgbClr val="04617B">
                  <a:shade val="90000"/>
                </a:srgb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13117476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wikipedia.org/wiki/Superstition"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wikipedia.org/wiki/Neoclassicis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wikipedia.org/wiki/Age_of_Enlightenment"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Edgar Allan Poe</a:t>
            </a:r>
            <a:endParaRPr lang="en-US" dirty="0"/>
          </a:p>
        </p:txBody>
      </p:sp>
      <p:sp>
        <p:nvSpPr>
          <p:cNvPr id="3" name="Subtitle 2"/>
          <p:cNvSpPr>
            <a:spLocks noGrp="1"/>
          </p:cNvSpPr>
          <p:nvPr>
            <p:ph type="subTitle" idx="1"/>
          </p:nvPr>
        </p:nvSpPr>
        <p:spPr/>
        <p:txBody>
          <a:bodyPr/>
          <a:lstStyle/>
          <a:p>
            <a:r>
              <a:rPr lang="en-US" dirty="0" smtClean="0"/>
              <a:t>“The Fall of the House of Usher”</a:t>
            </a:r>
            <a:endParaRPr lang="en-US" dirty="0"/>
          </a:p>
        </p:txBody>
      </p:sp>
    </p:spTree>
    <p:extLst>
      <p:ext uri="{BB962C8B-B14F-4D97-AF65-F5344CB8AC3E}">
        <p14:creationId xmlns:p14="http://schemas.microsoft.com/office/powerpoint/2010/main" val="11003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a:t>
            </a:r>
            <a:r>
              <a:rPr lang="en-US" dirty="0" smtClean="0"/>
              <a:t>e’s </a:t>
            </a:r>
            <a:r>
              <a:rPr lang="en-US" dirty="0"/>
              <a:t>planning on spending a few weeks here. </a:t>
            </a:r>
            <a:endParaRPr lang="en-US" dirty="0" smtClean="0"/>
          </a:p>
          <a:p>
            <a:r>
              <a:rPr lang="en-US" dirty="0" smtClean="0"/>
              <a:t>The </a:t>
            </a:r>
            <a:r>
              <a:rPr lang="en-US" dirty="0"/>
              <a:t>owner of the house, Roderick Usher, is a boyhood friend of </a:t>
            </a:r>
            <a:r>
              <a:rPr lang="en-US" dirty="0" smtClean="0"/>
              <a:t>his.</a:t>
            </a:r>
          </a:p>
          <a:p>
            <a:r>
              <a:rPr lang="en-US" dirty="0" smtClean="0"/>
              <a:t>Recently</a:t>
            </a:r>
            <a:r>
              <a:rPr lang="en-US" dirty="0"/>
              <a:t>, the narrator received a letter from Usher revealing Usher’s illness, “a mental disorder that oppressed him.” </a:t>
            </a:r>
            <a:endParaRPr lang="en-US" dirty="0" smtClean="0"/>
          </a:p>
          <a:p>
            <a:r>
              <a:rPr lang="en-US" dirty="0" smtClean="0"/>
              <a:t>Usher </a:t>
            </a:r>
            <a:r>
              <a:rPr lang="en-US" dirty="0"/>
              <a:t>begged his friend to come to the house and try to figure out what was wrong with him</a:t>
            </a:r>
            <a:r>
              <a:rPr lang="en-US" dirty="0" smtClean="0"/>
              <a:t>.</a:t>
            </a:r>
          </a:p>
          <a:p>
            <a:r>
              <a:rPr lang="en-US" dirty="0"/>
              <a:t>Although they were friends in childhood, the narrator actually knows very little about Usher, as he was always excessively and habitually reserved. </a:t>
            </a:r>
            <a:endParaRPr lang="en-US" dirty="0" smtClean="0"/>
          </a:p>
          <a:p>
            <a:r>
              <a:rPr lang="en-US" dirty="0" smtClean="0"/>
              <a:t>Very </a:t>
            </a:r>
            <a:r>
              <a:rPr lang="en-US" dirty="0"/>
              <a:t>ancient </a:t>
            </a:r>
            <a:r>
              <a:rPr lang="en-US" dirty="0" smtClean="0"/>
              <a:t>family.</a:t>
            </a:r>
            <a:endParaRPr lang="en-US" dirty="0"/>
          </a:p>
        </p:txBody>
      </p:sp>
    </p:spTree>
    <p:extLst>
      <p:ext uri="{BB962C8B-B14F-4D97-AF65-F5344CB8AC3E}">
        <p14:creationId xmlns:p14="http://schemas.microsoft.com/office/powerpoint/2010/main" val="3103731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Usher family has no </a:t>
            </a:r>
            <a:r>
              <a:rPr lang="en-US" dirty="0" smtClean="0"/>
              <a:t>branches.</a:t>
            </a:r>
          </a:p>
          <a:p>
            <a:r>
              <a:rPr lang="en-US" dirty="0"/>
              <a:t>T</a:t>
            </a:r>
            <a:r>
              <a:rPr lang="en-US" dirty="0" smtClean="0"/>
              <a:t>he </a:t>
            </a:r>
            <a:r>
              <a:rPr lang="en-US" dirty="0"/>
              <a:t>name of the estate, “The House of Usher,” has come to refer both to the house itself and the family who owns it. </a:t>
            </a:r>
            <a:endParaRPr lang="en-US" dirty="0" smtClean="0"/>
          </a:p>
          <a:p>
            <a:r>
              <a:rPr lang="en-US" dirty="0" smtClean="0"/>
              <a:t>There </a:t>
            </a:r>
            <a:r>
              <a:rPr lang="en-US" dirty="0"/>
              <a:t>also seem to be similarities between the character of the house and the supposed characters of the Ushers</a:t>
            </a:r>
            <a:r>
              <a:rPr lang="en-US" dirty="0" smtClean="0"/>
              <a:t>.</a:t>
            </a:r>
          </a:p>
          <a:p>
            <a:r>
              <a:rPr lang="en-US" dirty="0"/>
              <a:t> </a:t>
            </a:r>
            <a:r>
              <a:rPr lang="en-US" dirty="0" smtClean="0"/>
              <a:t>House is </a:t>
            </a:r>
            <a:r>
              <a:rPr lang="en-US" dirty="0"/>
              <a:t>very old, but it seems to be in great shape – except for a very tiny crack that runs from the roof down the front of the house</a:t>
            </a:r>
            <a:r>
              <a:rPr lang="en-US" dirty="0" smtClean="0"/>
              <a:t>.</a:t>
            </a:r>
          </a:p>
          <a:p>
            <a:endParaRPr lang="en-US" dirty="0"/>
          </a:p>
        </p:txBody>
      </p:sp>
    </p:spTree>
    <p:extLst>
      <p:ext uri="{BB962C8B-B14F-4D97-AF65-F5344CB8AC3E}">
        <p14:creationId xmlns:p14="http://schemas.microsoft.com/office/powerpoint/2010/main" val="2388194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The narrator rides his horse to the house and is greeted by a servant. </a:t>
            </a:r>
            <a:endParaRPr lang="en-US" dirty="0" smtClean="0"/>
          </a:p>
          <a:p>
            <a:r>
              <a:rPr lang="en-US" dirty="0" smtClean="0"/>
              <a:t>He </a:t>
            </a:r>
            <a:r>
              <a:rPr lang="en-US" dirty="0"/>
              <a:t>is taken by a valet to see Usher, and on the way determines that all the objects inside the house – carvings, tapestries, trophies – give him much the same feeling that the outside of the house did</a:t>
            </a:r>
            <a:r>
              <a:rPr lang="en-US" dirty="0" smtClean="0"/>
              <a:t>.</a:t>
            </a:r>
          </a:p>
          <a:p>
            <a:r>
              <a:rPr lang="en-US" dirty="0"/>
              <a:t>A</a:t>
            </a:r>
            <a:r>
              <a:rPr lang="en-US" dirty="0" smtClean="0"/>
              <a:t>ll </a:t>
            </a:r>
            <a:r>
              <a:rPr lang="en-US" dirty="0"/>
              <a:t>traditional elements in all gothic horror stories. </a:t>
            </a:r>
            <a:endParaRPr lang="en-US" dirty="0" smtClean="0"/>
          </a:p>
          <a:p>
            <a:r>
              <a:rPr lang="en-US" dirty="0"/>
              <a:t>When the narrator enters his room, Usher stands and greets his friend. </a:t>
            </a:r>
            <a:endParaRPr lang="en-US" dirty="0" smtClean="0"/>
          </a:p>
          <a:p>
            <a:r>
              <a:rPr lang="en-US" dirty="0" smtClean="0"/>
              <a:t>The </a:t>
            </a:r>
            <a:r>
              <a:rPr lang="en-US" dirty="0"/>
              <a:t>narrator is shocked at how much Usher has changed since they last saw each other. </a:t>
            </a:r>
            <a:endParaRPr lang="en-US" dirty="0" smtClean="0"/>
          </a:p>
          <a:p>
            <a:r>
              <a:rPr lang="en-US" dirty="0" smtClean="0"/>
              <a:t>His </a:t>
            </a:r>
            <a:r>
              <a:rPr lang="en-US" dirty="0"/>
              <a:t>skin is very pale, his eyes seem to glow, and his hair seems to float above his </a:t>
            </a:r>
            <a:r>
              <a:rPr lang="en-US" dirty="0" smtClean="0"/>
              <a:t>head.</a:t>
            </a:r>
            <a:endParaRPr lang="en-US" dirty="0"/>
          </a:p>
        </p:txBody>
      </p:sp>
    </p:spTree>
    <p:extLst>
      <p:ext uri="{BB962C8B-B14F-4D97-AF65-F5344CB8AC3E}">
        <p14:creationId xmlns:p14="http://schemas.microsoft.com/office/powerpoint/2010/main" val="3471276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Usher discusses his </a:t>
            </a:r>
            <a:r>
              <a:rPr lang="en-US" dirty="0"/>
              <a:t>illness. </a:t>
            </a:r>
            <a:endParaRPr lang="en-US" dirty="0" smtClean="0"/>
          </a:p>
          <a:p>
            <a:r>
              <a:rPr lang="en-US" dirty="0" smtClean="0"/>
              <a:t>This</a:t>
            </a:r>
            <a:r>
              <a:rPr lang="en-US" dirty="0"/>
              <a:t>, he says, is a family </a:t>
            </a:r>
            <a:r>
              <a:rPr lang="en-US" dirty="0" smtClean="0"/>
              <a:t>illness.</a:t>
            </a:r>
          </a:p>
          <a:p>
            <a:r>
              <a:rPr lang="en-US" dirty="0"/>
              <a:t>L</a:t>
            </a:r>
            <a:r>
              <a:rPr lang="en-US" dirty="0" smtClean="0"/>
              <a:t>ight </a:t>
            </a:r>
            <a:r>
              <a:rPr lang="en-US" dirty="0"/>
              <a:t>hurts his eyes, he can only eat bland foods and only wear certain clothes, and most sounds make him miserable.</a:t>
            </a:r>
          </a:p>
          <a:p>
            <a:r>
              <a:rPr lang="en-US" dirty="0" smtClean="0"/>
              <a:t>He </a:t>
            </a:r>
            <a:r>
              <a:rPr lang="en-US" dirty="0"/>
              <a:t>feels he will die from it, and quite soon. </a:t>
            </a:r>
          </a:p>
          <a:p>
            <a:r>
              <a:rPr lang="en-US" dirty="0"/>
              <a:t>He is </a:t>
            </a:r>
            <a:r>
              <a:rPr lang="en-US" dirty="0" smtClean="0"/>
              <a:t>also very superstitious. </a:t>
            </a:r>
          </a:p>
          <a:p>
            <a:r>
              <a:rPr lang="en-US" dirty="0" smtClean="0"/>
              <a:t>Usher </a:t>
            </a:r>
            <a:r>
              <a:rPr lang="en-US" dirty="0"/>
              <a:t>hasn’t left his house in several </a:t>
            </a:r>
            <a:r>
              <a:rPr lang="en-US" dirty="0" smtClean="0"/>
              <a:t>years.</a:t>
            </a:r>
          </a:p>
          <a:p>
            <a:r>
              <a:rPr lang="en-US" dirty="0"/>
              <a:t>H</a:t>
            </a:r>
            <a:r>
              <a:rPr lang="en-US" dirty="0" smtClean="0"/>
              <a:t>e’s </a:t>
            </a:r>
            <a:r>
              <a:rPr lang="en-US" dirty="0"/>
              <a:t>under the impression that his family’s mansion has obtained an influence over his spirit, that it’s the house’s fault he feels so gloomy.</a:t>
            </a:r>
          </a:p>
        </p:txBody>
      </p:sp>
    </p:spTree>
    <p:extLst>
      <p:ext uri="{BB962C8B-B14F-4D97-AF65-F5344CB8AC3E}">
        <p14:creationId xmlns:p14="http://schemas.microsoft.com/office/powerpoint/2010/main" val="866858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a:t>
            </a:r>
            <a:r>
              <a:rPr lang="en-US" dirty="0" smtClean="0"/>
              <a:t>e </a:t>
            </a:r>
            <a:r>
              <a:rPr lang="en-US" dirty="0"/>
              <a:t>also feels gloomy because his sister, Madeline, his last living relative and his only companion for the last several years, has been ill for a long time and will soon be dead. </a:t>
            </a:r>
            <a:endParaRPr lang="en-US" dirty="0" smtClean="0"/>
          </a:p>
          <a:p>
            <a:r>
              <a:rPr lang="en-US" dirty="0" smtClean="0"/>
              <a:t>As </a:t>
            </a:r>
            <a:r>
              <a:rPr lang="en-US" dirty="0"/>
              <a:t>Usher is speaking, Madeline walks slowly in a distant part of the house and </a:t>
            </a:r>
            <a:r>
              <a:rPr lang="en-US" dirty="0" smtClean="0"/>
              <a:t>the </a:t>
            </a:r>
            <a:r>
              <a:rPr lang="en-US" dirty="0"/>
              <a:t>narrator catches sight of her, though she does not notice him. </a:t>
            </a:r>
            <a:endParaRPr lang="en-US" dirty="0" smtClean="0"/>
          </a:p>
          <a:p>
            <a:r>
              <a:rPr lang="en-US" dirty="0"/>
              <a:t>No one has been able to figure out why Madeline is so sick. </a:t>
            </a:r>
            <a:endParaRPr lang="en-US" dirty="0" smtClean="0"/>
          </a:p>
          <a:p>
            <a:r>
              <a:rPr lang="en-US" dirty="0" smtClean="0"/>
              <a:t>The </a:t>
            </a:r>
            <a:r>
              <a:rPr lang="en-US" dirty="0"/>
              <a:t>doctors think that she is just gradually wasting away and that she is partially </a:t>
            </a:r>
            <a:r>
              <a:rPr lang="en-US" dirty="0" smtClean="0"/>
              <a:t>cataleptic.</a:t>
            </a:r>
            <a:endParaRPr lang="en-US" dirty="0"/>
          </a:p>
        </p:txBody>
      </p:sp>
    </p:spTree>
    <p:extLst>
      <p:ext uri="{BB962C8B-B14F-4D97-AF65-F5344CB8AC3E}">
        <p14:creationId xmlns:p14="http://schemas.microsoft.com/office/powerpoint/2010/main" val="4151927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For the next several days the narrator tries to help Usher out of his melancholy. </a:t>
            </a:r>
            <a:endParaRPr lang="en-US" dirty="0" smtClean="0"/>
          </a:p>
          <a:p>
            <a:r>
              <a:rPr lang="en-US" dirty="0" smtClean="0"/>
              <a:t>They </a:t>
            </a:r>
            <a:r>
              <a:rPr lang="en-US" dirty="0"/>
              <a:t>paint, or read, or he listens to Usher play the guitar</a:t>
            </a:r>
            <a:r>
              <a:rPr lang="en-US" dirty="0" smtClean="0"/>
              <a:t>.</a:t>
            </a:r>
          </a:p>
          <a:p>
            <a:r>
              <a:rPr lang="en-US" dirty="0"/>
              <a:t>He painted intense, abstract, mood-driven pieces. </a:t>
            </a:r>
            <a:endParaRPr lang="en-US" dirty="0" smtClean="0"/>
          </a:p>
          <a:p>
            <a:r>
              <a:rPr lang="en-US" dirty="0"/>
              <a:t>A</a:t>
            </a:r>
            <a:r>
              <a:rPr lang="en-US" dirty="0" smtClean="0"/>
              <a:t> </a:t>
            </a:r>
            <a:r>
              <a:rPr lang="en-US" dirty="0"/>
              <a:t>long corridor below the earth, bathed in eerie light though there was no light source to be found</a:t>
            </a:r>
            <a:r>
              <a:rPr lang="en-US" dirty="0" smtClean="0"/>
              <a:t>.</a:t>
            </a:r>
          </a:p>
          <a:p>
            <a:r>
              <a:rPr lang="en-US" dirty="0"/>
              <a:t>“The Haunted Palace,” and tells the story of a glorious, beautiful palace destroyed by “evil things</a:t>
            </a:r>
            <a:r>
              <a:rPr lang="en-US" dirty="0" smtClean="0"/>
              <a:t>”.</a:t>
            </a:r>
          </a:p>
          <a:p>
            <a:r>
              <a:rPr lang="en-US" dirty="0"/>
              <a:t> </a:t>
            </a:r>
            <a:r>
              <a:rPr lang="en-US" dirty="0" smtClean="0"/>
              <a:t>The </a:t>
            </a:r>
            <a:r>
              <a:rPr lang="en-US" dirty="0"/>
              <a:t>two men spend a lot of time reading the books in Usher’s library.</a:t>
            </a:r>
          </a:p>
        </p:txBody>
      </p:sp>
    </p:spTree>
    <p:extLst>
      <p:ext uri="{BB962C8B-B14F-4D97-AF65-F5344CB8AC3E}">
        <p14:creationId xmlns:p14="http://schemas.microsoft.com/office/powerpoint/2010/main" val="1288377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One night, Usher informs the narrator that Madeline is dead. </a:t>
            </a:r>
            <a:endParaRPr lang="en-US" dirty="0" smtClean="0"/>
          </a:p>
          <a:p>
            <a:r>
              <a:rPr lang="en-US" dirty="0" smtClean="0"/>
              <a:t>He’s </a:t>
            </a:r>
            <a:r>
              <a:rPr lang="en-US" dirty="0"/>
              <a:t>afraid that her doctors will want to autopsy or otherwise experiment on her, since her illness was so bizarre. </a:t>
            </a:r>
          </a:p>
          <a:p>
            <a:r>
              <a:rPr lang="en-US" dirty="0" smtClean="0"/>
              <a:t>Usher </a:t>
            </a:r>
            <a:r>
              <a:rPr lang="en-US" dirty="0"/>
              <a:t>wishes to entomb her underneath the mansion, in one of its many vaults, for two weeks, until her proper burial. </a:t>
            </a:r>
            <a:endParaRPr lang="en-US" dirty="0" smtClean="0"/>
          </a:p>
          <a:p>
            <a:r>
              <a:rPr lang="en-US" dirty="0" smtClean="0"/>
              <a:t>The </a:t>
            </a:r>
            <a:r>
              <a:rPr lang="en-US" dirty="0"/>
              <a:t>narrator agrees to help Usher move the body</a:t>
            </a:r>
            <a:r>
              <a:rPr lang="en-US" dirty="0" smtClean="0"/>
              <a:t>.</a:t>
            </a:r>
          </a:p>
          <a:p>
            <a:r>
              <a:rPr lang="en-US" dirty="0"/>
              <a:t>The two men together carry Madeline to the vault. </a:t>
            </a:r>
            <a:endParaRPr lang="en-US" dirty="0" smtClean="0"/>
          </a:p>
          <a:p>
            <a:r>
              <a:rPr lang="en-US" dirty="0" smtClean="0"/>
              <a:t>The </a:t>
            </a:r>
            <a:r>
              <a:rPr lang="en-US" dirty="0"/>
              <a:t>narrator notes that the underground chamber lies directly underneath his own room in the mansion.</a:t>
            </a:r>
          </a:p>
        </p:txBody>
      </p:sp>
    </p:spTree>
    <p:extLst>
      <p:ext uri="{BB962C8B-B14F-4D97-AF65-F5344CB8AC3E}">
        <p14:creationId xmlns:p14="http://schemas.microsoft.com/office/powerpoint/2010/main" val="2110240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As they place Madeline into the coffin, the narrator notes, for the first time, how similar she looks to Usher. </a:t>
            </a:r>
            <a:endParaRPr lang="en-US" dirty="0" smtClean="0"/>
          </a:p>
          <a:p>
            <a:r>
              <a:rPr lang="en-US" dirty="0" smtClean="0"/>
              <a:t>Usher </a:t>
            </a:r>
            <a:r>
              <a:rPr lang="en-US" dirty="0"/>
              <a:t>responds that they were in fact twins, and that they shared a connection which could hardly be understood by an outsider</a:t>
            </a:r>
            <a:r>
              <a:rPr lang="en-US" dirty="0" smtClean="0"/>
              <a:t>.</a:t>
            </a:r>
          </a:p>
          <a:p>
            <a:r>
              <a:rPr lang="en-US" dirty="0"/>
              <a:t>The narrator also notes that Madeline’s cheeks are flushed and her lips pink. Then they screw the coffin closed</a:t>
            </a:r>
            <a:r>
              <a:rPr lang="en-US" dirty="0" smtClean="0"/>
              <a:t>.</a:t>
            </a:r>
          </a:p>
          <a:p>
            <a:r>
              <a:rPr lang="en-US" dirty="0"/>
              <a:t>The narrator also finds that he himself is subject to Usher’s superstitions. </a:t>
            </a:r>
            <a:endParaRPr lang="en-US" dirty="0" smtClean="0"/>
          </a:p>
          <a:p>
            <a:r>
              <a:rPr lang="en-US" dirty="0"/>
              <a:t>T</a:t>
            </a:r>
            <a:r>
              <a:rPr lang="en-US" dirty="0" smtClean="0"/>
              <a:t>he </a:t>
            </a:r>
            <a:r>
              <a:rPr lang="en-US" dirty="0"/>
              <a:t>narrator feels nervous and scared and can’t get to sleep. </a:t>
            </a:r>
            <a:endParaRPr lang="en-US" dirty="0" smtClean="0"/>
          </a:p>
          <a:p>
            <a:r>
              <a:rPr lang="en-US" dirty="0" smtClean="0"/>
              <a:t>There </a:t>
            </a:r>
            <a:r>
              <a:rPr lang="en-US" dirty="0"/>
              <a:t>is a storm raging, </a:t>
            </a:r>
            <a:r>
              <a:rPr lang="en-US" dirty="0" smtClean="0"/>
              <a:t>he </a:t>
            </a:r>
            <a:r>
              <a:rPr lang="en-US" dirty="0"/>
              <a:t>can hear eerie sounds coming from the </a:t>
            </a:r>
            <a:r>
              <a:rPr lang="en-US" dirty="0" smtClean="0"/>
              <a:t>mansion.</a:t>
            </a:r>
            <a:endParaRPr lang="en-US" dirty="0"/>
          </a:p>
        </p:txBody>
      </p:sp>
    </p:spTree>
    <p:extLst>
      <p:ext uri="{BB962C8B-B14F-4D97-AF65-F5344CB8AC3E}">
        <p14:creationId xmlns:p14="http://schemas.microsoft.com/office/powerpoint/2010/main" val="4194505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Narrator sees </a:t>
            </a:r>
            <a:r>
              <a:rPr lang="en-US" dirty="0"/>
              <a:t>Usher in the hallway. The man looks </a:t>
            </a:r>
            <a:r>
              <a:rPr lang="en-US" dirty="0" smtClean="0"/>
              <a:t>crazy.</a:t>
            </a:r>
            <a:endParaRPr lang="en-US" dirty="0"/>
          </a:p>
          <a:p>
            <a:r>
              <a:rPr lang="en-US" dirty="0"/>
              <a:t>Usher </a:t>
            </a:r>
            <a:r>
              <a:rPr lang="en-US" dirty="0" smtClean="0"/>
              <a:t>throws </a:t>
            </a:r>
            <a:r>
              <a:rPr lang="en-US" dirty="0"/>
              <a:t>open the windows to the raging storm outside, and huge, powerful gusts of wind begin raging through the room. </a:t>
            </a:r>
            <a:endParaRPr lang="en-US" dirty="0" smtClean="0"/>
          </a:p>
          <a:p>
            <a:r>
              <a:rPr lang="en-US" dirty="0" smtClean="0"/>
              <a:t>Outside</a:t>
            </a:r>
            <a:r>
              <a:rPr lang="en-US" dirty="0"/>
              <a:t>, the narrator can see an eerie, glowing, gaseous cloud surrounding the mansion.</a:t>
            </a:r>
          </a:p>
          <a:p>
            <a:r>
              <a:rPr lang="en-US" dirty="0"/>
              <a:t>He tries to assure Usher that it is simply an electrical phenomenon, perfectly explainable through science. </a:t>
            </a:r>
            <a:endParaRPr lang="en-US" dirty="0" smtClean="0"/>
          </a:p>
          <a:p>
            <a:r>
              <a:rPr lang="en-US" dirty="0" smtClean="0"/>
              <a:t>He </a:t>
            </a:r>
            <a:r>
              <a:rPr lang="en-US" dirty="0"/>
              <a:t>then sits his friend down and begins to read aloud to him in order to pass the night away.</a:t>
            </a:r>
          </a:p>
        </p:txBody>
      </p:sp>
    </p:spTree>
    <p:extLst>
      <p:ext uri="{BB962C8B-B14F-4D97-AF65-F5344CB8AC3E}">
        <p14:creationId xmlns:p14="http://schemas.microsoft.com/office/powerpoint/2010/main" val="3074571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a:t>
            </a:r>
            <a:r>
              <a:rPr lang="en-US" dirty="0" smtClean="0"/>
              <a:t>he </a:t>
            </a:r>
            <a:r>
              <a:rPr lang="en-US" dirty="0"/>
              <a:t>narrator and Usher can hear the sounds of a door being smashed through</a:t>
            </a:r>
            <a:r>
              <a:rPr lang="en-US" dirty="0" smtClean="0"/>
              <a:t>.</a:t>
            </a:r>
          </a:p>
          <a:p>
            <a:r>
              <a:rPr lang="en-US" dirty="0" smtClean="0"/>
              <a:t>Usher reveals </a:t>
            </a:r>
            <a:r>
              <a:rPr lang="en-US" dirty="0"/>
              <a:t>to the narrator that they buried Madeline alive. </a:t>
            </a:r>
            <a:endParaRPr lang="en-US" dirty="0" smtClean="0"/>
          </a:p>
          <a:p>
            <a:r>
              <a:rPr lang="en-US" dirty="0" smtClean="0"/>
              <a:t>These </a:t>
            </a:r>
            <a:r>
              <a:rPr lang="en-US" dirty="0"/>
              <a:t>sounds they have heard are the sounds of Madeline breaking out of her coffin and making her way out of the underground vault</a:t>
            </a:r>
            <a:r>
              <a:rPr lang="en-US" dirty="0" smtClean="0"/>
              <a:t>.</a:t>
            </a:r>
          </a:p>
          <a:p>
            <a:r>
              <a:rPr lang="en-US" dirty="0"/>
              <a:t>A</a:t>
            </a:r>
            <a:r>
              <a:rPr lang="en-US" dirty="0" smtClean="0"/>
              <a:t> </a:t>
            </a:r>
            <a:r>
              <a:rPr lang="en-US" dirty="0"/>
              <a:t>gust of wind blows the doors to the bedchamber open, and indeed there stands Madeline, bloodied and bruised. </a:t>
            </a:r>
            <a:endParaRPr lang="en-US" dirty="0" smtClean="0"/>
          </a:p>
          <a:p>
            <a:r>
              <a:rPr lang="en-US" dirty="0" smtClean="0"/>
              <a:t>She </a:t>
            </a:r>
            <a:r>
              <a:rPr lang="en-US" dirty="0"/>
              <a:t>rushes forward and falls upon her brother, who collapses to the ground, dead.</a:t>
            </a:r>
          </a:p>
        </p:txBody>
      </p:sp>
    </p:spTree>
    <p:extLst>
      <p:ext uri="{BB962C8B-B14F-4D97-AF65-F5344CB8AC3E}">
        <p14:creationId xmlns:p14="http://schemas.microsoft.com/office/powerpoint/2010/main" val="1727250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the </a:t>
            </a:r>
            <a:r>
              <a:rPr lang="en-US" dirty="0" smtClean="0"/>
              <a:t>Gothic</a:t>
            </a:r>
            <a:endParaRPr lang="en-US" dirty="0"/>
          </a:p>
        </p:txBody>
      </p:sp>
      <p:sp>
        <p:nvSpPr>
          <p:cNvPr id="3" name="Content Placeholder 2"/>
          <p:cNvSpPr>
            <a:spLocks noGrp="1"/>
          </p:cNvSpPr>
          <p:nvPr>
            <p:ph idx="1"/>
          </p:nvPr>
        </p:nvSpPr>
        <p:spPr/>
        <p:txBody>
          <a:bodyPr>
            <a:normAutofit lnSpcReduction="10000"/>
          </a:bodyPr>
          <a:lstStyle/>
          <a:p>
            <a:r>
              <a:rPr lang="en-US" dirty="0"/>
              <a:t>Gothic literature takes its themes of terror, </a:t>
            </a:r>
            <a:r>
              <a:rPr lang="en-US" dirty="0" smtClean="0"/>
              <a:t>darkness from </a:t>
            </a:r>
            <a:r>
              <a:rPr lang="en-US" dirty="0"/>
              <a:t>Gothic </a:t>
            </a:r>
            <a:r>
              <a:rPr lang="en-US" dirty="0" smtClean="0"/>
              <a:t>architecture.</a:t>
            </a:r>
          </a:p>
          <a:p>
            <a:r>
              <a:rPr lang="en-US" dirty="0" smtClean="0"/>
              <a:t>Gothic </a:t>
            </a:r>
            <a:r>
              <a:rPr lang="en-US" dirty="0"/>
              <a:t>architecture is a style of building that was popular in the Middle Ages, from about the twelfth to the fifteenth century. </a:t>
            </a:r>
            <a:endParaRPr lang="en-US" dirty="0" smtClean="0"/>
          </a:p>
          <a:p>
            <a:r>
              <a:rPr lang="en-US" dirty="0" smtClean="0"/>
              <a:t>Most </a:t>
            </a:r>
            <a:r>
              <a:rPr lang="en-US" dirty="0"/>
              <a:t>gothic buildings are religious buildings: abbeys, cathedrals, monasteries. </a:t>
            </a:r>
            <a:endParaRPr lang="en-US" dirty="0" smtClean="0"/>
          </a:p>
          <a:p>
            <a:r>
              <a:rPr lang="en-US" dirty="0" smtClean="0"/>
              <a:t>Pointed </a:t>
            </a:r>
            <a:r>
              <a:rPr lang="en-US" dirty="0"/>
              <a:t>arches, intricate stonework and sculptures (like gargoyles), tall spires, high vaulted ceilings, and stained-glass windows are characteristics of Gothic architecture. </a:t>
            </a:r>
            <a:endParaRPr lang="en-US" dirty="0" smtClean="0"/>
          </a:p>
          <a:p>
            <a:r>
              <a:rPr lang="en-US" dirty="0" smtClean="0"/>
              <a:t>The </a:t>
            </a:r>
            <a:r>
              <a:rPr lang="en-US" dirty="0"/>
              <a:t>Cathedral of Notre Dame in Paris, France, is a famous example of a Gothic-style building.</a:t>
            </a:r>
          </a:p>
        </p:txBody>
      </p:sp>
    </p:spTree>
    <p:extLst>
      <p:ext uri="{BB962C8B-B14F-4D97-AF65-F5344CB8AC3E}">
        <p14:creationId xmlns:p14="http://schemas.microsoft.com/office/powerpoint/2010/main" val="3659192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a:t>
            </a:r>
            <a:r>
              <a:rPr lang="en-US" dirty="0" smtClean="0"/>
              <a:t>narrator runs </a:t>
            </a:r>
            <a:r>
              <a:rPr lang="en-US" dirty="0"/>
              <a:t>terrified from the mansion. </a:t>
            </a:r>
            <a:endParaRPr lang="en-US" dirty="0" smtClean="0"/>
          </a:p>
          <a:p>
            <a:r>
              <a:rPr lang="en-US" dirty="0" smtClean="0"/>
              <a:t>He </a:t>
            </a:r>
            <a:r>
              <a:rPr lang="en-US" dirty="0"/>
              <a:t>sees a bright light on the path before him and turns around to the house to see where it is coming from. </a:t>
            </a:r>
            <a:endParaRPr lang="en-US" dirty="0" smtClean="0"/>
          </a:p>
          <a:p>
            <a:r>
              <a:rPr lang="en-US" dirty="0" smtClean="0"/>
              <a:t>The </a:t>
            </a:r>
            <a:r>
              <a:rPr lang="en-US" dirty="0"/>
              <a:t>moon, it seems, is shining through that tiny crack in the house that he noticed at his first arrival. </a:t>
            </a:r>
            <a:endParaRPr lang="en-US" dirty="0" smtClean="0"/>
          </a:p>
          <a:p>
            <a:r>
              <a:rPr lang="en-US" dirty="0" smtClean="0"/>
              <a:t>As </a:t>
            </a:r>
            <a:r>
              <a:rPr lang="en-US" dirty="0"/>
              <a:t>he looks back at the house, the fissure </a:t>
            </a:r>
            <a:r>
              <a:rPr lang="en-US" dirty="0" smtClean="0"/>
              <a:t>widens.</a:t>
            </a:r>
          </a:p>
          <a:p>
            <a:r>
              <a:rPr lang="en-US" dirty="0"/>
              <a:t>T</a:t>
            </a:r>
            <a:r>
              <a:rPr lang="en-US" dirty="0" smtClean="0"/>
              <a:t>he </a:t>
            </a:r>
            <a:r>
              <a:rPr lang="en-US" dirty="0"/>
              <a:t>entire house splits in two and then falls, sinking into the tarn (lake) below.</a:t>
            </a:r>
          </a:p>
        </p:txBody>
      </p:sp>
    </p:spTree>
    <p:extLst>
      <p:ext uri="{BB962C8B-B14F-4D97-AF65-F5344CB8AC3E}">
        <p14:creationId xmlns:p14="http://schemas.microsoft.com/office/powerpoint/2010/main" val="3124650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Story has all </a:t>
            </a:r>
            <a:r>
              <a:rPr lang="en-US" dirty="0"/>
              <a:t>the expected Gothic </a:t>
            </a:r>
            <a:r>
              <a:rPr lang="en-US" dirty="0" smtClean="0"/>
              <a:t>elements </a:t>
            </a:r>
            <a:r>
              <a:rPr lang="en-US" dirty="0"/>
              <a:t>of haunted house, family curse, the death of a beautiful woman, mystery, terror, the supernatural, and unnatural types of death. </a:t>
            </a:r>
          </a:p>
          <a:p>
            <a:r>
              <a:rPr lang="en-US" dirty="0"/>
              <a:t>Many commentators point out the implication of incest between brother and sister indicated by the family history and the unusual closeness and empathy the two siblings experience</a:t>
            </a:r>
            <a:r>
              <a:rPr lang="en-US" dirty="0" smtClean="0"/>
              <a:t>.</a:t>
            </a:r>
          </a:p>
          <a:p>
            <a:r>
              <a:rPr lang="en-US" dirty="0"/>
              <a:t>Roderick and Madeleine are the last of the Usher family, a man and woman, and if the family is to continue without outside help, they perhaps were tempted to mate, following a family curse. </a:t>
            </a:r>
          </a:p>
        </p:txBody>
      </p:sp>
    </p:spTree>
    <p:extLst>
      <p:ext uri="{BB962C8B-B14F-4D97-AF65-F5344CB8AC3E}">
        <p14:creationId xmlns:p14="http://schemas.microsoft.com/office/powerpoint/2010/main" val="36187897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Another mystery is why Roderick buries his sister alive</a:t>
            </a:r>
            <a:r>
              <a:rPr lang="en-US" dirty="0" smtClean="0"/>
              <a:t>.</a:t>
            </a:r>
          </a:p>
          <a:p>
            <a:r>
              <a:rPr lang="en-US" dirty="0"/>
              <a:t>Is he afraid she will reveal their family secret</a:t>
            </a:r>
            <a:r>
              <a:rPr lang="en-US" dirty="0" smtClean="0"/>
              <a:t>?</a:t>
            </a:r>
          </a:p>
          <a:p>
            <a:r>
              <a:rPr lang="en-US" dirty="0"/>
              <a:t>Roderick’s own thesis that the house itself is a sinister intelligence bringing them all to ruin. </a:t>
            </a:r>
            <a:endParaRPr lang="en-US" dirty="0" smtClean="0"/>
          </a:p>
          <a:p>
            <a:r>
              <a:rPr lang="en-US" dirty="0"/>
              <a:t>P</a:t>
            </a:r>
            <a:r>
              <a:rPr lang="en-US" dirty="0" smtClean="0"/>
              <a:t>art </a:t>
            </a:r>
            <a:r>
              <a:rPr lang="en-US" dirty="0"/>
              <a:t>of the terror of this story is its vagueness</a:t>
            </a:r>
            <a:r>
              <a:rPr lang="en-US" dirty="0" smtClean="0"/>
              <a:t>.</a:t>
            </a:r>
          </a:p>
          <a:p>
            <a:r>
              <a:rPr lang="en-US" dirty="0"/>
              <a:t>Usher and his house mirror each other</a:t>
            </a:r>
            <a:r>
              <a:rPr lang="en-US" dirty="0" smtClean="0"/>
              <a:t>.</a:t>
            </a:r>
          </a:p>
          <a:p>
            <a:r>
              <a:rPr lang="en-US" dirty="0"/>
              <a:t>The physical similarities are the clearest; they suggest that both man and house are living </a:t>
            </a:r>
            <a:r>
              <a:rPr lang="en-US" dirty="0" smtClean="0"/>
              <a:t>corpses.</a:t>
            </a:r>
            <a:endParaRPr lang="en-US" dirty="0"/>
          </a:p>
        </p:txBody>
      </p:sp>
    </p:spTree>
    <p:extLst>
      <p:ext uri="{BB962C8B-B14F-4D97-AF65-F5344CB8AC3E}">
        <p14:creationId xmlns:p14="http://schemas.microsoft.com/office/powerpoint/2010/main" val="1906934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Each appears on the verge of collapse</a:t>
            </a:r>
            <a:r>
              <a:rPr lang="en-US" dirty="0" smtClean="0"/>
              <a:t>.</a:t>
            </a:r>
          </a:p>
          <a:p>
            <a:r>
              <a:rPr lang="en-US" dirty="0"/>
              <a:t>Usher seems to feel imprisoned in his body and in his house; as his body has come to resemble his house, so he fears a peculiar advance of mortality as his failing spirit comes to resemble his decaying body</a:t>
            </a:r>
            <a:r>
              <a:rPr lang="en-US" dirty="0" smtClean="0"/>
              <a:t>.</a:t>
            </a:r>
          </a:p>
          <a:p>
            <a:r>
              <a:rPr lang="en-US" dirty="0"/>
              <a:t>The root of Usher's problem, as he states it, is the fear that he will be transformed, that he will go mad. His body has come to mirror his cadaverous house and he believes his soul is being forced into a similar shape. </a:t>
            </a:r>
          </a:p>
        </p:txBody>
      </p:sp>
    </p:spTree>
    <p:extLst>
      <p:ext uri="{BB962C8B-B14F-4D97-AF65-F5344CB8AC3E}">
        <p14:creationId xmlns:p14="http://schemas.microsoft.com/office/powerpoint/2010/main" val="442359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Gothic writers often associated medieval buildings with what they saw as a dark and terrifying period, characterized by harsh laws enforced by torture, and with mysterious, fantastic, and </a:t>
            </a:r>
            <a:r>
              <a:rPr lang="en-US" dirty="0">
                <a:hlinkClick r:id="rId3" tooltip="Superstition"/>
              </a:rPr>
              <a:t>superstitious</a:t>
            </a:r>
            <a:r>
              <a:rPr lang="en-US" dirty="0"/>
              <a:t> rituals. </a:t>
            </a:r>
          </a:p>
        </p:txBody>
      </p:sp>
    </p:spTree>
    <p:extLst>
      <p:ext uri="{BB962C8B-B14F-4D97-AF65-F5344CB8AC3E}">
        <p14:creationId xmlns:p14="http://schemas.microsoft.com/office/powerpoint/2010/main" val="4016703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term was used pejoratively, intended to demean the architecture as crude and barbaric, like the Goths (a Germanic tribe known for attacking Rome). </a:t>
            </a:r>
            <a:endParaRPr lang="en-US" dirty="0" smtClean="0"/>
          </a:p>
          <a:p>
            <a:r>
              <a:rPr lang="en-US" dirty="0" smtClean="0"/>
              <a:t>At </a:t>
            </a:r>
            <a:r>
              <a:rPr lang="en-US" dirty="0"/>
              <a:t>the same time, the </a:t>
            </a:r>
            <a:r>
              <a:rPr lang="en-US" dirty="0" smtClean="0"/>
              <a:t>word </a:t>
            </a:r>
            <a:r>
              <a:rPr lang="en-US" i="1" dirty="0" smtClean="0"/>
              <a:t>Goth</a:t>
            </a:r>
            <a:r>
              <a:rPr lang="en-US" i="1" dirty="0"/>
              <a:t> </a:t>
            </a:r>
            <a:r>
              <a:rPr lang="en-US" dirty="0"/>
              <a:t>was a stereotype for rude and primitive</a:t>
            </a:r>
            <a:r>
              <a:rPr lang="en-US" dirty="0" smtClean="0"/>
              <a:t>.</a:t>
            </a:r>
          </a:p>
          <a:p>
            <a:r>
              <a:rPr lang="en-US" dirty="0"/>
              <a:t>For gothic writers, Gothic architecture symbolized </a:t>
            </a:r>
            <a:r>
              <a:rPr lang="en-US" dirty="0" smtClean="0"/>
              <a:t>the </a:t>
            </a:r>
            <a:r>
              <a:rPr lang="en-US" dirty="0"/>
              <a:t>unknown, forgotten, and disregarded past. </a:t>
            </a:r>
            <a:endParaRPr lang="en-US" dirty="0" smtClean="0"/>
          </a:p>
          <a:p>
            <a:r>
              <a:rPr lang="en-US" dirty="0" smtClean="0"/>
              <a:t>Ruined </a:t>
            </a:r>
            <a:r>
              <a:rPr lang="en-US" dirty="0"/>
              <a:t>Gothic buildings, with their intricate architecture, hidden passageways, and unexplored rooms, embodied for both writers and readers a desire to confront the unknown and the unknowable of </a:t>
            </a:r>
            <a:r>
              <a:rPr lang="en-US" dirty="0" smtClean="0"/>
              <a:t>the </a:t>
            </a:r>
            <a:r>
              <a:rPr lang="en-US" dirty="0"/>
              <a:t>individual's psychology.</a:t>
            </a:r>
          </a:p>
        </p:txBody>
      </p:sp>
    </p:spTree>
    <p:extLst>
      <p:ext uri="{BB962C8B-B14F-4D97-AF65-F5344CB8AC3E}">
        <p14:creationId xmlns:p14="http://schemas.microsoft.com/office/powerpoint/2010/main" val="488319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Gothic novels attempt to create for their readers "pleasing terror" by considering elements of human psychology and social acts that were often suppressed in the polite culture of the eighteenth century. </a:t>
            </a:r>
            <a:endParaRPr lang="en-US" dirty="0" smtClean="0"/>
          </a:p>
          <a:p>
            <a:r>
              <a:rPr lang="en-US" dirty="0" smtClean="0"/>
              <a:t>These </a:t>
            </a:r>
            <a:r>
              <a:rPr lang="en-US" dirty="0"/>
              <a:t>elements are the supernatural, the past, and the exotic</a:t>
            </a:r>
            <a:r>
              <a:rPr lang="en-US" dirty="0" smtClean="0"/>
              <a:t>.</a:t>
            </a:r>
          </a:p>
          <a:p>
            <a:r>
              <a:rPr lang="en-US" dirty="0"/>
              <a:t>Most gothic novels contain elements of </a:t>
            </a:r>
            <a:r>
              <a:rPr lang="en-US" dirty="0" smtClean="0"/>
              <a:t>the supernatural—ghosts</a:t>
            </a:r>
            <a:r>
              <a:rPr lang="en-US" dirty="0" smtClean="0"/>
              <a:t>, </a:t>
            </a:r>
            <a:r>
              <a:rPr lang="en-US" dirty="0"/>
              <a:t>dreams, mysterious storms, bumps in the night, </a:t>
            </a:r>
            <a:r>
              <a:rPr lang="en-US" dirty="0"/>
              <a:t>hauntings, premonitions—and other unexplainable events.</a:t>
            </a:r>
          </a:p>
          <a:p>
            <a:r>
              <a:rPr lang="en-US" dirty="0" smtClean="0"/>
              <a:t>Gothic </a:t>
            </a:r>
            <a:r>
              <a:rPr lang="en-US" dirty="0"/>
              <a:t>literature's desire to explore the unknown is also a response to the eighteenth century's emphasis on scientific rationalism. </a:t>
            </a:r>
          </a:p>
        </p:txBody>
      </p:sp>
    </p:spTree>
    <p:extLst>
      <p:ext uri="{BB962C8B-B14F-4D97-AF65-F5344CB8AC3E}">
        <p14:creationId xmlns:p14="http://schemas.microsoft.com/office/powerpoint/2010/main" val="1908072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Enlightenment emphasized polite culture, rational conversation and literature, and scientific investigation into everything from the laws of nature to human relationships and emotions. </a:t>
            </a:r>
            <a:endParaRPr lang="en-US" dirty="0" smtClean="0"/>
          </a:p>
          <a:p>
            <a:r>
              <a:rPr lang="en-US" dirty="0" smtClean="0"/>
              <a:t>Gothic </a:t>
            </a:r>
            <a:r>
              <a:rPr lang="en-US" dirty="0"/>
              <a:t>writers' interest in the unexplained, the unknown, and the terrifying can be seen then as a reaction to the Enlightenment's emphasis on the rational and knowable</a:t>
            </a:r>
            <a:r>
              <a:rPr lang="en-US" dirty="0" smtClean="0"/>
              <a:t>.</a:t>
            </a:r>
          </a:p>
          <a:p>
            <a:r>
              <a:rPr lang="en-US" dirty="0" smtClean="0"/>
              <a:t>Rejection </a:t>
            </a:r>
            <a:r>
              <a:rPr lang="en-US" dirty="0"/>
              <a:t>of the clarity and rationalism of the </a:t>
            </a:r>
            <a:r>
              <a:rPr lang="en-US" dirty="0">
                <a:hlinkClick r:id="rId3" tooltip="Neoclassicism"/>
              </a:rPr>
              <a:t>neoclassical</a:t>
            </a:r>
            <a:r>
              <a:rPr lang="en-US" dirty="0"/>
              <a:t> style of </a:t>
            </a:r>
            <a:r>
              <a:rPr lang="en-US" dirty="0" smtClean="0"/>
              <a:t>the </a:t>
            </a:r>
            <a:r>
              <a:rPr lang="en-US" dirty="0" smtClean="0">
                <a:hlinkClick r:id="rId4" tooltip="Age of Enlightenment"/>
              </a:rPr>
              <a:t>Enlightened</a:t>
            </a:r>
            <a:r>
              <a:rPr lang="en-US" dirty="0"/>
              <a:t> </a:t>
            </a:r>
            <a:r>
              <a:rPr lang="en-US" dirty="0" smtClean="0"/>
              <a:t>Establishment.</a:t>
            </a:r>
            <a:endParaRPr lang="en-US" dirty="0"/>
          </a:p>
        </p:txBody>
      </p:sp>
    </p:spTree>
    <p:extLst>
      <p:ext uri="{BB962C8B-B14F-4D97-AF65-F5344CB8AC3E}">
        <p14:creationId xmlns:p14="http://schemas.microsoft.com/office/powerpoint/2010/main" val="154298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What makes a work Gothic is a combination of at least some of these elements:</a:t>
            </a:r>
          </a:p>
          <a:p>
            <a:r>
              <a:rPr lang="en-US" dirty="0"/>
              <a:t>a castle, ruined or intact, haunted or not,</a:t>
            </a:r>
          </a:p>
          <a:p>
            <a:r>
              <a:rPr lang="en-US" dirty="0"/>
              <a:t>ruined buildings which are sinister or which arouse a pleasing melancholy,</a:t>
            </a:r>
          </a:p>
          <a:p>
            <a:r>
              <a:rPr lang="en-US" dirty="0"/>
              <a:t>dungeons, underground passages, crypts, and catacombs which, in modern houses, become spooky basements or attics,</a:t>
            </a:r>
          </a:p>
          <a:p>
            <a:r>
              <a:rPr lang="en-US" dirty="0"/>
              <a:t>labyrinths, dark corridors, and winding stairs,</a:t>
            </a:r>
          </a:p>
          <a:p>
            <a:r>
              <a:rPr lang="en-US" dirty="0"/>
              <a:t>shadows, a beam of moonlight in the blackness, a flickering candle, or the only source of light failing (a candle blown out or an electric failure),</a:t>
            </a:r>
          </a:p>
          <a:p>
            <a:r>
              <a:rPr lang="en-US" dirty="0"/>
              <a:t>extreme landscapes, like rugged mountains, thick forests, or icy wastes, and extreme weather,</a:t>
            </a:r>
          </a:p>
          <a:p>
            <a:r>
              <a:rPr lang="en-US" dirty="0"/>
              <a:t>omens and ancestral curses</a:t>
            </a:r>
            <a:r>
              <a:rPr lang="en-US" dirty="0" smtClean="0"/>
              <a:t>,</a:t>
            </a:r>
            <a:endParaRPr lang="en-US" dirty="0"/>
          </a:p>
        </p:txBody>
      </p:sp>
    </p:spTree>
    <p:extLst>
      <p:ext uri="{BB962C8B-B14F-4D97-AF65-F5344CB8AC3E}">
        <p14:creationId xmlns:p14="http://schemas.microsoft.com/office/powerpoint/2010/main" val="2218128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magic</a:t>
            </a:r>
            <a:r>
              <a:rPr lang="en-US" dirty="0"/>
              <a:t>, supernatural manifestations, or the suggestion of the supernatural,</a:t>
            </a:r>
          </a:p>
          <a:p>
            <a:r>
              <a:rPr lang="en-US" dirty="0"/>
              <a:t>a passion-driven, wilful villain-hero or villain,</a:t>
            </a:r>
          </a:p>
          <a:p>
            <a:r>
              <a:rPr lang="en-US" dirty="0"/>
              <a:t>a curious heroine with a tendency to faint and a need to be rescued–frequently,</a:t>
            </a:r>
          </a:p>
          <a:p>
            <a:r>
              <a:rPr lang="en-US" dirty="0"/>
              <a:t>a hero whose true identity is revealed by the end of the novel,</a:t>
            </a:r>
          </a:p>
          <a:p>
            <a:r>
              <a:rPr lang="en-US" dirty="0"/>
              <a:t>horrifying (or terrifying) events or the threat of such happenings</a:t>
            </a:r>
            <a:r>
              <a:rPr lang="en-US" dirty="0" smtClean="0"/>
              <a:t>.</a:t>
            </a:r>
          </a:p>
          <a:p>
            <a:r>
              <a:rPr lang="en-US" dirty="0" smtClean="0"/>
              <a:t>Death</a:t>
            </a:r>
            <a:r>
              <a:rPr lang="en-US" dirty="0" smtClean="0"/>
              <a:t>, Decay, </a:t>
            </a:r>
            <a:r>
              <a:rPr lang="en-US" dirty="0" smtClean="0"/>
              <a:t>Madness</a:t>
            </a:r>
            <a:r>
              <a:rPr lang="en-US" dirty="0" smtClean="0"/>
              <a:t>, Secrets, Hereditary curses</a:t>
            </a:r>
          </a:p>
          <a:p>
            <a:r>
              <a:rPr lang="en-US" dirty="0"/>
              <a:t>The Gothic creates feelings of gloom, mystery, and suspense and tends to the dramatic and the sensational, like incest, diabolism, and nameless terrors.</a:t>
            </a:r>
          </a:p>
          <a:p>
            <a:endParaRPr lang="en-US" dirty="0"/>
          </a:p>
          <a:p>
            <a:endParaRPr lang="en-US" dirty="0"/>
          </a:p>
        </p:txBody>
      </p:sp>
    </p:spTree>
    <p:extLst>
      <p:ext uri="{BB962C8B-B14F-4D97-AF65-F5344CB8AC3E}">
        <p14:creationId xmlns:p14="http://schemas.microsoft.com/office/powerpoint/2010/main" val="2672028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“Usher”</a:t>
            </a:r>
            <a:endParaRPr lang="en-US" dirty="0"/>
          </a:p>
        </p:txBody>
      </p:sp>
      <p:sp>
        <p:nvSpPr>
          <p:cNvPr id="3" name="Content Placeholder 2"/>
          <p:cNvSpPr>
            <a:spLocks noGrp="1"/>
          </p:cNvSpPr>
          <p:nvPr>
            <p:ph idx="1"/>
          </p:nvPr>
        </p:nvSpPr>
        <p:spPr/>
        <p:txBody>
          <a:bodyPr>
            <a:normAutofit fontScale="92500" lnSpcReduction="20000"/>
          </a:bodyPr>
          <a:lstStyle/>
          <a:p>
            <a:r>
              <a:rPr lang="en-US" dirty="0"/>
              <a:t>On a dark and gloomy autumn </a:t>
            </a:r>
            <a:r>
              <a:rPr lang="en-US" dirty="0" smtClean="0"/>
              <a:t>day </a:t>
            </a:r>
            <a:r>
              <a:rPr lang="en-US" dirty="0"/>
              <a:t>narrator approaches the House of </a:t>
            </a:r>
            <a:r>
              <a:rPr lang="en-US" dirty="0" smtClean="0"/>
              <a:t>Usher.</a:t>
            </a:r>
          </a:p>
          <a:p>
            <a:r>
              <a:rPr lang="en-US" dirty="0"/>
              <a:t>The first five paragraphs of the story are devoted to creating a gothic </a:t>
            </a:r>
            <a:r>
              <a:rPr lang="en-US" dirty="0" smtClean="0"/>
              <a:t>mood.</a:t>
            </a:r>
          </a:p>
          <a:p>
            <a:r>
              <a:rPr lang="en-US" dirty="0"/>
              <a:t>T</a:t>
            </a:r>
            <a:r>
              <a:rPr lang="en-US" dirty="0" smtClean="0"/>
              <a:t>he </a:t>
            </a:r>
            <a:r>
              <a:rPr lang="en-US" dirty="0"/>
              <a:t>ancient decaying castle is eerie and moldy and the surrounding moat seems stagnant</a:t>
            </a:r>
            <a:r>
              <a:rPr lang="en-US" dirty="0" smtClean="0"/>
              <a:t>.</a:t>
            </a:r>
          </a:p>
          <a:p>
            <a:r>
              <a:rPr lang="en-US" dirty="0" smtClean="0"/>
              <a:t>Sight </a:t>
            </a:r>
            <a:r>
              <a:rPr lang="en-US" dirty="0"/>
              <a:t>of </a:t>
            </a:r>
            <a:r>
              <a:rPr lang="en-US" dirty="0" smtClean="0"/>
              <a:t>the house renders </a:t>
            </a:r>
            <a:r>
              <a:rPr lang="en-US" dirty="0"/>
              <a:t>the day even gloomier than before. </a:t>
            </a:r>
            <a:endParaRPr lang="en-US" dirty="0" smtClean="0"/>
          </a:p>
          <a:p>
            <a:r>
              <a:rPr lang="en-US" dirty="0"/>
              <a:t>He looks at the House of Usher, and "a sense of insufferable gloom" pervades his spirit.</a:t>
            </a:r>
            <a:endParaRPr lang="en-US" dirty="0" smtClean="0"/>
          </a:p>
          <a:p>
            <a:r>
              <a:rPr lang="en-US" dirty="0" smtClean="0"/>
              <a:t>He </a:t>
            </a:r>
            <a:r>
              <a:rPr lang="en-US" dirty="0"/>
              <a:t>notes the house’s “eye-like windows” and feels a “depression of soul</a:t>
            </a:r>
            <a:r>
              <a:rPr lang="en-US" dirty="0" smtClean="0"/>
              <a:t>”.</a:t>
            </a:r>
          </a:p>
          <a:p>
            <a:r>
              <a:rPr lang="en-US" dirty="0"/>
              <a:t>The narrator approaches the tarn </a:t>
            </a:r>
            <a:r>
              <a:rPr lang="en-US" dirty="0" smtClean="0"/>
              <a:t>(lake</a:t>
            </a:r>
            <a:r>
              <a:rPr lang="en-US" dirty="0"/>
              <a:t>) that lies near the house, and gazes down into it so as to examine the inverted reflection of the </a:t>
            </a:r>
            <a:r>
              <a:rPr lang="en-US" dirty="0" smtClean="0"/>
              <a:t>house. </a:t>
            </a:r>
          </a:p>
          <a:p>
            <a:r>
              <a:rPr lang="en-US" dirty="0"/>
              <a:t>I</a:t>
            </a:r>
            <a:r>
              <a:rPr lang="en-US" dirty="0" smtClean="0"/>
              <a:t>t’s </a:t>
            </a:r>
            <a:r>
              <a:rPr lang="en-US" dirty="0"/>
              <a:t>still creepy-looking. </a:t>
            </a:r>
            <a:endParaRPr lang="en-US" dirty="0" smtClean="0"/>
          </a:p>
          <a:p>
            <a:r>
              <a:rPr lang="en-US" dirty="0" smtClean="0"/>
              <a:t>He </a:t>
            </a:r>
            <a:r>
              <a:rPr lang="en-US" dirty="0"/>
              <a:t>again notes the “eye-like windows</a:t>
            </a:r>
            <a:r>
              <a:rPr lang="en-US" dirty="0" smtClean="0"/>
              <a:t>”.</a:t>
            </a:r>
            <a:endParaRPr lang="en-US" dirty="0"/>
          </a:p>
        </p:txBody>
      </p:sp>
    </p:spTree>
    <p:extLst>
      <p:ext uri="{BB962C8B-B14F-4D97-AF65-F5344CB8AC3E}">
        <p14:creationId xmlns:p14="http://schemas.microsoft.com/office/powerpoint/2010/main" val="11448663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Flow" id="{DC2AA2DB-AE1A-408E-A6CD-448B8CB244AD}" vid="{10B85DB0-E885-4BF1-97E7-EF96B8DEECF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1068</TotalTime>
  <Words>1714</Words>
  <Application>Microsoft Office PowerPoint</Application>
  <PresentationFormat>Widescreen</PresentationFormat>
  <Paragraphs>140</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Calibri</vt:lpstr>
      <vt:lpstr>Constantia</vt:lpstr>
      <vt:lpstr>Wingdings 2</vt:lpstr>
      <vt:lpstr>Flow</vt:lpstr>
      <vt:lpstr>Edgar Allan Poe</vt:lpstr>
      <vt:lpstr>Elements of the Gothic</vt:lpstr>
      <vt:lpstr>PowerPoint Presentation</vt:lpstr>
      <vt:lpstr>PowerPoint Presentation</vt:lpstr>
      <vt:lpstr>PowerPoint Presentation</vt:lpstr>
      <vt:lpstr>PowerPoint Presentation</vt:lpstr>
      <vt:lpstr>PowerPoint Presentation</vt:lpstr>
      <vt:lpstr>PowerPoint Presentation</vt:lpstr>
      <vt:lpstr>“Usher”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Edgar Allan Poe</dc:title>
  <dc:creator>George Mitrevski</dc:creator>
  <cp:lastModifiedBy>George Mitrevski</cp:lastModifiedBy>
  <cp:revision>18</cp:revision>
  <dcterms:created xsi:type="dcterms:W3CDTF">2013-05-09T17:53:20Z</dcterms:created>
  <dcterms:modified xsi:type="dcterms:W3CDTF">2013-05-12T15:31:20Z</dcterms:modified>
</cp:coreProperties>
</file>