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1" r:id="rId3"/>
    <p:sldId id="258" r:id="rId4"/>
    <p:sldId id="260" r:id="rId5"/>
    <p:sldId id="263" r:id="rId6"/>
    <p:sldId id="264" r:id="rId7"/>
    <p:sldId id="265" r:id="rId8"/>
    <p:sldId id="266" r:id="rId9"/>
    <p:sldId id="267" r:id="rId10"/>
    <p:sldId id="268" r:id="rId11"/>
    <p:sldId id="269" r:id="rId12"/>
    <p:sldId id="270" r:id="rId13"/>
    <p:sldId id="271" r:id="rId14"/>
    <p:sldId id="272" r:id="rId15"/>
    <p:sldId id="282" r:id="rId16"/>
    <p:sldId id="273" r:id="rId17"/>
    <p:sldId id="274" r:id="rId18"/>
    <p:sldId id="275" r:id="rId19"/>
    <p:sldId id="276" r:id="rId20"/>
    <p:sldId id="278" r:id="rId21"/>
    <p:sldId id="279" r:id="rId22"/>
    <p:sldId id="28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86B8C7-0FA8-49E0-A9CD-E76653FDC541}" type="datetimeFigureOut">
              <a:rPr lang="en-US" smtClean="0"/>
              <a:t>2/10/2013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69A697-9B37-47C6-8FA0-D4EC195EFEEB}" type="slidenum">
              <a:rPr lang="en-US" smtClean="0"/>
              <a:t>‹#›</a:t>
            </a:fld>
            <a:endParaRPr lang="en-US"/>
          </a:p>
        </p:txBody>
      </p:sp>
    </p:spTree>
    <p:extLst>
      <p:ext uri="{BB962C8B-B14F-4D97-AF65-F5344CB8AC3E}">
        <p14:creationId xmlns:p14="http://schemas.microsoft.com/office/powerpoint/2010/main" val="321377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15</a:t>
            </a:fld>
            <a:endParaRPr lang="en-US"/>
          </a:p>
        </p:txBody>
      </p:sp>
    </p:spTree>
    <p:extLst>
      <p:ext uri="{BB962C8B-B14F-4D97-AF65-F5344CB8AC3E}">
        <p14:creationId xmlns:p14="http://schemas.microsoft.com/office/powerpoint/2010/main" val="2521045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69A697-9B37-47C6-8FA0-D4EC195EFEEB}"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6FDDE4A-D0DE-4B57-A468-A6720090853D}" type="datetimeFigureOut">
              <a:rPr lang="en-US" smtClean="0"/>
              <a:t>2/10/2013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01936C7-D0DA-4664-8FC2-91FF9EB10EA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FDDE4A-D0DE-4B57-A468-A6720090853D}" type="datetimeFigureOut">
              <a:rPr lang="en-US" smtClean="0"/>
              <a:t>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FDDE4A-D0DE-4B57-A468-A6720090853D}" type="datetimeFigureOut">
              <a:rPr lang="en-US" smtClean="0"/>
              <a:t>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FDDE4A-D0DE-4B57-A468-A6720090853D}" type="datetimeFigureOut">
              <a:rPr lang="en-US" smtClean="0"/>
              <a:t>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6FDDE4A-D0DE-4B57-A468-A6720090853D}" type="datetimeFigureOut">
              <a:rPr lang="en-US" smtClean="0"/>
              <a:t>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936C7-D0DA-4664-8FC2-91FF9EB10EA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6FDDE4A-D0DE-4B57-A468-A6720090853D}" type="datetimeFigureOut">
              <a:rPr lang="en-US" smtClean="0"/>
              <a:t>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6FDDE4A-D0DE-4B57-A468-A6720090853D}" type="datetimeFigureOut">
              <a:rPr lang="en-US" smtClean="0"/>
              <a:t>2/10/2013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6FDDE4A-D0DE-4B57-A468-A6720090853D}" type="datetimeFigureOut">
              <a:rPr lang="en-US" smtClean="0"/>
              <a:t>2/10/2013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FDDE4A-D0DE-4B57-A468-A6720090853D}" type="datetimeFigureOut">
              <a:rPr lang="en-US" smtClean="0"/>
              <a:t>2/10/2013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6FDDE4A-D0DE-4B57-A468-A6720090853D}" type="datetimeFigureOut">
              <a:rPr lang="en-US" smtClean="0"/>
              <a:t>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936C7-D0DA-4664-8FC2-91FF9EB10E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6FDDE4A-D0DE-4B57-A468-A6720090853D}" type="datetimeFigureOut">
              <a:rPr lang="en-US" smtClean="0"/>
              <a:t>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01936C7-D0DA-4664-8FC2-91FF9EB10EA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6FDDE4A-D0DE-4B57-A468-A6720090853D}" type="datetimeFigureOut">
              <a:rPr lang="en-US" smtClean="0"/>
              <a:t>2/10/2013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01936C7-D0DA-4664-8FC2-91FF9EB10EA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Medieval Britain</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lstStyle/>
          <a:p>
            <a:pPr>
              <a:buNone/>
            </a:pPr>
            <a:r>
              <a:rPr lang="en-US" b="1" dirty="0" smtClean="0"/>
              <a:t>Norman Feudalism</a:t>
            </a:r>
            <a:endParaRPr lang="en-US" dirty="0" smtClean="0"/>
          </a:p>
          <a:p>
            <a:r>
              <a:rPr lang="en-US" dirty="0" smtClean="0"/>
              <a:t>The tenants-in-chief did not get the land for free, they rented it from the king in exchange for </a:t>
            </a:r>
            <a:r>
              <a:rPr lang="en-US" b="1" dirty="0" smtClean="0"/>
              <a:t>services.</a:t>
            </a:r>
            <a:r>
              <a:rPr lang="en-US" dirty="0" smtClean="0"/>
              <a:t> </a:t>
            </a:r>
          </a:p>
          <a:p>
            <a:r>
              <a:rPr lang="en-US" dirty="0" smtClean="0"/>
              <a:t>If the services were not provided the tenant-in-chief would be removed, by force if necessary. </a:t>
            </a:r>
          </a:p>
          <a:p>
            <a:r>
              <a:rPr lang="en-US" dirty="0" smtClean="0"/>
              <a:t>William </a:t>
            </a:r>
            <a:r>
              <a:rPr lang="en-US" dirty="0" smtClean="0"/>
              <a:t>could keep control of his land as bad tenants could be removed.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lstStyle/>
          <a:p>
            <a:pPr>
              <a:buNone/>
            </a:pPr>
            <a:r>
              <a:rPr lang="en-US" b="1" dirty="0" smtClean="0"/>
              <a:t>Norman Feudalism</a:t>
            </a:r>
            <a:endParaRPr lang="en-US" dirty="0" smtClean="0"/>
          </a:p>
          <a:p>
            <a:r>
              <a:rPr lang="en-US" dirty="0" smtClean="0"/>
              <a:t>The most important service a tenant-in-chief had to supply was a number of </a:t>
            </a:r>
            <a:r>
              <a:rPr lang="en-US" b="1" dirty="0" smtClean="0"/>
              <a:t>knights</a:t>
            </a:r>
            <a:r>
              <a:rPr lang="en-US" dirty="0" smtClean="0"/>
              <a:t>. </a:t>
            </a:r>
          </a:p>
          <a:p>
            <a:r>
              <a:rPr lang="en-US" dirty="0" smtClean="0"/>
              <a:t>The king would request the knights in time of conflict or </a:t>
            </a:r>
            <a:r>
              <a:rPr lang="en-US" dirty="0" smtClean="0"/>
              <a:t>war, or for </a:t>
            </a:r>
            <a:r>
              <a:rPr lang="en-US" dirty="0" smtClean="0"/>
              <a:t>defending the king's many castles. </a:t>
            </a:r>
          </a:p>
          <a:p>
            <a:r>
              <a:rPr lang="en-US" dirty="0" smtClean="0"/>
              <a:t>The tenants-in-chief would have passed the request for knights on to their tenants and so on down the feudal structure.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lstStyle/>
          <a:p>
            <a:pPr>
              <a:buNone/>
            </a:pPr>
            <a:r>
              <a:rPr lang="en-US" b="1" dirty="0" smtClean="0"/>
              <a:t>Norman Feudalism</a:t>
            </a:r>
            <a:endParaRPr lang="en-US" dirty="0" smtClean="0"/>
          </a:p>
          <a:p>
            <a:r>
              <a:rPr lang="en-US" dirty="0"/>
              <a:t>Knights could be requested to serve the king for up to forty days at a time.</a:t>
            </a:r>
          </a:p>
          <a:p>
            <a:r>
              <a:rPr lang="en-US" dirty="0" smtClean="0"/>
              <a:t>Religious </a:t>
            </a:r>
            <a:r>
              <a:rPr lang="en-US" dirty="0" smtClean="0"/>
              <a:t>houses were granted land in return for saying prayers for the lord's family members, caring for the sick and other general charitable functions.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lnSpcReduction="10000"/>
          </a:bodyPr>
          <a:lstStyle/>
          <a:p>
            <a:pPr>
              <a:buNone/>
            </a:pPr>
            <a:r>
              <a:rPr lang="en-US" sz="2800" b="1" dirty="0" smtClean="0"/>
              <a:t>Chivalry</a:t>
            </a:r>
            <a:r>
              <a:rPr lang="en-US" b="1" dirty="0" smtClean="0"/>
              <a:t> </a:t>
            </a:r>
          </a:p>
          <a:p>
            <a:r>
              <a:rPr lang="en-US" dirty="0" smtClean="0"/>
              <a:t>Chivalry defined the way in which a knight was supposed to behave.</a:t>
            </a:r>
          </a:p>
          <a:p>
            <a:r>
              <a:rPr lang="en-US" dirty="0" smtClean="0"/>
              <a:t>The knight was to show loyalty, morality and generosity. </a:t>
            </a:r>
          </a:p>
          <a:p>
            <a:r>
              <a:rPr lang="en-US" dirty="0" smtClean="0"/>
              <a:t>The knight should always support his king or lord and be prepared to put his life on the line to protect him.</a:t>
            </a:r>
          </a:p>
          <a:p>
            <a:r>
              <a:rPr lang="en-US" dirty="0" smtClean="0"/>
              <a:t>The knight should always do the right thing and should be prepared to provide his time and energies for free.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a:bodyPr>
          <a:lstStyle/>
          <a:p>
            <a:pPr>
              <a:buNone/>
            </a:pPr>
            <a:r>
              <a:rPr lang="en-US" sz="2800" b="1" dirty="0" smtClean="0"/>
              <a:t>Chivalry </a:t>
            </a:r>
          </a:p>
          <a:p>
            <a:r>
              <a:rPr lang="en-US" dirty="0" smtClean="0"/>
              <a:t>Chivalry is possibly best known for the </a:t>
            </a:r>
            <a:r>
              <a:rPr lang="en-US" dirty="0" smtClean="0"/>
              <a:t>courtly </a:t>
            </a:r>
            <a:r>
              <a:rPr lang="en-US" dirty="0" smtClean="0"/>
              <a:t>love between the knight and his lady.</a:t>
            </a:r>
          </a:p>
          <a:p>
            <a:r>
              <a:rPr lang="en-US" dirty="0" smtClean="0"/>
              <a:t>Chivalry became so engrained in society that all the sons of the nobles either became members of the orders of knights or became members of the Church.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Feudal System</a:t>
            </a:r>
          </a:p>
        </p:txBody>
      </p:sp>
      <p:sp>
        <p:nvSpPr>
          <p:cNvPr id="3" name="Content Placeholder 2"/>
          <p:cNvSpPr>
            <a:spLocks noGrp="1"/>
          </p:cNvSpPr>
          <p:nvPr>
            <p:ph idx="1"/>
          </p:nvPr>
        </p:nvSpPr>
        <p:spPr/>
        <p:txBody>
          <a:bodyPr>
            <a:normAutofit lnSpcReduction="10000"/>
          </a:bodyPr>
          <a:lstStyle/>
          <a:p>
            <a:pPr marL="0" indent="0">
              <a:buNone/>
            </a:pPr>
            <a:r>
              <a:rPr lang="en-US" sz="2400" b="1" dirty="0"/>
              <a:t>Chivalry </a:t>
            </a:r>
            <a:endParaRPr lang="en-US" sz="2400" b="1" dirty="0" smtClean="0"/>
          </a:p>
          <a:p>
            <a:r>
              <a:rPr lang="en-US" dirty="0" smtClean="0"/>
              <a:t>It </a:t>
            </a:r>
            <a:r>
              <a:rPr lang="en-US" dirty="0"/>
              <a:t>was a long and difficult process to become a knight. </a:t>
            </a:r>
          </a:p>
          <a:p>
            <a:r>
              <a:rPr lang="en-US" dirty="0"/>
              <a:t>Boys at the age of seven were sent by their family to the home of a wealthy noble where the training would begin. </a:t>
            </a:r>
          </a:p>
          <a:p>
            <a:r>
              <a:rPr lang="en-US" dirty="0"/>
              <a:t>The boy would serve as a page and would improve his fitness and skills by playing sports and through exercise. </a:t>
            </a:r>
          </a:p>
          <a:p>
            <a:r>
              <a:rPr lang="en-US" dirty="0"/>
              <a:t>At the age of fourteen or fifteen the boy would become a squire, looking after the lord's armor and horses and possibly accompanying the lord into battle</a:t>
            </a:r>
            <a:r>
              <a:rPr lang="en-US" dirty="0" smtClean="0"/>
              <a:t>.</a:t>
            </a:r>
            <a:endParaRPr lang="en-US" dirty="0"/>
          </a:p>
        </p:txBody>
      </p:sp>
    </p:spTree>
    <p:extLst>
      <p:ext uri="{BB962C8B-B14F-4D97-AF65-F5344CB8AC3E}">
        <p14:creationId xmlns:p14="http://schemas.microsoft.com/office/powerpoint/2010/main" val="1334711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a:bodyPr>
          <a:lstStyle/>
          <a:p>
            <a:pPr>
              <a:buNone/>
            </a:pPr>
            <a:r>
              <a:rPr lang="en-US" sz="2800" b="1" dirty="0" smtClean="0"/>
              <a:t>Chivalry </a:t>
            </a:r>
          </a:p>
          <a:p>
            <a:r>
              <a:rPr lang="en-US" dirty="0" smtClean="0"/>
              <a:t>At </a:t>
            </a:r>
            <a:r>
              <a:rPr lang="en-US" dirty="0" smtClean="0"/>
              <a:t>the age of twenty-one he would then become a knight. </a:t>
            </a:r>
          </a:p>
          <a:p>
            <a:r>
              <a:rPr lang="en-US" dirty="0" smtClean="0"/>
              <a:t>In a ceremony held in the presence of the lord and other knights of the order he would swear an oath of loyalty and bravery and to defend God, the church and ladies. </a:t>
            </a:r>
          </a:p>
          <a:p>
            <a:r>
              <a:rPr lang="en-US" dirty="0" smtClean="0"/>
              <a:t>Finally, kneeling before his lord, the lord would place his sword on the new recruit's shoulder and declare him a knight.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normAutofit/>
          </a:bodyPr>
          <a:lstStyle/>
          <a:p>
            <a:pPr>
              <a:buNone/>
            </a:pPr>
            <a:r>
              <a:rPr lang="en-US" b="1" dirty="0" smtClean="0"/>
              <a:t>Importance of Religion</a:t>
            </a:r>
          </a:p>
          <a:p>
            <a:r>
              <a:rPr lang="en-US" dirty="0" smtClean="0"/>
              <a:t>Religion was important for people in medieval times and was part of the daily for many of them. </a:t>
            </a:r>
          </a:p>
          <a:p>
            <a:r>
              <a:rPr lang="en-US" dirty="0" smtClean="0"/>
              <a:t>Each village had a church and many monasteries were built all across Europe. </a:t>
            </a:r>
          </a:p>
          <a:p>
            <a:r>
              <a:rPr lang="en-US" dirty="0" smtClean="0"/>
              <a:t>Kings, Queen and nobles of the time gave donations to the Church in exchange for blessings and for forgiveness for their wrong-doings. </a:t>
            </a:r>
          </a:p>
          <a:p>
            <a:r>
              <a:rPr lang="en-US" dirty="0" smtClean="0"/>
              <a:t>The Church looked after the poor and the sick were taken care of in monasteries.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lstStyle/>
          <a:p>
            <a:pPr>
              <a:buNone/>
            </a:pPr>
            <a:r>
              <a:rPr lang="en-US" b="1" dirty="0" smtClean="0"/>
              <a:t>Importance of Religion</a:t>
            </a:r>
          </a:p>
          <a:p>
            <a:r>
              <a:rPr lang="en-US" dirty="0" smtClean="0"/>
              <a:t>Without books and the ability to read, preachers were the only source of information about God and the scriptures. </a:t>
            </a:r>
          </a:p>
          <a:p>
            <a:r>
              <a:rPr lang="en-US" dirty="0" smtClean="0"/>
              <a:t>It </a:t>
            </a:r>
            <a:r>
              <a:rPr lang="en-US" dirty="0" smtClean="0"/>
              <a:t>was common for people to choose to dedicate their lives to the Church.</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normAutofit/>
          </a:bodyPr>
          <a:lstStyle/>
          <a:p>
            <a:r>
              <a:rPr lang="en-US" dirty="0" smtClean="0"/>
              <a:t>Saint Benedict (A.D. 500 ? A.D. 550), an Italian monk, devised a series of rules that had to be followed by his monks. These rules became known as the Benedictine Order. </a:t>
            </a:r>
          </a:p>
          <a:p>
            <a:r>
              <a:rPr lang="en-US" dirty="0" smtClean="0"/>
              <a:t>The monks had to obey three vows:</a:t>
            </a:r>
          </a:p>
          <a:p>
            <a:pPr lvl="1"/>
            <a:r>
              <a:rPr lang="en-US" dirty="0" smtClean="0"/>
              <a:t>poverty,</a:t>
            </a:r>
          </a:p>
          <a:p>
            <a:pPr lvl="1"/>
            <a:r>
              <a:rPr lang="en-US" dirty="0" smtClean="0"/>
              <a:t>Chastity</a:t>
            </a:r>
          </a:p>
          <a:p>
            <a:pPr lvl="1"/>
            <a:r>
              <a:rPr lang="en-US" dirty="0" smtClean="0"/>
              <a:t>obedience. </a:t>
            </a:r>
          </a:p>
          <a:p>
            <a:r>
              <a:rPr lang="en-US" dirty="0" smtClean="0"/>
              <a:t>This protected them from the deceits of the World, the lust of the flesh and the snares of the devil.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Britain</a:t>
            </a:r>
            <a:endParaRPr lang="en-US" dirty="0"/>
          </a:p>
        </p:txBody>
      </p:sp>
      <p:sp>
        <p:nvSpPr>
          <p:cNvPr id="3" name="Content Placeholder 2"/>
          <p:cNvSpPr>
            <a:spLocks noGrp="1"/>
          </p:cNvSpPr>
          <p:nvPr>
            <p:ph idx="1"/>
          </p:nvPr>
        </p:nvSpPr>
        <p:spPr/>
        <p:txBody>
          <a:bodyPr>
            <a:normAutofit/>
          </a:bodyPr>
          <a:lstStyle/>
          <a:p>
            <a:r>
              <a:rPr lang="en-US" dirty="0" smtClean="0"/>
              <a:t>Time span between the collapse of the Roman Empire and the Renaissance is called the Middle Ages. </a:t>
            </a:r>
          </a:p>
          <a:p>
            <a:r>
              <a:rPr lang="en-US" dirty="0" smtClean="0"/>
              <a:t>The Middle Ages was a period of enormous historical, social, and linguistic </a:t>
            </a:r>
            <a:r>
              <a:rPr lang="en-US" dirty="0" smtClean="0"/>
              <a:t>change.</a:t>
            </a:r>
          </a:p>
          <a:p>
            <a:r>
              <a:rPr lang="en-US" dirty="0"/>
              <a:t>Over the course of the Middle Ages, three mutually dependent estates developed. </a:t>
            </a:r>
          </a:p>
          <a:p>
            <a:r>
              <a:rPr lang="en-US" dirty="0"/>
              <a:t>Christian society was comprised of those who pray (the clergy), those who fight (the nobility), and those who work (the laborers).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lstStyle/>
          <a:p>
            <a:r>
              <a:rPr lang="en-US" dirty="0" smtClean="0"/>
              <a:t>The monk’s day was divided into three parts. </a:t>
            </a:r>
          </a:p>
          <a:p>
            <a:pPr lvl="1"/>
            <a:r>
              <a:rPr lang="en-US" dirty="0" smtClean="0"/>
              <a:t>The first was devoted to services in the church</a:t>
            </a:r>
          </a:p>
          <a:p>
            <a:pPr lvl="1"/>
            <a:r>
              <a:rPr lang="en-US" dirty="0" smtClean="0"/>
              <a:t>The second was devoted to work in the cloisters, reading, writing and meditation</a:t>
            </a:r>
          </a:p>
          <a:p>
            <a:pPr lvl="1"/>
            <a:r>
              <a:rPr lang="en-US" dirty="0" smtClean="0"/>
              <a:t>The third was devoted to manual labor, to help in the gardens or the infirmary. </a:t>
            </a:r>
          </a:p>
          <a:p>
            <a:r>
              <a:rPr lang="en-US" dirty="0" smtClean="0"/>
              <a:t>The Benedictine monks were known as the 'Black Monks' because of the color of their clothing.</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normAutofit/>
          </a:bodyPr>
          <a:lstStyle/>
          <a:p>
            <a:pPr>
              <a:buNone/>
            </a:pPr>
            <a:r>
              <a:rPr lang="en-US" b="1" dirty="0" smtClean="0"/>
              <a:t>Pilgrimage</a:t>
            </a:r>
          </a:p>
          <a:p>
            <a:r>
              <a:rPr lang="en-US" dirty="0" smtClean="0"/>
              <a:t>A pilgrimage means to travel to and visit a religious shrine or relic. </a:t>
            </a:r>
          </a:p>
          <a:p>
            <a:r>
              <a:rPr lang="en-US" dirty="0" smtClean="0"/>
              <a:t>A person on a pilgrimage was known as a pilgrim. </a:t>
            </a:r>
          </a:p>
          <a:p>
            <a:r>
              <a:rPr lang="en-US" dirty="0" smtClean="0"/>
              <a:t>Medieval people used pilgrimages to confirm their faith in their religion. </a:t>
            </a:r>
          </a:p>
          <a:p>
            <a:r>
              <a:rPr lang="en-US" dirty="0" smtClean="0"/>
              <a:t>The most important pilgrimages for Christians were to visit Jerusalem and Rome but a pilgrimage to shrines in England were also important, such as Canterbury.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Life</a:t>
            </a:r>
            <a:endParaRPr lang="en-US" dirty="0"/>
          </a:p>
        </p:txBody>
      </p:sp>
      <p:sp>
        <p:nvSpPr>
          <p:cNvPr id="3" name="Content Placeholder 2"/>
          <p:cNvSpPr>
            <a:spLocks noGrp="1"/>
          </p:cNvSpPr>
          <p:nvPr>
            <p:ph idx="1"/>
          </p:nvPr>
        </p:nvSpPr>
        <p:spPr/>
        <p:txBody>
          <a:bodyPr>
            <a:normAutofit/>
          </a:bodyPr>
          <a:lstStyle/>
          <a:p>
            <a:pPr>
              <a:buNone/>
            </a:pPr>
            <a:r>
              <a:rPr lang="en-US" b="1" dirty="0" smtClean="0"/>
              <a:t>Pilgrimage </a:t>
            </a:r>
          </a:p>
          <a:p>
            <a:r>
              <a:rPr lang="en-US" dirty="0" smtClean="0"/>
              <a:t>The pilgrims went to see the shrines of saints or holy relics such as fragments of the True Cross. </a:t>
            </a:r>
          </a:p>
          <a:p>
            <a:r>
              <a:rPr lang="en-US" dirty="0" smtClean="0"/>
              <a:t>Miracles </a:t>
            </a:r>
            <a:r>
              <a:rPr lang="en-US" dirty="0" smtClean="0"/>
              <a:t>were reported to occur at the shrines of saints. </a:t>
            </a:r>
          </a:p>
          <a:p>
            <a:r>
              <a:rPr lang="en-US" dirty="0" smtClean="0"/>
              <a:t>The sick were supposed to have been cured or the blind made to see again. </a:t>
            </a:r>
          </a:p>
          <a:p>
            <a:r>
              <a:rPr lang="en-US" dirty="0" smtClean="0"/>
              <a:t>Having a shrine or relic was very important for a church because pilgrims would come and spend their money in and around the church and leave donations.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Britain</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smtClean="0"/>
              <a:t>clergy see to it that the souls of all may be saved; </a:t>
            </a:r>
            <a:endParaRPr lang="en-US" dirty="0" smtClean="0"/>
          </a:p>
          <a:p>
            <a:r>
              <a:rPr lang="en-US" dirty="0"/>
              <a:t>T</a:t>
            </a:r>
            <a:r>
              <a:rPr lang="en-US" dirty="0" smtClean="0"/>
              <a:t>he </a:t>
            </a:r>
            <a:r>
              <a:rPr lang="en-US" dirty="0" smtClean="0"/>
              <a:t>laborers see to it that the bodies of all may be fed and clothed; </a:t>
            </a:r>
            <a:endParaRPr lang="en-US" dirty="0" smtClean="0"/>
          </a:p>
          <a:p>
            <a:r>
              <a:rPr lang="en-US" dirty="0"/>
              <a:t>T</a:t>
            </a:r>
            <a:r>
              <a:rPr lang="en-US" dirty="0" smtClean="0"/>
              <a:t>he </a:t>
            </a:r>
            <a:r>
              <a:rPr lang="en-US" dirty="0" smtClean="0"/>
              <a:t>nobility see to it that the other two estates may carry out their functions in peace and with justice</a:t>
            </a:r>
            <a:r>
              <a:rPr lang="en-US" dirty="0" smtClean="0"/>
              <a:t>.</a:t>
            </a:r>
          </a:p>
          <a:p>
            <a:r>
              <a:rPr lang="en-US" dirty="0"/>
              <a:t>Although the three estates were supposed to work together for the common good, their actual history is one of constant friction and conflict.</a:t>
            </a:r>
          </a:p>
          <a:p>
            <a:r>
              <a:rPr lang="en-US" dirty="0"/>
              <a:t>Mutual hatred of the lower and higher estates.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Britain</a:t>
            </a:r>
            <a:endParaRPr lang="en-US" dirty="0"/>
          </a:p>
        </p:txBody>
      </p:sp>
      <p:sp>
        <p:nvSpPr>
          <p:cNvPr id="3" name="Content Placeholder 2"/>
          <p:cNvSpPr>
            <a:spLocks noGrp="1"/>
          </p:cNvSpPr>
          <p:nvPr>
            <p:ph idx="1"/>
          </p:nvPr>
        </p:nvSpPr>
        <p:spPr/>
        <p:txBody>
          <a:bodyPr>
            <a:normAutofit/>
          </a:bodyPr>
          <a:lstStyle/>
          <a:p>
            <a:r>
              <a:rPr lang="en-US" dirty="0" smtClean="0"/>
              <a:t>Britain was largely Christian during the Roman occupation. </a:t>
            </a:r>
          </a:p>
          <a:p>
            <a:r>
              <a:rPr lang="en-US" dirty="0" smtClean="0"/>
              <a:t>The </a:t>
            </a:r>
            <a:r>
              <a:rPr lang="en-US" dirty="0" smtClean="0"/>
              <a:t>conversion of the people was completed in 731. </a:t>
            </a:r>
          </a:p>
          <a:p>
            <a:r>
              <a:rPr lang="en-US" dirty="0" smtClean="0"/>
              <a:t>Before the Christian conversion, there had been no books. Anglo-Saxon heroic poetry was part of an oral tradition.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Feudal System</a:t>
            </a:r>
            <a:endParaRPr lang="en-US" dirty="0"/>
          </a:p>
        </p:txBody>
      </p:sp>
      <p:sp>
        <p:nvSpPr>
          <p:cNvPr id="3" name="Content Placeholder 2"/>
          <p:cNvSpPr>
            <a:spLocks noGrp="1"/>
          </p:cNvSpPr>
          <p:nvPr>
            <p:ph idx="1"/>
          </p:nvPr>
        </p:nvSpPr>
        <p:spPr/>
        <p:txBody>
          <a:bodyPr/>
          <a:lstStyle/>
          <a:p>
            <a:r>
              <a:rPr lang="en-US" dirty="0" smtClean="0"/>
              <a:t>Definitions of the term "Feudalism"</a:t>
            </a:r>
          </a:p>
          <a:p>
            <a:pPr lvl="1"/>
            <a:r>
              <a:rPr lang="en-US" dirty="0" smtClean="0"/>
              <a:t>The system of government based on the tenure of land.</a:t>
            </a:r>
          </a:p>
          <a:p>
            <a:pPr lvl="1"/>
            <a:r>
              <a:rPr lang="en-US" dirty="0" smtClean="0"/>
              <a:t>The system of land tenure and of government in which the landholders are the governors.</a:t>
            </a:r>
          </a:p>
          <a:p>
            <a:r>
              <a:rPr lang="en-US" dirty="0" smtClean="0"/>
              <a:t>The term "tenure" means the right of the person to hold the property. </a:t>
            </a:r>
          </a:p>
          <a:p>
            <a:r>
              <a:rPr lang="en-US" dirty="0" smtClean="0"/>
              <a:t>This is not necessarily the ownership of the land. The person is allowed to live on the land in return for services.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a:bodyPr>
          <a:lstStyle/>
          <a:p>
            <a:r>
              <a:rPr lang="en-US" dirty="0" smtClean="0"/>
              <a:t>The structure of the </a:t>
            </a:r>
            <a:r>
              <a:rPr lang="en-US" b="1" dirty="0" smtClean="0"/>
              <a:t>feudal system</a:t>
            </a:r>
            <a:r>
              <a:rPr lang="en-US" dirty="0" smtClean="0"/>
              <a:t> was like a pyramid, where the king was </a:t>
            </a:r>
            <a:r>
              <a:rPr lang="en-US" dirty="0" smtClean="0"/>
              <a:t>at </a:t>
            </a:r>
            <a:r>
              <a:rPr lang="en-US" dirty="0" smtClean="0"/>
              <a:t>the top and the common people of the country were at the base. </a:t>
            </a:r>
          </a:p>
          <a:p>
            <a:r>
              <a:rPr lang="en-US" dirty="0" smtClean="0"/>
              <a:t>In between the two were different kinds of </a:t>
            </a:r>
            <a:r>
              <a:rPr lang="en-US" dirty="0" smtClean="0"/>
              <a:t>lords. </a:t>
            </a:r>
            <a:r>
              <a:rPr lang="en-US" dirty="0" smtClean="0"/>
              <a:t>There were the powerful barons near the top and the tenants-in-chief nearer the bottom. </a:t>
            </a:r>
          </a:p>
          <a:p>
            <a:r>
              <a:rPr lang="en-US" dirty="0" smtClean="0"/>
              <a:t>Each person in the pyramid was a </a:t>
            </a:r>
            <a:r>
              <a:rPr lang="en-US" b="1" dirty="0" smtClean="0"/>
              <a:t>vassal</a:t>
            </a:r>
            <a:r>
              <a:rPr lang="en-US" dirty="0" smtClean="0"/>
              <a:t> of the person above. This meant that they swore loyalty to the person above them in return for the right to live on the land and have protection in times of crisis.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a:bodyPr>
          <a:lstStyle/>
          <a:p>
            <a:r>
              <a:rPr lang="en-US" dirty="0" smtClean="0"/>
              <a:t>A form of the </a:t>
            </a:r>
            <a:r>
              <a:rPr lang="en-US" b="1" dirty="0" smtClean="0"/>
              <a:t>feudal system</a:t>
            </a:r>
            <a:r>
              <a:rPr lang="en-US" dirty="0" smtClean="0"/>
              <a:t> existed in Anglo-Saxon times even before the Norman Conquest. </a:t>
            </a:r>
          </a:p>
          <a:p>
            <a:r>
              <a:rPr lang="en-US" dirty="0" smtClean="0"/>
              <a:t>The land was granted to the earls and barons, approved by the Witan, the highest council in the land. </a:t>
            </a:r>
          </a:p>
          <a:p>
            <a:r>
              <a:rPr lang="en-US" dirty="0" smtClean="0"/>
              <a:t>Each area of land was administered by the earl who ensured laws were enforced. </a:t>
            </a:r>
          </a:p>
          <a:p>
            <a:r>
              <a:rPr lang="en-US" dirty="0" smtClean="0"/>
              <a:t>The earl was given the full right to govern as he saw fit.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Norman Feudalism</a:t>
            </a:r>
            <a:endParaRPr lang="en-US" dirty="0" smtClean="0"/>
          </a:p>
          <a:p>
            <a:r>
              <a:rPr lang="en-US" dirty="0" smtClean="0"/>
              <a:t>When William the Conqueror became King of England in 1066 he introduced a new kind of </a:t>
            </a:r>
            <a:r>
              <a:rPr lang="en-US" b="1" dirty="0" smtClean="0"/>
              <a:t>feudal system</a:t>
            </a:r>
            <a:r>
              <a:rPr lang="en-US" dirty="0" smtClean="0"/>
              <a:t> into Britain. </a:t>
            </a:r>
          </a:p>
          <a:p>
            <a:r>
              <a:rPr lang="en-US" dirty="0" smtClean="0"/>
              <a:t>William confiscated the land in England from the Saxon lords and allocated it to members of his own family and the Norman lords who had helped him conquer the country. </a:t>
            </a:r>
          </a:p>
          <a:p>
            <a:r>
              <a:rPr lang="en-US" dirty="0" smtClean="0"/>
              <a:t>These people were known as </a:t>
            </a:r>
            <a:r>
              <a:rPr lang="en-US" b="1" dirty="0" smtClean="0"/>
              <a:t>tenants-in-chief</a:t>
            </a:r>
            <a:r>
              <a:rPr lang="en-US" dirty="0" smtClean="0"/>
              <a:t>. Unlike the older Anglo-Saxon form of feudalism these people did not own the land because the ownership remained with William the Conqueror himself.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Feudal System</a:t>
            </a:r>
            <a:endParaRPr lang="en-US" dirty="0"/>
          </a:p>
        </p:txBody>
      </p:sp>
      <p:sp>
        <p:nvSpPr>
          <p:cNvPr id="3" name="Content Placeholder 2"/>
          <p:cNvSpPr>
            <a:spLocks noGrp="1"/>
          </p:cNvSpPr>
          <p:nvPr>
            <p:ph idx="1"/>
          </p:nvPr>
        </p:nvSpPr>
        <p:spPr/>
        <p:txBody>
          <a:bodyPr/>
          <a:lstStyle/>
          <a:p>
            <a:pPr>
              <a:buNone/>
            </a:pPr>
            <a:r>
              <a:rPr lang="en-US" b="1" dirty="0" smtClean="0"/>
              <a:t>Norman Feudalism</a:t>
            </a:r>
            <a:endParaRPr lang="en-US" dirty="0" smtClean="0"/>
          </a:p>
          <a:p>
            <a:r>
              <a:rPr lang="en-US" dirty="0" smtClean="0"/>
              <a:t>The land allocated to a tenants-in-chief was known as a </a:t>
            </a:r>
            <a:r>
              <a:rPr lang="en-US" b="1" dirty="0" smtClean="0"/>
              <a:t>manor</a:t>
            </a:r>
            <a:r>
              <a:rPr lang="en-US" dirty="0" smtClean="0"/>
              <a:t> and tended to be dispersed across the country rather than being one big area. </a:t>
            </a:r>
          </a:p>
          <a:p>
            <a:r>
              <a:rPr lang="en-US" dirty="0" smtClean="0"/>
              <a:t>The tenant-in-chief had to provide for himself and his family and to support a number of knights. To do this the lord sub-let his land to other lords lower on the social ladder. </a:t>
            </a:r>
          </a:p>
          <a:p>
            <a:r>
              <a:rPr lang="en-US" dirty="0" smtClean="0"/>
              <a:t>At the bottom the common people worked on the land growing crops and raising animals.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232</TotalTime>
  <Words>1084</Words>
  <Application>Microsoft Office PowerPoint</Application>
  <PresentationFormat>On-screen Show (4:3)</PresentationFormat>
  <Paragraphs>133</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Medieval Britain</vt:lpstr>
      <vt:lpstr>Medieval Britain</vt:lpstr>
      <vt:lpstr>Medieval Britain</vt:lpstr>
      <vt:lpstr>Medieval Britain</vt:lpstr>
      <vt:lpstr>The Feudal System</vt:lpstr>
      <vt:lpstr>The Feudal System</vt:lpstr>
      <vt:lpstr>The Feudal System</vt:lpstr>
      <vt:lpstr>The Feudal System</vt:lpstr>
      <vt:lpstr>The Feudal System</vt:lpstr>
      <vt:lpstr>The Feudal System</vt:lpstr>
      <vt:lpstr>The Feudal System</vt:lpstr>
      <vt:lpstr>The Feudal System</vt:lpstr>
      <vt:lpstr>The Feudal System</vt:lpstr>
      <vt:lpstr>The Feudal System</vt:lpstr>
      <vt:lpstr>The Feudal System</vt:lpstr>
      <vt:lpstr>The Feudal System</vt:lpstr>
      <vt:lpstr>Religious Life</vt:lpstr>
      <vt:lpstr>Religious Life</vt:lpstr>
      <vt:lpstr>Religious Life</vt:lpstr>
      <vt:lpstr>Religious Life</vt:lpstr>
      <vt:lpstr>Religious Life</vt:lpstr>
      <vt:lpstr>Religious Life</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Medieval Britain</dc:title>
  <dc:creator>George</dc:creator>
  <cp:lastModifiedBy>George</cp:lastModifiedBy>
  <cp:revision>26</cp:revision>
  <dcterms:created xsi:type="dcterms:W3CDTF">2010-09-21T18:01:54Z</dcterms:created>
  <dcterms:modified xsi:type="dcterms:W3CDTF">2013-02-10T20:35:04Z</dcterms:modified>
</cp:coreProperties>
</file>