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5" r:id="rId9"/>
    <p:sldId id="263" r:id="rId10"/>
    <p:sldId id="264" r:id="rId11"/>
    <p:sldId id="276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266075-FAA5-498C-8F50-8456125515F5}" type="datetimeFigureOut">
              <a:rPr lang="en-US" smtClean="0"/>
              <a:t>10/12/2010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CE50E5-7EB7-4033-B4B9-83E0CDF1177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E50E5-7EB7-4033-B4B9-83E0CDF1177F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E50E5-7EB7-4033-B4B9-83E0CDF1177F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E50E5-7EB7-4033-B4B9-83E0CDF1177F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E50E5-7EB7-4033-B4B9-83E0CDF1177F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E50E5-7EB7-4033-B4B9-83E0CDF1177F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E50E5-7EB7-4033-B4B9-83E0CDF1177F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E50E5-7EB7-4033-B4B9-83E0CDF1177F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E50E5-7EB7-4033-B4B9-83E0CDF1177F}" type="slidenum">
              <a:rPr lang="en-US" smtClean="0"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E50E5-7EB7-4033-B4B9-83E0CDF1177F}" type="slidenum">
              <a:rPr lang="en-US" smtClean="0"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E50E5-7EB7-4033-B4B9-83E0CDF1177F}" type="slidenum">
              <a:rPr lang="en-US" smtClean="0"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E50E5-7EB7-4033-B4B9-83E0CDF1177F}" type="slidenum">
              <a:rPr lang="en-US" smtClean="0"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E50E5-7EB7-4033-B4B9-83E0CDF1177F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E50E5-7EB7-4033-B4B9-83E0CDF1177F}" type="slidenum">
              <a:rPr lang="en-US" smtClean="0"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E50E5-7EB7-4033-B4B9-83E0CDF1177F}" type="slidenum">
              <a:rPr lang="en-US" smtClean="0"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E50E5-7EB7-4033-B4B9-83E0CDF1177F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E50E5-7EB7-4033-B4B9-83E0CDF1177F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E50E5-7EB7-4033-B4B9-83E0CDF1177F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E50E5-7EB7-4033-B4B9-83E0CDF1177F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E50E5-7EB7-4033-B4B9-83E0CDF1177F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E50E5-7EB7-4033-B4B9-83E0CDF1177F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E50E5-7EB7-4033-B4B9-83E0CDF1177F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10/12/2010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Chaucer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“Canterbury tales”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“Wife of </a:t>
            </a:r>
            <a:r>
              <a:rPr lang="en-US" dirty="0" smtClean="0"/>
              <a:t>Bath </a:t>
            </a:r>
            <a:r>
              <a:rPr lang="en-US" dirty="0" smtClean="0"/>
              <a:t>Prologue”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St. Jerome (ca 320-420) wrote “On Marriage and Virginity,” associating women with evil and prescribing celibacy for priesthood</a:t>
            </a:r>
          </a:p>
          <a:p>
            <a:r>
              <a:rPr lang="en-US" dirty="0" smtClean="0"/>
              <a:t>The Wife of Bath says that she has lots of experience about the “</a:t>
            </a:r>
            <a:r>
              <a:rPr lang="en-US" dirty="0" smtClean="0"/>
              <a:t>woe” </a:t>
            </a:r>
            <a:r>
              <a:rPr lang="en-US" dirty="0" smtClean="0"/>
              <a:t>that is in marriage, so she is entitled to talk about </a:t>
            </a:r>
            <a:r>
              <a:rPr lang="en-US" dirty="0" smtClean="0"/>
              <a:t>it</a:t>
            </a:r>
          </a:p>
          <a:p>
            <a:r>
              <a:rPr lang="en-US" dirty="0" smtClean="0"/>
              <a:t>She </a:t>
            </a:r>
            <a:r>
              <a:rPr lang="en-US" dirty="0" smtClean="0"/>
              <a:t>is also well acquainted with authority, </a:t>
            </a:r>
            <a:r>
              <a:rPr lang="en-US" dirty="0" smtClean="0"/>
              <a:t>especially the </a:t>
            </a:r>
            <a:r>
              <a:rPr lang="en-US" dirty="0" smtClean="0"/>
              <a:t>Bible, which she knows remarkably </a:t>
            </a:r>
            <a:r>
              <a:rPr lang="en-US" dirty="0" smtClean="0"/>
              <a:t>well</a:t>
            </a:r>
          </a:p>
          <a:p>
            <a:r>
              <a:rPr lang="en-US" dirty="0" smtClean="0"/>
              <a:t>People </a:t>
            </a:r>
            <a:r>
              <a:rPr lang="en-US" dirty="0" smtClean="0"/>
              <a:t>tell her that a woman should only be married once, because Jesus only went once to a wedding (the wedding at Cana, in the Gospel of St. John, 2:1</a:t>
            </a:r>
            <a:r>
              <a:rPr lang="en-US" dirty="0" smtClean="0"/>
              <a:t>)</a:t>
            </a:r>
            <a:endParaRPr lang="en-U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“Wife of </a:t>
            </a:r>
            <a:r>
              <a:rPr lang="en-US" dirty="0" smtClean="0"/>
              <a:t>Bath </a:t>
            </a:r>
            <a:r>
              <a:rPr lang="en-US" dirty="0" smtClean="0"/>
              <a:t>Prologue”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She knows of no Biblical text that specifically determines the number of  times a woman can marry, but she does know that the Bible tells us to “Be fruitful, and multiply”</a:t>
            </a:r>
          </a:p>
          <a:p>
            <a:r>
              <a:rPr lang="en-US" dirty="0" smtClean="0"/>
              <a:t>Fundamental inconsistency between monastic ideals of virginity and the prime directive of Genesis 1 and 2: “Be fruitful and multiply.”</a:t>
            </a:r>
          </a:p>
          <a:p>
            <a:r>
              <a:rPr lang="en-US" dirty="0" smtClean="0"/>
              <a:t>If everyone became a virgin, she observes, there would soon be no more virgins.</a:t>
            </a:r>
          </a:p>
          <a:p>
            <a:r>
              <a:rPr lang="en-US" dirty="0" smtClean="0"/>
              <a:t>She knows of no Biblical text against </a:t>
            </a:r>
            <a:r>
              <a:rPr lang="en-US" dirty="0" smtClean="0"/>
              <a:t>bigamy</a:t>
            </a:r>
            <a:endParaRPr lang="en-US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“Wife of </a:t>
            </a:r>
            <a:r>
              <a:rPr lang="en-US" dirty="0" smtClean="0"/>
              <a:t>Bath </a:t>
            </a:r>
            <a:r>
              <a:rPr lang="en-US" dirty="0" smtClean="0"/>
              <a:t>Prologue”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King Solomon had 700 wives and 300 concubines; </a:t>
            </a:r>
          </a:p>
          <a:p>
            <a:r>
              <a:rPr lang="en-US" dirty="0" smtClean="0"/>
              <a:t>She wishes she could be “refreshed” only half as often as him</a:t>
            </a:r>
          </a:p>
          <a:p>
            <a:r>
              <a:rPr lang="en-US" dirty="0" smtClean="0"/>
              <a:t>Sex </a:t>
            </a:r>
            <a:r>
              <a:rPr lang="en-US" dirty="0" smtClean="0"/>
              <a:t>organs were made for having </a:t>
            </a:r>
            <a:r>
              <a:rPr lang="en-US" dirty="0" smtClean="0"/>
              <a:t>sex</a:t>
            </a:r>
          </a:p>
          <a:p>
            <a:r>
              <a:rPr lang="en-US" dirty="0" smtClean="0"/>
              <a:t>She wants a normal life like a man.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Wife of Bath’s Tale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Arthur’s </a:t>
            </a:r>
            <a:r>
              <a:rPr lang="en-US" dirty="0" smtClean="0"/>
              <a:t>court young </a:t>
            </a:r>
            <a:r>
              <a:rPr lang="en-US" dirty="0" smtClean="0"/>
              <a:t>knight comes across a beautiful young maiden </a:t>
            </a:r>
            <a:r>
              <a:rPr lang="en-US" dirty="0" smtClean="0"/>
              <a:t>and he </a:t>
            </a:r>
            <a:r>
              <a:rPr lang="en-US" dirty="0" smtClean="0"/>
              <a:t>rapes her.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/>
              <a:t>court is scandalized by the crime and decrees that the knight should be put to death by decapitation. </a:t>
            </a:r>
            <a:endParaRPr lang="en-US" dirty="0" smtClean="0"/>
          </a:p>
          <a:p>
            <a:r>
              <a:rPr lang="en-US" dirty="0" smtClean="0"/>
              <a:t>Arthur’s </a:t>
            </a:r>
            <a:r>
              <a:rPr lang="en-US" dirty="0" smtClean="0"/>
              <a:t>queen and other ladies of the court intercede on his behalf and ask the king to give him one chance to save his own life. </a:t>
            </a:r>
            <a:endParaRPr lang="en-US" dirty="0" smtClean="0"/>
          </a:p>
          <a:p>
            <a:r>
              <a:rPr lang="en-US" dirty="0" smtClean="0"/>
              <a:t>Arthur</a:t>
            </a:r>
            <a:r>
              <a:rPr lang="en-US" dirty="0" smtClean="0"/>
              <a:t>, wisely obedient to wifely counsel, grants their request. 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Wife of Bath’s Tale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queen presents the knight with the following challenge: if, within one year, he can discover what women want most in the world and report his findings back to the court, he will keep his life.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 smtClean="0"/>
              <a:t>he cannot find the answer to the queen’s question, or if his answer is wrong, he will lose his head.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Wife of Bath’s Tale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knight </a:t>
            </a:r>
            <a:r>
              <a:rPr lang="en-US" dirty="0" smtClean="0"/>
              <a:t>roams </a:t>
            </a:r>
            <a:r>
              <a:rPr lang="en-US" dirty="0" smtClean="0"/>
              <a:t>throughout the country, posing the question to every woman he meets. </a:t>
            </a:r>
            <a:endParaRPr lang="en-US" dirty="0" smtClean="0"/>
          </a:p>
          <a:p>
            <a:r>
              <a:rPr lang="en-US" dirty="0" smtClean="0"/>
              <a:t>N</a:t>
            </a:r>
            <a:r>
              <a:rPr lang="en-US" dirty="0" smtClean="0"/>
              <a:t>early </a:t>
            </a:r>
            <a:r>
              <a:rPr lang="en-US" dirty="0" smtClean="0"/>
              <a:t>every one of them answers differently. </a:t>
            </a:r>
            <a:endParaRPr lang="en-US" dirty="0" smtClean="0"/>
          </a:p>
          <a:p>
            <a:r>
              <a:rPr lang="en-US" dirty="0" smtClean="0"/>
              <a:t>Some </a:t>
            </a:r>
            <a:r>
              <a:rPr lang="en-US" dirty="0" smtClean="0"/>
              <a:t>claim that women love money best, some </a:t>
            </a:r>
            <a:r>
              <a:rPr lang="en-US" dirty="0" smtClean="0"/>
              <a:t>honor, </a:t>
            </a:r>
            <a:r>
              <a:rPr lang="en-US" dirty="0" smtClean="0"/>
              <a:t>some looks, some sex, some remarriage, some flattery, and some say that women most want to be free to do as they wish. </a:t>
            </a:r>
            <a:endParaRPr lang="en-US" dirty="0" smtClean="0"/>
          </a:p>
          <a:p>
            <a:r>
              <a:rPr lang="en-US" dirty="0" smtClean="0"/>
              <a:t>S</a:t>
            </a:r>
            <a:r>
              <a:rPr lang="en-US" dirty="0" smtClean="0"/>
              <a:t>ome </a:t>
            </a:r>
            <a:r>
              <a:rPr lang="en-US" dirty="0" smtClean="0"/>
              <a:t>say that women most want to be considered discreet and secretive, although she argues that such an answer is clearly untrue, since no woman can keep a secret. </a:t>
            </a:r>
            <a:endParaRPr lang="en-US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Wife of Bath’s Tale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proof, she retells Ovid’s story of Midas. </a:t>
            </a:r>
          </a:p>
          <a:p>
            <a:r>
              <a:rPr lang="en-US" dirty="0" smtClean="0"/>
              <a:t>Midas had two ass’s ears growing under his hair, which he concealed from everybody except his wife, whom he begged not to disclose his secret. </a:t>
            </a:r>
          </a:p>
          <a:p>
            <a:r>
              <a:rPr lang="en-US" dirty="0" smtClean="0"/>
              <a:t>She swore she would not, but the secret burned so much inside her that she ran down to a marsh and whispered her husband’s secret to the water. </a:t>
            </a:r>
          </a:p>
          <a:p>
            <a:r>
              <a:rPr lang="en-US" dirty="0" smtClean="0"/>
              <a:t>The Wife then says that if her listeners would like to hear how the tale ends, they should read Ovid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Wife of Bath’s Tale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When his day of judgment draws near, the knight sorrowfully heads for home. </a:t>
            </a:r>
            <a:endParaRPr lang="en-US" dirty="0" smtClean="0"/>
          </a:p>
          <a:p>
            <a:r>
              <a:rPr lang="en-US" dirty="0" smtClean="0"/>
              <a:t>As </a:t>
            </a:r>
            <a:r>
              <a:rPr lang="en-US" dirty="0" smtClean="0"/>
              <a:t>he rides near a forest, he sees a large group of women dancing and decides to approach them to ask his question. </a:t>
            </a:r>
            <a:endParaRPr lang="en-US" dirty="0" smtClean="0"/>
          </a:p>
          <a:p>
            <a:r>
              <a:rPr lang="en-US" dirty="0" smtClean="0"/>
              <a:t>But </a:t>
            </a:r>
            <a:r>
              <a:rPr lang="en-US" dirty="0" smtClean="0"/>
              <a:t>as he approaches, the group vanishes, and all he can see is an ugly old woman.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/>
              <a:t>woman asks if she can be of help, and the knight explains his predicament and promises to reward her if she can help him. </a:t>
            </a:r>
            <a:endParaRPr lang="en-US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Wife of Bath’s Tale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woman tells the knight that he must pledge himself to her in return for her help, and the knight, having no options left, gladly consents. </a:t>
            </a:r>
          </a:p>
          <a:p>
            <a:r>
              <a:rPr lang="en-US" dirty="0" smtClean="0"/>
              <a:t>She then guarantees that his life will be saved.</a:t>
            </a:r>
          </a:p>
          <a:p>
            <a:r>
              <a:rPr lang="en-US" dirty="0" smtClean="0"/>
              <a:t>The knight and the old woman travel together to the </a:t>
            </a:r>
            <a:r>
              <a:rPr lang="en-US" dirty="0" smtClean="0"/>
              <a:t>court</a:t>
            </a:r>
          </a:p>
          <a:p>
            <a:r>
              <a:rPr lang="en-US" dirty="0" smtClean="0"/>
              <a:t>The knight </a:t>
            </a:r>
            <a:r>
              <a:rPr lang="en-US" dirty="0" smtClean="0"/>
              <a:t>tells the queen the answer with which the old woman supplied him: what women most desire is to be in charge of their husbands and lovers. </a:t>
            </a:r>
            <a:endParaRPr lang="en-US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Wife of Bath’s Tale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women agree resoundingly that this is the answer, and the queen spares the knight’s life. </a:t>
            </a:r>
          </a:p>
          <a:p>
            <a:r>
              <a:rPr lang="en-US" dirty="0" smtClean="0"/>
              <a:t>The </a:t>
            </a:r>
            <a:r>
              <a:rPr lang="en-US" dirty="0" smtClean="0"/>
              <a:t>old </a:t>
            </a:r>
            <a:r>
              <a:rPr lang="en-US" dirty="0" smtClean="0"/>
              <a:t>woman publicly </a:t>
            </a:r>
            <a:r>
              <a:rPr lang="en-US" dirty="0" smtClean="0"/>
              <a:t>asks the knight to marry her. </a:t>
            </a:r>
          </a:p>
          <a:p>
            <a:r>
              <a:rPr lang="en-US" dirty="0" smtClean="0"/>
              <a:t>The knight cries out in horror. </a:t>
            </a:r>
            <a:endParaRPr lang="en-US" dirty="0" smtClean="0"/>
          </a:p>
          <a:p>
            <a:r>
              <a:rPr lang="en-US" dirty="0" smtClean="0"/>
              <a:t>He </a:t>
            </a:r>
            <a:r>
              <a:rPr lang="en-US" dirty="0" smtClean="0"/>
              <a:t>begs her to take his material possessions rather than his body, but she refuses to yield, and in the end he is forced to consent. </a:t>
            </a:r>
            <a:endParaRPr lang="en-US" dirty="0" smtClean="0"/>
          </a:p>
          <a:p>
            <a:r>
              <a:rPr lang="en-US" dirty="0" smtClean="0"/>
              <a:t>The two are married in a small, private wedding and go to bed together the same night.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Wrote </a:t>
            </a:r>
            <a:r>
              <a:rPr lang="en-US" sz="2800" dirty="0" smtClean="0"/>
              <a:t>in Middle English  </a:t>
            </a:r>
          </a:p>
          <a:p>
            <a:r>
              <a:rPr lang="en-US" sz="2800" dirty="0" smtClean="0"/>
              <a:t>First </a:t>
            </a:r>
            <a:r>
              <a:rPr lang="en-US" sz="2800" dirty="0" smtClean="0"/>
              <a:t>writer to write in English for the common man, not French or Latin, the languages at that time preferred by scholars</a:t>
            </a:r>
          </a:p>
          <a:p>
            <a:r>
              <a:rPr lang="en-US" sz="2800" dirty="0" smtClean="0"/>
              <a:t>Chaucer was middle class, public </a:t>
            </a:r>
            <a:r>
              <a:rPr lang="en-US" sz="2800" dirty="0" smtClean="0"/>
              <a:t>servant.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en-US" sz="2800" i="1" dirty="0" smtClean="0"/>
              <a:t>The Canterbury Tales</a:t>
            </a:r>
            <a:r>
              <a:rPr lang="en-US" sz="2800" dirty="0" smtClean="0"/>
              <a:t>:  best contemporary picture of 14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century </a:t>
            </a:r>
            <a:r>
              <a:rPr lang="en-US" sz="2800" dirty="0" smtClean="0"/>
              <a:t>England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en-US" sz="2800" dirty="0" smtClean="0"/>
              <a:t>Frame Story:  story that provides a vehicle for telling other stories (stories within a story)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Wife of Bath’s Tale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Throughout </a:t>
            </a:r>
            <a:r>
              <a:rPr lang="en-US" dirty="0" smtClean="0"/>
              <a:t>the entire ordeal, the knight remains miserable.</a:t>
            </a:r>
          </a:p>
          <a:p>
            <a:r>
              <a:rPr lang="en-US" dirty="0" smtClean="0"/>
              <a:t>While </a:t>
            </a:r>
            <a:r>
              <a:rPr lang="en-US" dirty="0" smtClean="0"/>
              <a:t>in bed, the </a:t>
            </a:r>
            <a:r>
              <a:rPr lang="en-US" dirty="0" smtClean="0"/>
              <a:t>old woman asks </a:t>
            </a:r>
            <a:r>
              <a:rPr lang="en-US" dirty="0" smtClean="0"/>
              <a:t>the knight why he is so sad. </a:t>
            </a:r>
            <a:endParaRPr lang="en-US" dirty="0" smtClean="0"/>
          </a:p>
          <a:p>
            <a:r>
              <a:rPr lang="en-US" dirty="0" smtClean="0"/>
              <a:t>He </a:t>
            </a:r>
            <a:r>
              <a:rPr lang="en-US" dirty="0" smtClean="0"/>
              <a:t>replies that he could hardly bear the shame of having such an ugly, lowborn wife</a:t>
            </a:r>
            <a:r>
              <a:rPr lang="en-US" dirty="0" smtClean="0"/>
              <a:t>.</a:t>
            </a:r>
          </a:p>
          <a:p>
            <a:r>
              <a:rPr lang="en-US" dirty="0" smtClean="0"/>
              <a:t> She offers the knight a choice: either he can have her be ugly but loyal and good, or he can have her young and fair but also </a:t>
            </a:r>
            <a:r>
              <a:rPr lang="en-US" dirty="0" smtClean="0"/>
              <a:t>unfaithful</a:t>
            </a:r>
            <a:r>
              <a:rPr lang="en-US" dirty="0" smtClean="0"/>
              <a:t>. </a:t>
            </a:r>
            <a:endParaRPr lang="en-US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Wife of Bath’s Tale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He replies that he would rather trust her judgment, and he asks her to choose whatever she thinks best. </a:t>
            </a:r>
          </a:p>
          <a:p>
            <a:r>
              <a:rPr lang="en-US" dirty="0" smtClean="0"/>
              <a:t>Because </a:t>
            </a:r>
            <a:r>
              <a:rPr lang="en-US" dirty="0" smtClean="0"/>
              <a:t>the knight’s answer gave the woman what she most desired, the authority to choose for herself, she becomes both beautiful </a:t>
            </a:r>
            <a:r>
              <a:rPr lang="en-US" i="1" dirty="0" smtClean="0"/>
              <a:t>and</a:t>
            </a:r>
            <a:r>
              <a:rPr lang="en-US" dirty="0" smtClean="0"/>
              <a:t> good. </a:t>
            </a:r>
          </a:p>
          <a:p>
            <a:r>
              <a:rPr lang="en-US" dirty="0" smtClean="0"/>
              <a:t>The </a:t>
            </a:r>
            <a:r>
              <a:rPr lang="en-US" dirty="0" smtClean="0"/>
              <a:t>two have a long, happy marriage, and the woman becomes completely obedient to her husband.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/>
              <a:t>Wife of Bath concludes with a plea that Jesus Christ send all women husbands who are young, meek, and fresh in bed, and the grace to outlive their husbands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“The Prologue”: </a:t>
            </a:r>
            <a:r>
              <a:rPr lang="en-US" dirty="0" smtClean="0"/>
              <a:t>introduction of </a:t>
            </a:r>
            <a:r>
              <a:rPr lang="en-US" dirty="0" smtClean="0"/>
              <a:t>diverse group of characters, including narrator</a:t>
            </a:r>
          </a:p>
          <a:p>
            <a:r>
              <a:rPr lang="en-US" dirty="0" smtClean="0"/>
              <a:t>Tales </a:t>
            </a:r>
            <a:r>
              <a:rPr lang="en-US" dirty="0" smtClean="0"/>
              <a:t>characters share on pilgrimage to </a:t>
            </a:r>
            <a:r>
              <a:rPr lang="en-US" dirty="0" smtClean="0"/>
              <a:t>Canterbury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en-US" dirty="0" smtClean="0"/>
              <a:t>Canterbury: site of shrine to St. Thomas à Becket</a:t>
            </a:r>
            <a:endParaRPr lang="en-US" sz="2800" dirty="0" smtClean="0"/>
          </a:p>
          <a:p>
            <a:pPr marL="274320" lvl="2" indent="-274320">
              <a:buClr>
                <a:schemeClr val="accent3"/>
              </a:buClr>
              <a:buSzPct val="95000"/>
            </a:pPr>
            <a:r>
              <a:rPr lang="en-US" sz="2400" dirty="0" smtClean="0"/>
              <a:t>His tomb became popular pilgrimage destination</a:t>
            </a:r>
            <a:endParaRPr lang="en-US" sz="2800" dirty="0" smtClean="0"/>
          </a:p>
          <a:p>
            <a:pPr lvl="0"/>
            <a:r>
              <a:rPr lang="en-US" sz="2400" dirty="0" smtClean="0"/>
              <a:t>Pilgrimage:  journey taken to a place with religious </a:t>
            </a:r>
            <a:r>
              <a:rPr lang="en-US" sz="2400" dirty="0" smtClean="0"/>
              <a:t>significance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 smtClean="0"/>
              <a:t>Pilgrimage brings together 3 main segments of medieval society:</a:t>
            </a:r>
          </a:p>
          <a:p>
            <a:pPr lvl="1"/>
            <a:r>
              <a:rPr lang="en-US" dirty="0" smtClean="0"/>
              <a:t>Clergy</a:t>
            </a:r>
            <a:endParaRPr lang="en-US" sz="3000" dirty="0" smtClean="0"/>
          </a:p>
          <a:p>
            <a:pPr lvl="1"/>
            <a:r>
              <a:rPr lang="en-US" dirty="0" smtClean="0"/>
              <a:t>Nobles</a:t>
            </a:r>
            <a:endParaRPr lang="en-US" sz="2800" dirty="0" smtClean="0"/>
          </a:p>
          <a:p>
            <a:pPr lvl="1"/>
            <a:r>
              <a:rPr lang="en-US" dirty="0" smtClean="0"/>
              <a:t>Common people:  Narrator (Chaucer),Wife of Bath</a:t>
            </a:r>
            <a:endParaRPr lang="en-US" sz="2800" dirty="0" smtClean="0"/>
          </a:p>
          <a:p>
            <a:r>
              <a:rPr lang="en-US" dirty="0" smtClean="0"/>
              <a:t>Basis </a:t>
            </a:r>
            <a:r>
              <a:rPr lang="en-US" dirty="0" smtClean="0"/>
              <a:t>for the </a:t>
            </a:r>
            <a:r>
              <a:rPr lang="en-US" b="1" dirty="0" smtClean="0"/>
              <a:t>frame story</a:t>
            </a:r>
            <a:r>
              <a:rPr lang="en-US" dirty="0" smtClean="0"/>
              <a:t>:</a:t>
            </a:r>
            <a:endParaRPr lang="en-US" sz="3000" dirty="0" smtClean="0"/>
          </a:p>
          <a:p>
            <a:pPr lvl="2"/>
            <a:r>
              <a:rPr lang="en-US" sz="2400" dirty="0" smtClean="0"/>
              <a:t>The host proposes that each pilgrim will tell 2 stories on the way to </a:t>
            </a:r>
            <a:r>
              <a:rPr lang="en-US" sz="2400" dirty="0" smtClean="0"/>
              <a:t>Canterbury</a:t>
            </a:r>
            <a:endParaRPr lang="en-US" sz="2800" dirty="0" smtClean="0"/>
          </a:p>
          <a:p>
            <a:pPr lvl="2"/>
            <a:r>
              <a:rPr lang="en-US" sz="2400" dirty="0" smtClean="0"/>
              <a:t>Winner </a:t>
            </a:r>
            <a:r>
              <a:rPr lang="en-US" sz="2400" dirty="0" smtClean="0"/>
              <a:t>of the </a:t>
            </a:r>
            <a:r>
              <a:rPr lang="en-US" sz="2400" dirty="0" smtClean="0"/>
              <a:t>contest will </a:t>
            </a:r>
            <a:r>
              <a:rPr lang="en-US" sz="2400" dirty="0" smtClean="0"/>
              <a:t>have free meal paid by all other pilgrims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“The Wife of Bath”</a:t>
            </a:r>
            <a:endParaRPr lang="en-US" dirty="0"/>
          </a:p>
        </p:txBody>
      </p:sp>
      <p:pic>
        <p:nvPicPr>
          <p:cNvPr id="4" name="Picture 11" descr="wifebath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943660" y="1935163"/>
            <a:ext cx="3256679" cy="4389437"/>
          </a:xfrm>
          <a:prstGeom prst="rect">
            <a:avLst/>
          </a:prstGeom>
          <a:noFill/>
          <a:ln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“Wife of Bath Prologue”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Autobiographical </a:t>
            </a:r>
            <a:r>
              <a:rPr lang="en-US" dirty="0" smtClean="0"/>
              <a:t>in nature </a:t>
            </a:r>
            <a:endParaRPr lang="en-US" dirty="0" smtClean="0"/>
          </a:p>
          <a:p>
            <a:r>
              <a:rPr lang="fr-FR" dirty="0" smtClean="0"/>
              <a:t>Prologue in 3 main parts</a:t>
            </a:r>
          </a:p>
          <a:p>
            <a:pPr lvl="1"/>
            <a:r>
              <a:rPr lang="en-US" dirty="0" smtClean="0"/>
              <a:t>1. </a:t>
            </a:r>
            <a:r>
              <a:rPr lang="en-US" dirty="0" smtClean="0"/>
              <a:t>Arguments </a:t>
            </a:r>
            <a:r>
              <a:rPr lang="en-US" dirty="0" smtClean="0"/>
              <a:t>in favor of marriages</a:t>
            </a:r>
          </a:p>
          <a:p>
            <a:pPr lvl="1"/>
            <a:r>
              <a:rPr lang="en-US" dirty="0" smtClean="0"/>
              <a:t>2. Her marriages 1-4</a:t>
            </a:r>
          </a:p>
          <a:p>
            <a:pPr lvl="1"/>
            <a:r>
              <a:rPr lang="en-US" dirty="0" smtClean="0"/>
              <a:t>3. Life with number 5 </a:t>
            </a:r>
            <a:r>
              <a:rPr lang="en-US" dirty="0" err="1" smtClean="0"/>
              <a:t>Jankin</a:t>
            </a:r>
            <a:endParaRPr lang="en-US" dirty="0" smtClean="0"/>
          </a:p>
          <a:p>
            <a:r>
              <a:rPr lang="en-US" dirty="0" smtClean="0"/>
              <a:t>The Wife of Bath begins the Prologue to her tale by establishing herself as an authority on marriage, due to her extensive personal experience with the institution.  </a:t>
            </a:r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“Wife of </a:t>
            </a:r>
            <a:r>
              <a:rPr lang="en-US" dirty="0" smtClean="0"/>
              <a:t>Bath </a:t>
            </a:r>
            <a:r>
              <a:rPr lang="en-US" dirty="0" smtClean="0"/>
              <a:t>Prologue”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Has been married five times, and has grown rich herself</a:t>
            </a:r>
          </a:p>
          <a:p>
            <a:r>
              <a:rPr lang="en-US" dirty="0" smtClean="0"/>
              <a:t>First married at 12 to a wealthy old man</a:t>
            </a:r>
          </a:p>
          <a:p>
            <a:r>
              <a:rPr lang="en-US" dirty="0" smtClean="0"/>
              <a:t>Marrying young would help control women’s sexuality. </a:t>
            </a:r>
          </a:p>
          <a:p>
            <a:r>
              <a:rPr lang="en-US" dirty="0" err="1" smtClean="0"/>
              <a:t>Jankyn</a:t>
            </a:r>
            <a:endParaRPr lang="en-US" dirty="0" smtClean="0"/>
          </a:p>
          <a:p>
            <a:pPr lvl="1"/>
            <a:r>
              <a:rPr lang="en-US" dirty="0" smtClean="0"/>
              <a:t>Married for love.</a:t>
            </a:r>
          </a:p>
          <a:p>
            <a:pPr lvl="1"/>
            <a:r>
              <a:rPr lang="en-US" dirty="0" smtClean="0"/>
              <a:t>Half her age.</a:t>
            </a:r>
          </a:p>
          <a:p>
            <a:r>
              <a:rPr lang="en-US" dirty="0" err="1" smtClean="0"/>
              <a:t>Jankin’s</a:t>
            </a:r>
            <a:r>
              <a:rPr lang="en-US" dirty="0" smtClean="0"/>
              <a:t> Books of Wicked </a:t>
            </a:r>
            <a:r>
              <a:rPr lang="en-US" dirty="0" smtClean="0"/>
              <a:t>Wives</a:t>
            </a:r>
          </a:p>
          <a:p>
            <a:r>
              <a:rPr lang="en-US" dirty="0" smtClean="0"/>
              <a:t>Reads </a:t>
            </a:r>
            <a:r>
              <a:rPr lang="en-US" dirty="0" smtClean="0"/>
              <a:t>aloud from a book about bad wives every </a:t>
            </a:r>
            <a:r>
              <a:rPr lang="en-US" dirty="0" smtClean="0"/>
              <a:t>night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“Wife of Bath Prologue”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Controls her husbands through sex</a:t>
            </a:r>
          </a:p>
          <a:p>
            <a:r>
              <a:rPr lang="en-US" dirty="0" smtClean="0"/>
              <a:t>She loved him, even though he treated her horribly and beat her.</a:t>
            </a:r>
          </a:p>
          <a:p>
            <a:r>
              <a:rPr lang="en-US" dirty="0" smtClean="0"/>
              <a:t>This husband was also different from the other four because she married him for love, not money.</a:t>
            </a:r>
          </a:p>
          <a:p>
            <a:r>
              <a:rPr lang="en-US" dirty="0" smtClean="0"/>
              <a:t>She doesn’t seem to like sex with her first husband only does it when she wants something</a:t>
            </a:r>
          </a:p>
          <a:p>
            <a:r>
              <a:rPr lang="en-US" dirty="0" smtClean="0"/>
              <a:t>Enjoys sex, but does not like to be controlled by </a:t>
            </a:r>
            <a:r>
              <a:rPr lang="en-US" dirty="0" smtClean="0"/>
              <a:t>men</a:t>
            </a:r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“Wife of </a:t>
            </a:r>
            <a:r>
              <a:rPr lang="en-US" dirty="0" smtClean="0"/>
              <a:t>Bath </a:t>
            </a:r>
            <a:r>
              <a:rPr lang="en-US" dirty="0" smtClean="0"/>
              <a:t>Prologue”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During her </a:t>
            </a:r>
            <a:r>
              <a:rPr lang="en-US" dirty="0" smtClean="0"/>
              <a:t>fourth husband’s funeral. She made a big show of crying, although, she admits, she actually cried very little since she already had a new husband lined up</a:t>
            </a:r>
            <a:r>
              <a:rPr lang="en-US" dirty="0" smtClean="0"/>
              <a:t>.</a:t>
            </a:r>
          </a:p>
          <a:p>
            <a:r>
              <a:rPr lang="en-US" dirty="0" smtClean="0"/>
              <a:t>Her </a:t>
            </a:r>
            <a:r>
              <a:rPr lang="en-US" dirty="0" smtClean="0"/>
              <a:t>“prologue” is a debate with clerical “authority”</a:t>
            </a:r>
          </a:p>
          <a:p>
            <a:r>
              <a:rPr lang="en-US" dirty="0" smtClean="0"/>
              <a:t>Wife expression of growing secularization which challenged authority to church</a:t>
            </a:r>
          </a:p>
          <a:p>
            <a:r>
              <a:rPr lang="en-US" dirty="0" smtClean="0"/>
              <a:t>Undertakes </a:t>
            </a:r>
            <a:r>
              <a:rPr lang="en-US" dirty="0" smtClean="0"/>
              <a:t>to </a:t>
            </a:r>
            <a:r>
              <a:rPr lang="en-US" dirty="0" smtClean="0"/>
              <a:t>refute three </a:t>
            </a:r>
            <a:r>
              <a:rPr lang="en-US" dirty="0" smtClean="0"/>
              <a:t>sexist views of women: </a:t>
            </a:r>
            <a:endParaRPr lang="en-US" dirty="0" smtClean="0"/>
          </a:p>
          <a:p>
            <a:pPr lvl="1"/>
            <a:r>
              <a:rPr lang="en-US" dirty="0" smtClean="0"/>
              <a:t>women </a:t>
            </a:r>
            <a:r>
              <a:rPr lang="en-US" dirty="0" smtClean="0"/>
              <a:t>should marry only once; </a:t>
            </a:r>
          </a:p>
          <a:p>
            <a:pPr lvl="1"/>
            <a:r>
              <a:rPr lang="en-US" dirty="0" smtClean="0"/>
              <a:t>virginity </a:t>
            </a:r>
            <a:r>
              <a:rPr lang="en-US" dirty="0" smtClean="0"/>
              <a:t>is the </a:t>
            </a:r>
            <a:r>
              <a:rPr lang="en-US" dirty="0" smtClean="0"/>
              <a:t>highest state</a:t>
            </a:r>
            <a:r>
              <a:rPr lang="en-US" dirty="0" smtClean="0"/>
              <a:t>; and </a:t>
            </a:r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dirty="0" smtClean="0"/>
              <a:t>function of sexual organs </a:t>
            </a:r>
            <a:endParaRPr lang="en-US" dirty="0" smtClean="0"/>
          </a:p>
          <a:p>
            <a:pPr lvl="1"/>
            <a:r>
              <a:rPr lang="en-US" dirty="0" smtClean="0"/>
              <a:t>Wife </a:t>
            </a:r>
            <a:r>
              <a:rPr lang="en-US" dirty="0" smtClean="0"/>
              <a:t>of Bath responds to Christian misogyny tradition of St. </a:t>
            </a:r>
            <a:r>
              <a:rPr lang="en-US" dirty="0" smtClean="0"/>
              <a:t>Jerome</a:t>
            </a:r>
            <a:endParaRPr lang="en-US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208</TotalTime>
  <Words>1443</Words>
  <Application>Microsoft Office PowerPoint</Application>
  <PresentationFormat>On-screen Show (4:3)</PresentationFormat>
  <Paragraphs>134</Paragraphs>
  <Slides>21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Flow</vt:lpstr>
      <vt:lpstr>Chaucer</vt:lpstr>
      <vt:lpstr>Introduction</vt:lpstr>
      <vt:lpstr>Introduction</vt:lpstr>
      <vt:lpstr>Introduction</vt:lpstr>
      <vt:lpstr>“The Wife of Bath”</vt:lpstr>
      <vt:lpstr>“Wife of Bath Prologue”</vt:lpstr>
      <vt:lpstr>“Wife of Bath Prologue”</vt:lpstr>
      <vt:lpstr>“Wife of Bath Prologue”</vt:lpstr>
      <vt:lpstr>“Wife of Bath Prologue”</vt:lpstr>
      <vt:lpstr>“Wife of Bath Prologue”</vt:lpstr>
      <vt:lpstr>“Wife of Bath Prologue”</vt:lpstr>
      <vt:lpstr>“Wife of Bath Prologue”</vt:lpstr>
      <vt:lpstr>Wife of Bath’s Tale</vt:lpstr>
      <vt:lpstr>Wife of Bath’s Tale</vt:lpstr>
      <vt:lpstr>Wife of Bath’s Tale</vt:lpstr>
      <vt:lpstr>Wife of Bath’s Tale</vt:lpstr>
      <vt:lpstr>Wife of Bath’s Tale</vt:lpstr>
      <vt:lpstr>Wife of Bath’s Tale</vt:lpstr>
      <vt:lpstr>Wife of Bath’s Tale</vt:lpstr>
      <vt:lpstr>Wife of Bath’s Tale</vt:lpstr>
      <vt:lpstr>Wife of Bath’s Tale</vt:lpstr>
    </vt:vector>
  </TitlesOfParts>
  <Company>Auburn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Chaucer</dc:title>
  <dc:creator>George</dc:creator>
  <cp:lastModifiedBy>George</cp:lastModifiedBy>
  <cp:revision>24</cp:revision>
  <dcterms:created xsi:type="dcterms:W3CDTF">2010-10-12T15:17:28Z</dcterms:created>
  <dcterms:modified xsi:type="dcterms:W3CDTF">2010-10-12T18:46:25Z</dcterms:modified>
</cp:coreProperties>
</file>