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4" r:id="rId7"/>
    <p:sldId id="273" r:id="rId8"/>
    <p:sldId id="261" r:id="rId9"/>
    <p:sldId id="262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0274B5-DED4-4971-A130-CF0959425946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045A6-DF37-4CF5-90F4-D3FFAC927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61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266075-FAA5-498C-8F50-8456125515F5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E50E5-7EB7-4033-B4B9-83E0CDF11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15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6348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5382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4011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640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8974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619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829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3034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53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053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944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817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4873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CE50E5-7EB7-4033-B4B9-83E0CDF1177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615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10/9/2012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Chaucer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“Canterbury tales”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“</a:t>
            </a:r>
            <a:r>
              <a:rPr lang="en-US" dirty="0"/>
              <a:t>Men should wed according to their own </a:t>
            </a:r>
            <a:r>
              <a:rPr lang="en-US" dirty="0" smtClean="0"/>
              <a:t>station in </a:t>
            </a:r>
            <a:r>
              <a:rPr lang="en-US" dirty="0"/>
              <a:t>life, for youth and age are often at odds</a:t>
            </a:r>
            <a:r>
              <a:rPr lang="en-US" dirty="0" smtClean="0"/>
              <a:t>.”</a:t>
            </a:r>
          </a:p>
          <a:p>
            <a:pPr lvl="0"/>
            <a:r>
              <a:rPr lang="en-US" b="1" dirty="0"/>
              <a:t>Physiognomy:</a:t>
            </a:r>
            <a:r>
              <a:rPr lang="en-US" dirty="0"/>
              <a:t> a science that judged a person’s </a:t>
            </a:r>
            <a:r>
              <a:rPr lang="en-US" dirty="0" smtClean="0"/>
              <a:t>character </a:t>
            </a:r>
            <a:r>
              <a:rPr lang="en-US" dirty="0"/>
              <a:t>based on his or her anatomy or exaggerated facial </a:t>
            </a:r>
            <a:r>
              <a:rPr lang="en-US" dirty="0" smtClean="0"/>
              <a:t>features.</a:t>
            </a:r>
            <a:endParaRPr lang="en-US" dirty="0" smtClean="0"/>
          </a:p>
          <a:p>
            <a:r>
              <a:rPr lang="en-US" dirty="0"/>
              <a:t>H</a:t>
            </a:r>
            <a:r>
              <a:rPr lang="en-US" dirty="0" smtClean="0"/>
              <a:t>er </a:t>
            </a:r>
            <a:r>
              <a:rPr lang="en-US" dirty="0"/>
              <a:t>body </a:t>
            </a:r>
            <a:r>
              <a:rPr lang="en-US" dirty="0" smtClean="0"/>
              <a:t>was </a:t>
            </a:r>
            <a:r>
              <a:rPr lang="en-US" dirty="0"/>
              <a:t>as graceful and slim as any </a:t>
            </a:r>
            <a:r>
              <a:rPr lang="en-US" dirty="0" smtClean="0"/>
              <a:t>weasel.</a:t>
            </a:r>
          </a:p>
          <a:p>
            <a:r>
              <a:rPr lang="en-US" dirty="0"/>
              <a:t>S</a:t>
            </a:r>
            <a:r>
              <a:rPr lang="en-US" dirty="0" smtClean="0"/>
              <a:t>he </a:t>
            </a:r>
            <a:r>
              <a:rPr lang="en-US" dirty="0"/>
              <a:t>had a lecherous eye; her </a:t>
            </a:r>
            <a:r>
              <a:rPr lang="en-US" dirty="0" smtClean="0"/>
              <a:t>eyebrows were </a:t>
            </a:r>
            <a:r>
              <a:rPr lang="en-US" dirty="0"/>
              <a:t>arched and black as a sloe </a:t>
            </a:r>
            <a:r>
              <a:rPr lang="en-US" dirty="0" smtClean="0"/>
              <a:t>berry.</a:t>
            </a:r>
          </a:p>
          <a:p>
            <a:r>
              <a:rPr lang="en-US" dirty="0"/>
              <a:t>She was </a:t>
            </a:r>
            <a:r>
              <a:rPr lang="en-US" dirty="0" smtClean="0"/>
              <a:t>more delicious </a:t>
            </a:r>
            <a:r>
              <a:rPr lang="en-US" dirty="0"/>
              <a:t>to look on than the young pear-tree </a:t>
            </a:r>
            <a:r>
              <a:rPr lang="en-US" dirty="0" smtClean="0"/>
              <a:t>in bloom</a:t>
            </a:r>
            <a:r>
              <a:rPr lang="en-US" dirty="0"/>
              <a:t>, and softer than a lamb’s wool</a:t>
            </a:r>
            <a:r>
              <a:rPr lang="en-US" dirty="0" smtClean="0"/>
              <a:t>.</a:t>
            </a:r>
          </a:p>
          <a:p>
            <a:r>
              <a:rPr lang="en-US" dirty="0"/>
              <a:t>L</a:t>
            </a:r>
            <a:r>
              <a:rPr lang="en-US" dirty="0" smtClean="0"/>
              <a:t>ittle doll.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776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</a:t>
            </a:r>
            <a:r>
              <a:rPr lang="en-US" dirty="0" smtClean="0"/>
              <a:t>er singing as </a:t>
            </a:r>
            <a:r>
              <a:rPr lang="en-US" dirty="0"/>
              <a:t>loud and lively as a swallow’s sitting on a </a:t>
            </a:r>
            <a:r>
              <a:rPr lang="en-US" dirty="0" smtClean="0"/>
              <a:t>barn.</a:t>
            </a:r>
          </a:p>
          <a:p>
            <a:r>
              <a:rPr lang="en-US" dirty="0"/>
              <a:t>S</a:t>
            </a:r>
            <a:r>
              <a:rPr lang="en-US" dirty="0" smtClean="0"/>
              <a:t>he </a:t>
            </a:r>
            <a:r>
              <a:rPr lang="en-US" dirty="0"/>
              <a:t>could skip and make merry as any kid or </a:t>
            </a:r>
            <a:r>
              <a:rPr lang="en-US" dirty="0" smtClean="0"/>
              <a:t>calf following </a:t>
            </a:r>
            <a:r>
              <a:rPr lang="en-US" dirty="0"/>
              <a:t>its mother. </a:t>
            </a:r>
            <a:endParaRPr lang="en-US" dirty="0" smtClean="0"/>
          </a:p>
          <a:p>
            <a:r>
              <a:rPr lang="en-US" dirty="0" smtClean="0"/>
              <a:t>Her </a:t>
            </a:r>
            <a:r>
              <a:rPr lang="en-US" dirty="0"/>
              <a:t>mouth was sweet </a:t>
            </a:r>
            <a:r>
              <a:rPr lang="en-US" dirty="0" smtClean="0"/>
              <a:t>as honeyed </a:t>
            </a:r>
            <a:r>
              <a:rPr lang="en-US" dirty="0"/>
              <a:t>ale or </a:t>
            </a:r>
            <a:r>
              <a:rPr lang="en-US" dirty="0" smtClean="0"/>
              <a:t>mead</a:t>
            </a:r>
          </a:p>
          <a:p>
            <a:r>
              <a:rPr lang="en-US" dirty="0" smtClean="0"/>
              <a:t>She </a:t>
            </a:r>
            <a:r>
              <a:rPr lang="en-US" dirty="0"/>
              <a:t>was skittish as a jolly </a:t>
            </a:r>
            <a:r>
              <a:rPr lang="en-US" dirty="0" smtClean="0"/>
              <a:t>colt</a:t>
            </a:r>
          </a:p>
          <a:p>
            <a:r>
              <a:rPr lang="en-US" dirty="0"/>
              <a:t>T</a:t>
            </a:r>
            <a:r>
              <a:rPr lang="en-US" dirty="0" smtClean="0"/>
              <a:t>all as a </a:t>
            </a:r>
            <a:r>
              <a:rPr lang="en-US" dirty="0"/>
              <a:t>mast, and upright as a bolt.</a:t>
            </a:r>
          </a:p>
        </p:txBody>
      </p:sp>
    </p:spTree>
    <p:extLst>
      <p:ext uri="{BB962C8B-B14F-4D97-AF65-F5344CB8AC3E}">
        <p14:creationId xmlns:p14="http://schemas.microsoft.com/office/powerpoint/2010/main" val="1781461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goes out of town, Nicholas makes his moves.</a:t>
            </a:r>
          </a:p>
          <a:p>
            <a:pPr marL="393192" lvl="1" indent="0">
              <a:buNone/>
            </a:pPr>
            <a:r>
              <a:rPr lang="en-US" dirty="0" smtClean="0"/>
              <a:t>“And </a:t>
            </a:r>
            <a:r>
              <a:rPr lang="en-US" dirty="0"/>
              <a:t>secretly he caught </a:t>
            </a:r>
            <a:r>
              <a:rPr lang="en-US" dirty="0" smtClean="0"/>
              <a:t>hold of </a:t>
            </a:r>
            <a:r>
              <a:rPr lang="en-US" dirty="0"/>
              <a:t>her genitalia and said: “Surely, unless you </a:t>
            </a:r>
            <a:r>
              <a:rPr lang="en-US" dirty="0" smtClean="0"/>
              <a:t>will love </a:t>
            </a:r>
            <a:r>
              <a:rPr lang="en-US" dirty="0"/>
              <a:t>me, sweetheart, I shall die for my secret love </a:t>
            </a:r>
            <a:r>
              <a:rPr lang="en-US" dirty="0" smtClean="0"/>
              <a:t>of you</a:t>
            </a:r>
            <a:r>
              <a:rPr lang="en-US" dirty="0"/>
              <a:t>. And he held her hard by the thighs and said</a:t>
            </a:r>
            <a:r>
              <a:rPr lang="en-US" dirty="0" smtClean="0"/>
              <a:t>, “</a:t>
            </a:r>
            <a:r>
              <a:rPr lang="en-US" dirty="0"/>
              <a:t>Sweetheart, love me now, or I will die, may </a:t>
            </a:r>
            <a:r>
              <a:rPr lang="en-US" dirty="0" smtClean="0"/>
              <a:t>God save </a:t>
            </a:r>
            <a:r>
              <a:rPr lang="en-US" dirty="0"/>
              <a:t>me</a:t>
            </a:r>
            <a:r>
              <a:rPr lang="en-US" dirty="0" smtClean="0"/>
              <a:t>!”</a:t>
            </a:r>
          </a:p>
          <a:p>
            <a:r>
              <a:rPr lang="en-US" dirty="0"/>
              <a:t>But this Nicholas began to beg for her grace, </a:t>
            </a:r>
            <a:r>
              <a:rPr lang="en-US" dirty="0" smtClean="0"/>
              <a:t>and spoke </a:t>
            </a:r>
            <a:r>
              <a:rPr lang="en-US" dirty="0"/>
              <a:t>so fairly and made such offers that at last </a:t>
            </a:r>
            <a:r>
              <a:rPr lang="en-US" dirty="0" smtClean="0"/>
              <a:t>she granted </a:t>
            </a:r>
            <a:r>
              <a:rPr lang="en-US" dirty="0"/>
              <a:t>him her </a:t>
            </a:r>
            <a:r>
              <a:rPr lang="en-US" dirty="0" smtClean="0"/>
              <a:t>love.</a:t>
            </a:r>
          </a:p>
          <a:p>
            <a:r>
              <a:rPr lang="en-US" dirty="0" smtClean="0"/>
              <a:t>Important to keep the relationship a </a:t>
            </a:r>
            <a:r>
              <a:rPr lang="en-US" dirty="0" err="1" smtClean="0"/>
              <a:t>seceret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1562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Alisoun</a:t>
            </a:r>
            <a:r>
              <a:rPr lang="en-US" dirty="0" smtClean="0"/>
              <a:t> goes to church.</a:t>
            </a:r>
          </a:p>
          <a:p>
            <a:r>
              <a:rPr lang="en-US" dirty="0" err="1" smtClean="0"/>
              <a:t>Absolon</a:t>
            </a: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dirty="0"/>
              <a:t>parish </a:t>
            </a:r>
            <a:r>
              <a:rPr lang="en-US" dirty="0" smtClean="0"/>
              <a:t>clerk.</a:t>
            </a:r>
          </a:p>
          <a:p>
            <a:r>
              <a:rPr lang="en-US" dirty="0"/>
              <a:t>His hair was curly and shone like gold, </a:t>
            </a:r>
            <a:r>
              <a:rPr lang="en-US" dirty="0" smtClean="0"/>
              <a:t>and spread </a:t>
            </a:r>
            <a:r>
              <a:rPr lang="en-US" dirty="0"/>
              <a:t>out like a large broad </a:t>
            </a:r>
            <a:r>
              <a:rPr lang="en-US" dirty="0" smtClean="0"/>
              <a:t>fan.</a:t>
            </a:r>
          </a:p>
          <a:p>
            <a:r>
              <a:rPr lang="en-US" dirty="0"/>
              <a:t>His complexion was </a:t>
            </a:r>
            <a:r>
              <a:rPr lang="en-US" dirty="0" smtClean="0"/>
              <a:t>rosy.</a:t>
            </a:r>
          </a:p>
          <a:p>
            <a:r>
              <a:rPr lang="en-US" dirty="0"/>
              <a:t>H</a:t>
            </a:r>
            <a:r>
              <a:rPr lang="en-US" dirty="0" smtClean="0"/>
              <a:t>e </a:t>
            </a:r>
            <a:r>
              <a:rPr lang="en-US" dirty="0"/>
              <a:t>was a sweet </a:t>
            </a:r>
            <a:r>
              <a:rPr lang="en-US" dirty="0" smtClean="0"/>
              <a:t>lad.</a:t>
            </a:r>
          </a:p>
          <a:p>
            <a:r>
              <a:rPr lang="en-US" dirty="0"/>
              <a:t>He </a:t>
            </a:r>
            <a:r>
              <a:rPr lang="en-US" dirty="0" smtClean="0"/>
              <a:t>could dance </a:t>
            </a:r>
            <a:r>
              <a:rPr lang="en-US" dirty="0"/>
              <a:t>in twenty </a:t>
            </a:r>
            <a:r>
              <a:rPr lang="en-US" dirty="0" smtClean="0"/>
              <a:t>ways.</a:t>
            </a:r>
          </a:p>
          <a:p>
            <a:r>
              <a:rPr lang="en-US" dirty="0"/>
              <a:t>H</a:t>
            </a:r>
            <a:r>
              <a:rPr lang="en-US" dirty="0" smtClean="0"/>
              <a:t>e was some-what </a:t>
            </a:r>
            <a:r>
              <a:rPr lang="en-US" dirty="0"/>
              <a:t>squeamish about farting and </a:t>
            </a:r>
            <a:r>
              <a:rPr lang="en-US" dirty="0" smtClean="0"/>
              <a:t>rough speech</a:t>
            </a:r>
            <a:r>
              <a:rPr lang="en-US" dirty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7367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</a:t>
            </a:r>
            <a:r>
              <a:rPr lang="en-US" dirty="0" smtClean="0"/>
              <a:t>ast </a:t>
            </a:r>
            <a:r>
              <a:rPr lang="en-US" dirty="0"/>
              <a:t>many longing </a:t>
            </a:r>
            <a:r>
              <a:rPr lang="en-US" dirty="0" smtClean="0"/>
              <a:t>looks at wives at church, as he was incensing them.</a:t>
            </a:r>
          </a:p>
          <a:p>
            <a:r>
              <a:rPr lang="en-US" dirty="0" smtClean="0"/>
              <a:t>Had a </a:t>
            </a:r>
            <a:r>
              <a:rPr lang="en-US" dirty="0"/>
              <a:t>love-longing in his </a:t>
            </a:r>
            <a:r>
              <a:rPr lang="en-US" dirty="0" smtClean="0"/>
              <a:t>heart.</a:t>
            </a:r>
          </a:p>
          <a:p>
            <a:r>
              <a:rPr lang="en-US" dirty="0" smtClean="0"/>
              <a:t>Sings under </a:t>
            </a:r>
            <a:r>
              <a:rPr lang="en-US" dirty="0" err="1" smtClean="0"/>
              <a:t>Alisoun’s</a:t>
            </a:r>
            <a:r>
              <a:rPr lang="en-US" dirty="0" smtClean="0"/>
              <a:t> window at night.</a:t>
            </a:r>
          </a:p>
          <a:p>
            <a:pPr marL="365760" lvl="1" indent="0">
              <a:buNone/>
            </a:pPr>
            <a:r>
              <a:rPr lang="en-US" dirty="0" smtClean="0"/>
              <a:t>“From </a:t>
            </a:r>
            <a:r>
              <a:rPr lang="en-US" dirty="0"/>
              <a:t>day to day this jolly </a:t>
            </a:r>
            <a:r>
              <a:rPr lang="en-US" dirty="0" smtClean="0"/>
              <a:t>Absalom wooed </a:t>
            </a:r>
            <a:r>
              <a:rPr lang="en-US" dirty="0"/>
              <a:t>her until he was all woe-</a:t>
            </a:r>
            <a:r>
              <a:rPr lang="en-US" dirty="0" err="1"/>
              <a:t>begone</a:t>
            </a:r>
            <a:r>
              <a:rPr lang="en-US" dirty="0"/>
              <a:t>. He </a:t>
            </a:r>
            <a:r>
              <a:rPr lang="en-US" dirty="0" smtClean="0"/>
              <a:t>remained awake </a:t>
            </a:r>
            <a:r>
              <a:rPr lang="en-US" dirty="0"/>
              <a:t>all night and all day, he combed his </a:t>
            </a:r>
            <a:r>
              <a:rPr lang="en-US" dirty="0" smtClean="0"/>
              <a:t>spreading locks </a:t>
            </a:r>
            <a:r>
              <a:rPr lang="en-US" dirty="0"/>
              <a:t>and preened himself, he wooed her by </a:t>
            </a:r>
            <a:r>
              <a:rPr lang="en-US" dirty="0" err="1" smtClean="0"/>
              <a:t>gobetweens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/>
              <a:t>agents, and swore he would be her </a:t>
            </a:r>
            <a:r>
              <a:rPr lang="en-US" dirty="0" smtClean="0"/>
              <a:t>own page</a:t>
            </a:r>
            <a:r>
              <a:rPr lang="en-US" dirty="0"/>
              <a:t>; he sang quavering like a nightingale; he </a:t>
            </a:r>
            <a:r>
              <a:rPr lang="en-US" dirty="0" smtClean="0"/>
              <a:t>sent her </a:t>
            </a:r>
            <a:r>
              <a:rPr lang="en-US" dirty="0"/>
              <a:t>mead, and wines sweetened and spiced, </a:t>
            </a:r>
            <a:r>
              <a:rPr lang="en-US" dirty="0" smtClean="0"/>
              <a:t>and wafers </a:t>
            </a:r>
            <a:r>
              <a:rPr lang="en-US" dirty="0"/>
              <a:t>piping hot from the </a:t>
            </a:r>
            <a:r>
              <a:rPr lang="en-US" dirty="0" smtClean="0"/>
              <a:t>coals”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683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Alisoun</a:t>
            </a:r>
            <a:r>
              <a:rPr lang="en-US" dirty="0" smtClean="0"/>
              <a:t> takes </a:t>
            </a:r>
            <a:r>
              <a:rPr lang="en-US" dirty="0" err="1" smtClean="0"/>
              <a:t>Absolon’s</a:t>
            </a:r>
            <a:r>
              <a:rPr lang="en-US" dirty="0" smtClean="0"/>
              <a:t> wooing as a joke.</a:t>
            </a:r>
          </a:p>
          <a:p>
            <a:r>
              <a:rPr lang="en-US" dirty="0"/>
              <a:t>Nicholas devises a plan that will allow him and </a:t>
            </a:r>
            <a:r>
              <a:rPr lang="en-US" dirty="0" err="1"/>
              <a:t>Alisoun</a:t>
            </a:r>
            <a:r>
              <a:rPr lang="en-US" dirty="0"/>
              <a:t> to spend an entire night together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flood.</a:t>
            </a:r>
          </a:p>
          <a:p>
            <a:r>
              <a:rPr lang="en-US" dirty="0" err="1" smtClean="0"/>
              <a:t>Alisoun</a:t>
            </a:r>
            <a:r>
              <a:rPr lang="en-US" dirty="0" smtClean="0"/>
              <a:t> and Nicholas sleep in the carpenter’s bed.</a:t>
            </a:r>
          </a:p>
          <a:p>
            <a:r>
              <a:rPr lang="en-US" dirty="0" err="1" smtClean="0"/>
              <a:t>Absolon</a:t>
            </a:r>
            <a:r>
              <a:rPr lang="en-US" dirty="0" smtClean="0"/>
              <a:t> passes by.</a:t>
            </a:r>
          </a:p>
          <a:p>
            <a:pPr marL="365760" lvl="1" indent="0">
              <a:buNone/>
            </a:pPr>
            <a:r>
              <a:rPr lang="en-US" dirty="0" smtClean="0"/>
              <a:t>“My </a:t>
            </a:r>
            <a:r>
              <a:rPr lang="en-US" dirty="0"/>
              <a:t>fair bird, my darling! Awake, sweet cinnamon</a:t>
            </a:r>
            <a:r>
              <a:rPr lang="en-US" dirty="0" smtClean="0"/>
              <a:t>, </a:t>
            </a:r>
            <a:r>
              <a:rPr lang="en-US" dirty="0"/>
              <a:t>and speak to me. You think right little upon </a:t>
            </a:r>
            <a:r>
              <a:rPr lang="en-US" dirty="0" smtClean="0"/>
              <a:t>my sorrow</a:t>
            </a:r>
            <a:r>
              <a:rPr lang="en-US" dirty="0"/>
              <a:t>, who sweat for your love wherever I go</a:t>
            </a:r>
            <a:r>
              <a:rPr lang="en-US" dirty="0" smtClean="0"/>
              <a:t>!”</a:t>
            </a:r>
          </a:p>
        </p:txBody>
      </p:sp>
    </p:spTree>
    <p:extLst>
      <p:ext uri="{BB962C8B-B14F-4D97-AF65-F5344CB8AC3E}">
        <p14:creationId xmlns:p14="http://schemas.microsoft.com/office/powerpoint/2010/main" val="4012337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kiss.</a:t>
            </a:r>
          </a:p>
          <a:p>
            <a:pPr marL="365760" lvl="1" indent="0">
              <a:buNone/>
            </a:pPr>
            <a:r>
              <a:rPr lang="en-US" dirty="0"/>
              <a:t>Dark as pitch, </a:t>
            </a:r>
            <a:r>
              <a:rPr lang="en-US" dirty="0" smtClean="0"/>
              <a:t>or as </a:t>
            </a:r>
            <a:r>
              <a:rPr lang="en-US" dirty="0"/>
              <a:t>coal, was the night, and at the window she put </a:t>
            </a:r>
            <a:r>
              <a:rPr lang="en-US" dirty="0" smtClean="0"/>
              <a:t>out her </a:t>
            </a:r>
            <a:r>
              <a:rPr lang="en-US" dirty="0"/>
              <a:t>hole, and </a:t>
            </a:r>
            <a:r>
              <a:rPr lang="en-US" dirty="0" err="1"/>
              <a:t>Absolom</a:t>
            </a:r>
            <a:r>
              <a:rPr lang="en-US" dirty="0"/>
              <a:t>, who knew no better or </a:t>
            </a:r>
            <a:r>
              <a:rPr lang="en-US" dirty="0" smtClean="0"/>
              <a:t>worse but </a:t>
            </a:r>
            <a:r>
              <a:rPr lang="en-US" dirty="0"/>
              <a:t>with his mouth he kissed her naked ass </a:t>
            </a:r>
            <a:r>
              <a:rPr lang="en-US" dirty="0" smtClean="0"/>
              <a:t>so sweetly</a:t>
            </a:r>
            <a:r>
              <a:rPr lang="en-US" dirty="0"/>
              <a:t>, before he was aware of this</a:t>
            </a:r>
            <a:r>
              <a:rPr lang="en-US" dirty="0" smtClean="0"/>
              <a:t>. </a:t>
            </a:r>
            <a:r>
              <a:rPr lang="en-US" dirty="0"/>
              <a:t>He started aback, and thought something was </a:t>
            </a:r>
            <a:r>
              <a:rPr lang="en-US" dirty="0" smtClean="0"/>
              <a:t>amiss, for </a:t>
            </a:r>
            <a:r>
              <a:rPr lang="en-US" dirty="0"/>
              <a:t>well he knew a woman has no beard. He </a:t>
            </a:r>
            <a:r>
              <a:rPr lang="en-US" dirty="0" smtClean="0"/>
              <a:t>felt something </a:t>
            </a:r>
            <a:r>
              <a:rPr lang="en-US" dirty="0"/>
              <a:t>all rough and </a:t>
            </a:r>
            <a:r>
              <a:rPr lang="en-US" dirty="0" smtClean="0"/>
              <a:t>long-haired.</a:t>
            </a:r>
          </a:p>
          <a:p>
            <a:r>
              <a:rPr lang="en-US" dirty="0" smtClean="0"/>
              <a:t>The payback.</a:t>
            </a:r>
          </a:p>
          <a:p>
            <a:pPr marL="365760" lvl="1" indent="0">
              <a:buNone/>
            </a:pPr>
            <a:r>
              <a:rPr lang="en-US" dirty="0"/>
              <a:t>His hot love was now cold and entirely quenched; </a:t>
            </a:r>
            <a:r>
              <a:rPr lang="en-US" dirty="0" smtClean="0"/>
              <a:t>for from </a:t>
            </a:r>
            <a:r>
              <a:rPr lang="en-US" dirty="0"/>
              <a:t>that moment that he had kissed her ass, he </a:t>
            </a:r>
            <a:r>
              <a:rPr lang="en-US" dirty="0" smtClean="0"/>
              <a:t>cared not </a:t>
            </a:r>
            <a:r>
              <a:rPr lang="en-US" dirty="0"/>
              <a:t>a straw for things of love, for he was healed of </a:t>
            </a:r>
            <a:r>
              <a:rPr lang="en-US" dirty="0" smtClean="0"/>
              <a:t>his sickness.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1563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lvl="1" indent="0">
              <a:buNone/>
            </a:pPr>
            <a:r>
              <a:rPr lang="en-US" dirty="0"/>
              <a:t>This Nicholas had risen to take a piss, and </a:t>
            </a:r>
            <a:r>
              <a:rPr lang="en-US" dirty="0" smtClean="0"/>
              <a:t>he thought </a:t>
            </a:r>
            <a:r>
              <a:rPr lang="en-US" dirty="0"/>
              <a:t>he would contribute to the joke; he </a:t>
            </a:r>
            <a:r>
              <a:rPr lang="en-US" dirty="0" smtClean="0"/>
              <a:t>should kiss </a:t>
            </a:r>
            <a:r>
              <a:rPr lang="en-US" dirty="0"/>
              <a:t>him before he ran off! And he threw up </a:t>
            </a:r>
            <a:r>
              <a:rPr lang="en-US" dirty="0" smtClean="0"/>
              <a:t>the window </a:t>
            </a:r>
            <a:r>
              <a:rPr lang="en-US" dirty="0"/>
              <a:t>in haste and quietly put his ass out, past </a:t>
            </a:r>
            <a:r>
              <a:rPr lang="en-US" dirty="0" smtClean="0"/>
              <a:t>the buttocks</a:t>
            </a:r>
            <a:r>
              <a:rPr lang="en-US" dirty="0"/>
              <a:t>, all the way to the thigh-bone. </a:t>
            </a:r>
            <a:r>
              <a:rPr lang="en-US" dirty="0" smtClean="0"/>
              <a:t>Thereupon spoke </a:t>
            </a:r>
            <a:r>
              <a:rPr lang="en-US" dirty="0"/>
              <a:t>this clerk Absalom, “Speak, sweet bird, I </a:t>
            </a:r>
            <a:r>
              <a:rPr lang="en-US" dirty="0" smtClean="0"/>
              <a:t>know not </a:t>
            </a:r>
            <a:r>
              <a:rPr lang="en-US" dirty="0"/>
              <a:t>where thou art.” This Nicholas then let fly a </a:t>
            </a:r>
            <a:r>
              <a:rPr lang="en-US" dirty="0" smtClean="0"/>
              <a:t>fart as </a:t>
            </a:r>
            <a:r>
              <a:rPr lang="en-US" dirty="0"/>
              <a:t>great as a thunder-clap, so much so that with </a:t>
            </a:r>
            <a:r>
              <a:rPr lang="en-US" dirty="0" smtClean="0"/>
              <a:t>the stroke </a:t>
            </a:r>
            <a:r>
              <a:rPr lang="en-US" dirty="0"/>
              <a:t>Absalom was almost blinded; and he </a:t>
            </a:r>
            <a:r>
              <a:rPr lang="en-US" dirty="0" smtClean="0"/>
              <a:t>was ready </a:t>
            </a:r>
            <a:r>
              <a:rPr lang="en-US" dirty="0"/>
              <a:t>with his hot iron and smote Nicholas on </a:t>
            </a:r>
            <a:r>
              <a:rPr lang="en-US" dirty="0" smtClean="0"/>
              <a:t>the ass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44624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“Water!”, </a:t>
            </a:r>
            <a:r>
              <a:rPr lang="en-US" dirty="0" smtClean="0"/>
              <a:t>“</a:t>
            </a:r>
            <a:r>
              <a:rPr lang="en-US" dirty="0"/>
              <a:t>Alas! </a:t>
            </a:r>
            <a:r>
              <a:rPr lang="en-US" dirty="0" smtClean="0"/>
              <a:t>Noah’s flood </a:t>
            </a:r>
            <a:r>
              <a:rPr lang="en-US" dirty="0"/>
              <a:t>is coming now</a:t>
            </a:r>
            <a:r>
              <a:rPr lang="en-US" dirty="0" smtClean="0"/>
              <a:t>!”</a:t>
            </a:r>
          </a:p>
          <a:p>
            <a:r>
              <a:rPr lang="en-US" dirty="0" smtClean="0"/>
              <a:t>The carpenter is mad. People laugh at him.</a:t>
            </a:r>
          </a:p>
          <a:p>
            <a:pPr marL="365760" lvl="1" indent="0">
              <a:buNone/>
            </a:pPr>
            <a:r>
              <a:rPr lang="en-US" dirty="0"/>
              <a:t>Thus the carpenter lost his wife, for all his </a:t>
            </a:r>
            <a:r>
              <a:rPr lang="en-US" dirty="0" smtClean="0"/>
              <a:t>watching and </a:t>
            </a:r>
            <a:r>
              <a:rPr lang="en-US" dirty="0"/>
              <a:t>jealousy; and Nicholas was sore burned. This </a:t>
            </a:r>
            <a:r>
              <a:rPr lang="en-US" dirty="0" smtClean="0"/>
              <a:t>tale is </a:t>
            </a:r>
            <a:r>
              <a:rPr lang="en-US" dirty="0"/>
              <a:t>done, and God save the entire company.</a:t>
            </a:r>
          </a:p>
        </p:txBody>
      </p:sp>
    </p:spTree>
    <p:extLst>
      <p:ext uri="{BB962C8B-B14F-4D97-AF65-F5344CB8AC3E}">
        <p14:creationId xmlns:p14="http://schemas.microsoft.com/office/powerpoint/2010/main" val="3304729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Wrote in Middle English  </a:t>
            </a:r>
          </a:p>
          <a:p>
            <a:r>
              <a:rPr lang="en-US" sz="2800" dirty="0" smtClean="0"/>
              <a:t>First writer to write in English for the common man, not French or Latin, the languages at that time preferred by scholars</a:t>
            </a:r>
          </a:p>
          <a:p>
            <a:r>
              <a:rPr lang="en-US" sz="2800" dirty="0" smtClean="0"/>
              <a:t>Chaucer was middle class, public servant.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800" i="1" dirty="0" smtClean="0"/>
              <a:t>The Canterbury Tales</a:t>
            </a:r>
            <a:r>
              <a:rPr lang="en-US" sz="2800" dirty="0" smtClean="0"/>
              <a:t>:  best contemporary picture of 14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century England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800" dirty="0" smtClean="0"/>
              <a:t>Frame Story:  story that provides a vehicle for telling other stories (stories within a story)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“The Prologue”: introduction of diverse group of characters, including narrator</a:t>
            </a:r>
          </a:p>
          <a:p>
            <a:r>
              <a:rPr lang="en-US" dirty="0" smtClean="0"/>
              <a:t>Tales characters share on pilgrimage to Canterbury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dirty="0" smtClean="0"/>
              <a:t>Canterbury: site of shrine to St. Thomas à Becket</a:t>
            </a:r>
            <a:endParaRPr lang="en-US" sz="2800" dirty="0" smtClean="0"/>
          </a:p>
          <a:p>
            <a:pPr marL="274320" lvl="2" indent="-274320">
              <a:buClr>
                <a:schemeClr val="accent3"/>
              </a:buClr>
              <a:buSzPct val="95000"/>
            </a:pPr>
            <a:r>
              <a:rPr lang="en-US" sz="2400" dirty="0" smtClean="0"/>
              <a:t>His tomb became popular pilgrimage destination</a:t>
            </a:r>
            <a:endParaRPr lang="en-US" sz="2800" dirty="0" smtClean="0"/>
          </a:p>
          <a:p>
            <a:pPr lvl="0"/>
            <a:r>
              <a:rPr lang="en-US" sz="2400" dirty="0" smtClean="0"/>
              <a:t>Pilgrimage:  journey taken to a place with religious significance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/>
              <a:t>Pilgrimage brings together 3 main segments of medieval society:</a:t>
            </a:r>
          </a:p>
          <a:p>
            <a:pPr lvl="1"/>
            <a:r>
              <a:rPr lang="en-US" dirty="0" smtClean="0"/>
              <a:t>Clergy</a:t>
            </a:r>
            <a:endParaRPr lang="en-US" sz="3000" dirty="0" smtClean="0"/>
          </a:p>
          <a:p>
            <a:pPr lvl="1"/>
            <a:r>
              <a:rPr lang="en-US" dirty="0" smtClean="0"/>
              <a:t>Nobles</a:t>
            </a:r>
            <a:endParaRPr lang="en-US" sz="2800" dirty="0" smtClean="0"/>
          </a:p>
          <a:p>
            <a:pPr lvl="1"/>
            <a:r>
              <a:rPr lang="en-US" dirty="0" smtClean="0"/>
              <a:t>Common people:  Narrator (Chaucer),Wife of Bath</a:t>
            </a:r>
            <a:endParaRPr lang="en-US" sz="2800" dirty="0" smtClean="0"/>
          </a:p>
          <a:p>
            <a:r>
              <a:rPr lang="en-US" dirty="0" smtClean="0"/>
              <a:t>Basis for the </a:t>
            </a:r>
            <a:r>
              <a:rPr lang="en-US" b="1" dirty="0" smtClean="0"/>
              <a:t>frame story</a:t>
            </a:r>
            <a:r>
              <a:rPr lang="en-US" dirty="0" smtClean="0"/>
              <a:t>:</a:t>
            </a:r>
            <a:endParaRPr lang="en-US" sz="3000" dirty="0" smtClean="0"/>
          </a:p>
          <a:p>
            <a:pPr lvl="2"/>
            <a:r>
              <a:rPr lang="en-US" sz="2400" dirty="0" smtClean="0"/>
              <a:t>The host proposes that each pilgrim will tell 2 stories on the way to Canterbury</a:t>
            </a:r>
            <a:endParaRPr lang="en-US" sz="2800" dirty="0" smtClean="0"/>
          </a:p>
          <a:p>
            <a:pPr lvl="2"/>
            <a:r>
              <a:rPr lang="en-US" sz="2400" dirty="0" smtClean="0"/>
              <a:t>Winner of the contest will have free meal paid by all other pilgrims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“The Miller’s Tale”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 Genre:   A fabliau (pl., "fabliaux"), a French invention that depicts bourgeois characters in satirical or openly comic plots involving unlikely and complex deceptions, usually concerning sex and/or money</a:t>
            </a:r>
            <a:r>
              <a:rPr lang="en-US" dirty="0" smtClean="0"/>
              <a:t>.</a:t>
            </a:r>
          </a:p>
          <a:p>
            <a:r>
              <a:rPr lang="en-US" dirty="0"/>
              <a:t>S</a:t>
            </a:r>
            <a:r>
              <a:rPr lang="en-US" dirty="0" smtClean="0"/>
              <a:t>atirized</a:t>
            </a:r>
            <a:r>
              <a:rPr lang="en-US" dirty="0"/>
              <a:t> bourgeois </a:t>
            </a:r>
            <a:r>
              <a:rPr lang="en-US" dirty="0" smtClean="0"/>
              <a:t>society.</a:t>
            </a:r>
          </a:p>
          <a:p>
            <a:r>
              <a:rPr lang="en-US" dirty="0"/>
              <a:t>L</a:t>
            </a:r>
            <a:r>
              <a:rPr lang="en-US" dirty="0" smtClean="0"/>
              <a:t>ow-class </a:t>
            </a:r>
            <a:r>
              <a:rPr lang="en-US" dirty="0"/>
              <a:t>setting and figures, </a:t>
            </a:r>
            <a:r>
              <a:rPr lang="en-US" dirty="0" smtClean="0"/>
              <a:t>explicit </a:t>
            </a:r>
            <a:r>
              <a:rPr lang="en-US" dirty="0"/>
              <a:t>sexual </a:t>
            </a:r>
            <a:r>
              <a:rPr lang="en-US" dirty="0" smtClean="0"/>
              <a:t>immorality.</a:t>
            </a:r>
          </a:p>
          <a:p>
            <a:r>
              <a:rPr lang="en-US" dirty="0"/>
              <a:t> </a:t>
            </a:r>
            <a:r>
              <a:rPr lang="en-US" dirty="0" smtClean="0"/>
              <a:t>Husbands</a:t>
            </a:r>
            <a:r>
              <a:rPr lang="en-US" dirty="0"/>
              <a:t>, especially older men with younger wives, are regularly </a:t>
            </a:r>
            <a:r>
              <a:rPr lang="en-US" dirty="0" smtClean="0"/>
              <a:t>duped.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457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End </a:t>
            </a:r>
            <a:r>
              <a:rPr lang="en-US" dirty="0"/>
              <a:t>of the Knight’s Tale, Host asks the Monk to match </a:t>
            </a:r>
            <a:r>
              <a:rPr lang="en-US" dirty="0" smtClean="0"/>
              <a:t>it.</a:t>
            </a:r>
          </a:p>
          <a:p>
            <a:r>
              <a:rPr lang="en-US" sz="2400" b="1" dirty="0" smtClean="0"/>
              <a:t>Knight</a:t>
            </a:r>
            <a:r>
              <a:rPr lang="en-US" sz="2400" dirty="0" smtClean="0"/>
              <a:t>:  </a:t>
            </a:r>
            <a:r>
              <a:rPr lang="en-US" sz="2400" dirty="0"/>
              <a:t>highest social standing among the pilgrims </a:t>
            </a:r>
            <a:r>
              <a:rPr lang="en-US" sz="2800" dirty="0" smtClean="0"/>
              <a:t>. </a:t>
            </a:r>
            <a:r>
              <a:rPr lang="en-US" dirty="0" smtClean="0"/>
              <a:t>Epitome </a:t>
            </a:r>
            <a:r>
              <a:rPr lang="en-US" dirty="0"/>
              <a:t>of </a:t>
            </a:r>
            <a:r>
              <a:rPr lang="en-US" dirty="0" smtClean="0"/>
              <a:t>chivalry. Described </a:t>
            </a:r>
            <a:r>
              <a:rPr lang="en-US" dirty="0"/>
              <a:t>as </a:t>
            </a:r>
            <a:r>
              <a:rPr lang="en-US" dirty="0" smtClean="0"/>
              <a:t>distinguished.</a:t>
            </a:r>
          </a:p>
          <a:p>
            <a:pPr lvl="0"/>
            <a:r>
              <a:rPr lang="en-US" sz="2800" b="1" dirty="0"/>
              <a:t>Miller </a:t>
            </a:r>
            <a:r>
              <a:rPr lang="en-US" sz="2800" dirty="0"/>
              <a:t>(157):  Ground grain for customers (adding his thumb to the scale increased his fee for grinding)</a:t>
            </a:r>
            <a:endParaRPr lang="en-US" sz="3200" dirty="0"/>
          </a:p>
          <a:p>
            <a:pPr lvl="1"/>
            <a:r>
              <a:rPr lang="en-US" dirty="0"/>
              <a:t>Fatty-cakes (over 220 pounds</a:t>
            </a:r>
            <a:r>
              <a:rPr lang="en-US" dirty="0" smtClean="0"/>
              <a:t>); </a:t>
            </a:r>
            <a:r>
              <a:rPr lang="en-US" sz="2800" dirty="0"/>
              <a:t>wart on his nose</a:t>
            </a:r>
          </a:p>
          <a:p>
            <a:pPr lvl="1"/>
            <a:r>
              <a:rPr lang="en-US" dirty="0"/>
              <a:t>Compared to a sow, a fox, an old sow’s ear, &amp; a furnace door: </a:t>
            </a:r>
            <a:r>
              <a:rPr lang="en-US" dirty="0" smtClean="0"/>
              <a:t>dirty.</a:t>
            </a:r>
          </a:p>
          <a:p>
            <a:pPr lvl="1"/>
            <a:r>
              <a:rPr lang="en-US" dirty="0" smtClean="0"/>
              <a:t>Lecherous</a:t>
            </a:r>
            <a:r>
              <a:rPr lang="en-US" dirty="0"/>
              <a:t>:  tells the bawdiest story on the journey</a:t>
            </a:r>
            <a:endParaRPr lang="en-US" sz="2800" dirty="0"/>
          </a:p>
          <a:p>
            <a:pPr lvl="1"/>
            <a:r>
              <a:rPr lang="en-US" dirty="0"/>
              <a:t>Plays the bagpipes as they leave London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0534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Miller </a:t>
            </a:r>
            <a:r>
              <a:rPr lang="en-US" dirty="0"/>
              <a:t>interrupts, drunk, promises that he has a tale that will repay the Knight’s tale.</a:t>
            </a:r>
          </a:p>
          <a:p>
            <a:r>
              <a:rPr lang="en-US" dirty="0"/>
              <a:t>Miller reminds everyone that he is drunk and therefore shouldn’t be held accountable for anything he says.</a:t>
            </a:r>
          </a:p>
          <a:p>
            <a:r>
              <a:rPr lang="en-US" dirty="0"/>
              <a:t>“I will tell a legend and a life of a carpenter and his wife, and how a clerk made a fool of the carpenter.”</a:t>
            </a:r>
          </a:p>
          <a:p>
            <a:r>
              <a:rPr lang="en-US" dirty="0"/>
              <a:t>“he is no cuckold who has no wife”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002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Narrator: don’t blame me! Turn the page if you don’t like it.</a:t>
            </a:r>
          </a:p>
          <a:p>
            <a:r>
              <a:rPr lang="en-US" dirty="0" smtClean="0"/>
              <a:t>Introduction of the characters.</a:t>
            </a:r>
          </a:p>
          <a:p>
            <a:r>
              <a:rPr lang="en-US" dirty="0" smtClean="0"/>
              <a:t>John – carpenter.</a:t>
            </a:r>
          </a:p>
          <a:p>
            <a:r>
              <a:rPr lang="en-US" dirty="0" smtClean="0"/>
              <a:t>Nicholas – student, living with them. Studies astrology.</a:t>
            </a:r>
          </a:p>
          <a:p>
            <a:r>
              <a:rPr lang="en-US" dirty="0"/>
              <a:t>S</a:t>
            </a:r>
            <a:r>
              <a:rPr lang="en-US" dirty="0" smtClean="0"/>
              <a:t>killed </a:t>
            </a:r>
            <a:r>
              <a:rPr lang="en-US" dirty="0"/>
              <a:t>in secret </a:t>
            </a:r>
            <a:r>
              <a:rPr lang="en-US" dirty="0" smtClean="0"/>
              <a:t>love.</a:t>
            </a:r>
          </a:p>
          <a:p>
            <a:r>
              <a:rPr lang="en-US" dirty="0" smtClean="0"/>
              <a:t>Sly.</a:t>
            </a:r>
          </a:p>
          <a:p>
            <a:r>
              <a:rPr lang="en-US" dirty="0" smtClean="0"/>
              <a:t>Description of his room: books,</a:t>
            </a:r>
          </a:p>
        </p:txBody>
      </p:sp>
    </p:spTree>
    <p:extLst>
      <p:ext uri="{BB962C8B-B14F-4D97-AF65-F5344CB8AC3E}">
        <p14:creationId xmlns:p14="http://schemas.microsoft.com/office/powerpoint/2010/main" val="49248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Astrolabe for </a:t>
            </a:r>
            <a:r>
              <a:rPr lang="en-US" dirty="0"/>
              <a:t>measuring the position </a:t>
            </a:r>
            <a:r>
              <a:rPr lang="en-US" dirty="0" smtClean="0"/>
              <a:t>of planets and stars.</a:t>
            </a:r>
          </a:p>
          <a:p>
            <a:r>
              <a:rPr lang="en-US" dirty="0" smtClean="0"/>
              <a:t>Musical instruments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Carpenter’s newly </a:t>
            </a:r>
            <a:r>
              <a:rPr lang="en-US" dirty="0"/>
              <a:t>wedded a wife, </a:t>
            </a:r>
            <a:r>
              <a:rPr lang="en-US" dirty="0" smtClean="0"/>
              <a:t>“eighteen</a:t>
            </a:r>
            <a:r>
              <a:rPr lang="en-US" dirty="0"/>
              <a:t> </a:t>
            </a:r>
            <a:r>
              <a:rPr lang="en-US" dirty="0" smtClean="0"/>
              <a:t>years </a:t>
            </a:r>
            <a:r>
              <a:rPr lang="en-US" dirty="0"/>
              <a:t>of age, whom he loved more than his own </a:t>
            </a:r>
            <a:r>
              <a:rPr lang="en-US" dirty="0" smtClean="0"/>
              <a:t>soul. He </a:t>
            </a:r>
            <a:r>
              <a:rPr lang="en-US" dirty="0"/>
              <a:t>was jealous, and held her closely caged, for </a:t>
            </a:r>
            <a:r>
              <a:rPr lang="en-US" dirty="0" smtClean="0"/>
              <a:t>she was </a:t>
            </a:r>
            <a:r>
              <a:rPr lang="en-US" dirty="0"/>
              <a:t>young, and he was much older and </a:t>
            </a:r>
            <a:r>
              <a:rPr lang="en-US" dirty="0" smtClean="0"/>
              <a:t>judged himself </a:t>
            </a:r>
            <a:r>
              <a:rPr lang="en-US" dirty="0"/>
              <a:t>likely to be made a cuckold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7194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327</TotalTime>
  <Words>1267</Words>
  <Application>Microsoft Office PowerPoint</Application>
  <PresentationFormat>On-screen Show (4:3)</PresentationFormat>
  <Paragraphs>106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Chaucer</vt:lpstr>
      <vt:lpstr>Introduction</vt:lpstr>
      <vt:lpstr>Introduction</vt:lpstr>
      <vt:lpstr>Introduction</vt:lpstr>
      <vt:lpstr>“The Miller’s Tale”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Chaucer</dc:title>
  <dc:creator>George</dc:creator>
  <cp:lastModifiedBy>George</cp:lastModifiedBy>
  <cp:revision>35</cp:revision>
  <cp:lastPrinted>2012-10-09T17:56:01Z</cp:lastPrinted>
  <dcterms:created xsi:type="dcterms:W3CDTF">2010-10-12T15:17:28Z</dcterms:created>
  <dcterms:modified xsi:type="dcterms:W3CDTF">2012-10-09T18:58:48Z</dcterms:modified>
</cp:coreProperties>
</file>