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8483D-5018-43EE-8B41-133FD5BEEF18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F05DF-E878-4A1A-922B-B5D2AF7EC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22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033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155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1605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318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40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27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352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5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06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70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643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F05DF-E878-4A1A-922B-B5D2AF7ECB2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58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4/28/2013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0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4/28/2013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203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4/28/2013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78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4/28/2013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05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4/28/2013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272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4/28/2013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486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4/28/2013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75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4/28/2013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98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4/28/2013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443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4/28/2013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77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4/28/2013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807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4/28/2013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174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Richard Wright (</a:t>
            </a:r>
            <a:r>
              <a:rPr lang="en-US">
                <a:effectLst/>
              </a:rPr>
              <a:t>1908-1960</a:t>
            </a:r>
            <a:r>
              <a:rPr lang="en-US" smtClean="0">
                <a:effectLst/>
              </a:rPr>
              <a:t>)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“The </a:t>
            </a:r>
            <a:r>
              <a:rPr lang="en-US" dirty="0"/>
              <a:t>Man Who Was Almost a Man”</a:t>
            </a:r>
          </a:p>
        </p:txBody>
      </p:sp>
    </p:spTree>
    <p:extLst>
      <p:ext uri="{BB962C8B-B14F-4D97-AF65-F5344CB8AC3E}">
        <p14:creationId xmlns:p14="http://schemas.microsoft.com/office/powerpoint/2010/main" val="1027435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Dave’s parents always chastise him: “You </a:t>
            </a:r>
            <a:r>
              <a:rPr lang="en-US" dirty="0" err="1"/>
              <a:t>ain’t</a:t>
            </a:r>
            <a:r>
              <a:rPr lang="en-US" dirty="0"/>
              <a:t> nothing but a boy.”</a:t>
            </a:r>
          </a:p>
          <a:p>
            <a:pPr lvl="0"/>
            <a:r>
              <a:rPr lang="en-US" dirty="0"/>
              <a:t>Dave’s parents are more concerned with how well he is getting along with Hawkins, the land owner, than on what he thinks about things going on in his life.</a:t>
            </a:r>
          </a:p>
          <a:p>
            <a:pPr lvl="0"/>
            <a:r>
              <a:rPr lang="en-US" dirty="0"/>
              <a:t>Emphasis in poor families is on behaving well, so that they don’t “get in trouble.” </a:t>
            </a:r>
            <a:r>
              <a:rPr lang="en-US" dirty="0" err="1"/>
              <a:t>Stoutsville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List all of the incidents where he is treated like a mule.</a:t>
            </a:r>
          </a:p>
          <a:p>
            <a:pPr lvl="0"/>
            <a:r>
              <a:rPr lang="en-US" dirty="0"/>
              <a:t>Is escape solution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106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 Dave a man at the end? Read page 2526.</a:t>
            </a:r>
          </a:p>
          <a:p>
            <a:pPr lvl="0"/>
            <a:r>
              <a:rPr lang="en-US" dirty="0"/>
              <a:t>What is the meaning of Dave's final remark?</a:t>
            </a:r>
          </a:p>
          <a:p>
            <a:pPr lvl="0"/>
            <a:r>
              <a:rPr lang="en-US" dirty="0"/>
              <a:t>Focusing on aspects of Dave’s character, self-image, and experiences, how do you imagine Dave as a man in his 20's? Defend your answer. </a:t>
            </a:r>
          </a:p>
          <a:p>
            <a:pPr lvl="0"/>
            <a:r>
              <a:rPr lang="en-US" dirty="0"/>
              <a:t>To what extent do you think Dave's parents and his society are responsible for his behavior? Do they keep him from maturing into a man?</a:t>
            </a:r>
          </a:p>
          <a:p>
            <a:pPr lvl="0"/>
            <a:r>
              <a:rPr lang="en-US" dirty="0"/>
              <a:t>At what point (not in the sense of age) in your own life did you feel that you were no longer a boy or a girl, but a man or a woman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18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do your own parents and your society prevent you from becoming a man or a woman? </a:t>
            </a:r>
            <a:endParaRPr lang="en-US" sz="2800" dirty="0" smtClean="0"/>
          </a:p>
          <a:p>
            <a:pPr lvl="0"/>
            <a:r>
              <a:rPr lang="en-US" sz="2800" dirty="0" smtClean="0"/>
              <a:t>Adulthood </a:t>
            </a:r>
            <a:r>
              <a:rPr lang="en-US" sz="2800" dirty="0"/>
              <a:t>associated purely with language and sexuality. </a:t>
            </a:r>
            <a:endParaRPr lang="en-US" sz="2800" dirty="0" smtClean="0"/>
          </a:p>
          <a:p>
            <a:pPr lvl="0"/>
            <a:r>
              <a:rPr lang="en-US" sz="2800" dirty="0" smtClean="0"/>
              <a:t>Prevent </a:t>
            </a:r>
            <a:r>
              <a:rPr lang="en-US" sz="2800" dirty="0"/>
              <a:t>sexuality and language related to sexuality, and you prevent adulthood. </a:t>
            </a:r>
            <a:endParaRPr lang="en-US" sz="2000" dirty="0"/>
          </a:p>
          <a:p>
            <a:pPr lvl="1"/>
            <a:r>
              <a:rPr lang="en-US" dirty="0"/>
              <a:t>Purity dance.</a:t>
            </a:r>
            <a:endParaRPr lang="en-US" sz="1800" dirty="0"/>
          </a:p>
          <a:p>
            <a:pPr lvl="1"/>
            <a:r>
              <a:rPr lang="en-US" dirty="0"/>
              <a:t>Scrotum</a:t>
            </a:r>
            <a:endParaRPr lang="en-US" sz="1800" dirty="0"/>
          </a:p>
          <a:p>
            <a:pPr lvl="0"/>
            <a:r>
              <a:rPr lang="en-US" sz="2800" dirty="0"/>
              <a:t>At what age were you permitted to cuss in front (not at) your parents?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46857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How do young boys and girls in our society try to escape the pressure that prevents them from growing up into a man or a woman?</a:t>
            </a:r>
          </a:p>
          <a:p>
            <a:pPr lvl="0"/>
            <a:r>
              <a:rPr lang="en-US" dirty="0"/>
              <a:t> Tough question! Is society better off without individuals like Dave? Should they celebrate his departure?</a:t>
            </a:r>
          </a:p>
          <a:p>
            <a:pPr lvl="0"/>
            <a:r>
              <a:rPr lang="en-US" dirty="0"/>
              <a:t>Are individuals like Dave better off away from a society like his? </a:t>
            </a:r>
          </a:p>
        </p:txBody>
      </p:sp>
    </p:spTree>
    <p:extLst>
      <p:ext uri="{BB962C8B-B14F-4D97-AF65-F5344CB8AC3E}">
        <p14:creationId xmlns:p14="http://schemas.microsoft.com/office/powerpoint/2010/main" val="3348957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Stories based on personal experiences.</a:t>
            </a:r>
          </a:p>
          <a:p>
            <a:pPr lvl="0"/>
            <a:r>
              <a:rPr lang="en-US" dirty="0"/>
              <a:t>Alienated protagonists trapped in repressive society.</a:t>
            </a:r>
          </a:p>
          <a:p>
            <a:pPr lvl="0"/>
            <a:r>
              <a:rPr lang="en-US" dirty="0"/>
              <a:t>Questions of existential identity.</a:t>
            </a:r>
          </a:p>
          <a:p>
            <a:pPr lvl="0"/>
            <a:r>
              <a:rPr lang="en-US" dirty="0"/>
              <a:t>Difficult passage from adolescence to maturity.</a:t>
            </a:r>
          </a:p>
          <a:p>
            <a:pPr lvl="0"/>
            <a:r>
              <a:rPr lang="en-US" dirty="0"/>
              <a:t>Study of the production of personality and the arousal of a self-directive being.</a:t>
            </a:r>
          </a:p>
          <a:p>
            <a:pPr lvl="0"/>
            <a:r>
              <a:rPr lang="en-US" dirty="0"/>
              <a:t>Rejection of personality that is defined from the outside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569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Dave, a poor boy in the South, desperately wants a gun, which a storeowner offers to sell him for two dollars. </a:t>
            </a:r>
            <a:endParaRPr lang="en-US" dirty="0" smtClean="0"/>
          </a:p>
          <a:p>
            <a:pPr lvl="0"/>
            <a:r>
              <a:rPr lang="en-US" dirty="0" smtClean="0"/>
              <a:t>Dave </a:t>
            </a:r>
            <a:r>
              <a:rPr lang="en-US" dirty="0"/>
              <a:t>asks his mother for the money. </a:t>
            </a:r>
            <a:endParaRPr lang="en-US" dirty="0" smtClean="0"/>
          </a:p>
          <a:p>
            <a:pPr lvl="0"/>
            <a:r>
              <a:rPr lang="en-US" dirty="0" smtClean="0"/>
              <a:t>She </a:t>
            </a:r>
            <a:r>
              <a:rPr lang="en-US" dirty="0"/>
              <a:t>agrees to the purchase because Dave's father needs a gun. </a:t>
            </a:r>
            <a:endParaRPr lang="en-US" dirty="0" smtClean="0"/>
          </a:p>
          <a:p>
            <a:pPr lvl="0"/>
            <a:r>
              <a:rPr lang="en-US" dirty="0" smtClean="0"/>
              <a:t>Dave </a:t>
            </a:r>
            <a:r>
              <a:rPr lang="en-US" dirty="0"/>
              <a:t>buys the gun and is fascinated by it. </a:t>
            </a:r>
            <a:endParaRPr lang="en-US" dirty="0" smtClean="0"/>
          </a:p>
          <a:p>
            <a:pPr lvl="0"/>
            <a:r>
              <a:rPr lang="en-US" dirty="0" smtClean="0"/>
              <a:t>Plowing </a:t>
            </a:r>
            <a:r>
              <a:rPr lang="en-US" dirty="0"/>
              <a:t>the fields the next morning, he decides to shoot the gun. </a:t>
            </a:r>
            <a:endParaRPr lang="en-US" dirty="0" smtClean="0"/>
          </a:p>
          <a:p>
            <a:pPr lvl="0"/>
            <a:r>
              <a:rPr lang="en-US" dirty="0" smtClean="0"/>
              <a:t>To </a:t>
            </a:r>
            <a:r>
              <a:rPr lang="en-US" dirty="0"/>
              <a:t>his horror, he unintentionally shoots and kills the mule he is working with.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703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Later that day a crowd gathers to bury the mule and investigates what happened. </a:t>
            </a:r>
            <a:endParaRPr lang="en-US" dirty="0" smtClean="0"/>
          </a:p>
          <a:p>
            <a:pPr lvl="0"/>
            <a:r>
              <a:rPr lang="en-US" dirty="0" smtClean="0"/>
              <a:t>Dave </a:t>
            </a:r>
            <a:r>
              <a:rPr lang="en-US" dirty="0"/>
              <a:t>tells the others that the mule died because it impaled itself on the point of the plow. </a:t>
            </a:r>
            <a:endParaRPr lang="en-US" dirty="0" smtClean="0"/>
          </a:p>
          <a:p>
            <a:pPr lvl="0"/>
            <a:r>
              <a:rPr lang="en-US" dirty="0" smtClean="0"/>
              <a:t>It </a:t>
            </a:r>
            <a:r>
              <a:rPr lang="en-US" dirty="0"/>
              <a:t>becomes clear that Dave shot the mule, and the crowd mocks him. </a:t>
            </a:r>
            <a:endParaRPr lang="en-US" dirty="0" smtClean="0"/>
          </a:p>
          <a:p>
            <a:pPr lvl="0"/>
            <a:r>
              <a:rPr lang="en-US" dirty="0" smtClean="0"/>
              <a:t>Dave </a:t>
            </a:r>
            <a:r>
              <a:rPr lang="en-US" dirty="0"/>
              <a:t>must pay for the mule with two years of free labor. </a:t>
            </a:r>
            <a:endParaRPr lang="en-US" dirty="0" smtClean="0"/>
          </a:p>
          <a:p>
            <a:pPr lvl="0"/>
            <a:r>
              <a:rPr lang="en-US" dirty="0" smtClean="0"/>
              <a:t>That </a:t>
            </a:r>
            <a:r>
              <a:rPr lang="en-US" dirty="0"/>
              <a:t>night, Dave hops a train out of town, taking the gun with him, telling himself that he is going somewhere where he can be a man.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286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Dave (17) desperate to be considered a man. </a:t>
            </a:r>
            <a:endParaRPr lang="en-US" dirty="0" smtClean="0"/>
          </a:p>
          <a:p>
            <a:pPr lvl="0"/>
            <a:r>
              <a:rPr lang="en-US" dirty="0" smtClean="0"/>
              <a:t>Struggling </a:t>
            </a:r>
            <a:r>
              <a:rPr lang="en-US" dirty="0"/>
              <a:t>to assert his identity in the restrictive racist atmosphere of the rural South. </a:t>
            </a:r>
          </a:p>
          <a:p>
            <a:pPr lvl="0"/>
            <a:r>
              <a:rPr lang="en-US" dirty="0"/>
              <a:t>Dave is presented with problems such as self-doubt, frustration with his parents, and racial issues.</a:t>
            </a:r>
          </a:p>
          <a:p>
            <a:pPr lvl="0"/>
            <a:r>
              <a:rPr lang="en-US" dirty="0"/>
              <a:t>Longing for a symbol of power and masculinity.</a:t>
            </a:r>
          </a:p>
          <a:p>
            <a:pPr lvl="0"/>
            <a:r>
              <a:rPr lang="en-US" dirty="0"/>
              <a:t>Dave feels like Mr. Hawkins and those who work the farm with him treat him badly because of his age.</a:t>
            </a:r>
          </a:p>
          <a:p>
            <a:pPr lvl="0"/>
            <a:r>
              <a:rPr lang="en-US" dirty="0"/>
              <a:t>Dave fantasizes that owning a gun will win him the respect he craves. </a:t>
            </a:r>
          </a:p>
        </p:txBody>
      </p:sp>
    </p:spTree>
    <p:extLst>
      <p:ext uri="{BB962C8B-B14F-4D97-AF65-F5344CB8AC3E}">
        <p14:creationId xmlns:p14="http://schemas.microsoft.com/office/powerpoint/2010/main" val="626356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Gun as a symbol of power, maturity, and manhood.</a:t>
            </a:r>
          </a:p>
          <a:p>
            <a:r>
              <a:rPr lang="en-US" dirty="0"/>
              <a:t>“One of these days he was going to get a gun and practice shooting, then they couldn’t talk to him as though he were a little boy.”</a:t>
            </a:r>
          </a:p>
          <a:p>
            <a:pPr lvl="0"/>
            <a:r>
              <a:rPr lang="en-US" dirty="0"/>
              <a:t>As a child grows up, he/she wants a sense of power.</a:t>
            </a:r>
          </a:p>
          <a:p>
            <a:pPr lvl="0"/>
            <a:r>
              <a:rPr lang="en-US" dirty="0"/>
              <a:t>After he gets a gun, he learns that he needs more than a gun to earn respect.</a:t>
            </a:r>
          </a:p>
          <a:p>
            <a:pPr lvl="0"/>
            <a:r>
              <a:rPr lang="en-US" dirty="0"/>
              <a:t>gun.= Power = respect</a:t>
            </a:r>
          </a:p>
          <a:p>
            <a:pPr lvl="0"/>
            <a:r>
              <a:rPr lang="en-US" dirty="0"/>
              <a:t>Outcome – ridicule.</a:t>
            </a:r>
          </a:p>
          <a:p>
            <a:pPr lvl="0"/>
            <a:r>
              <a:rPr lang="en-US" dirty="0"/>
              <a:t>He is also looked down upon for being a “fool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04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Humiliation: loss of self-respect, state of being reduced to lowliness or submission. </a:t>
            </a:r>
            <a:endParaRPr lang="en-US" dirty="0" smtClean="0"/>
          </a:p>
          <a:p>
            <a:pPr lvl="0"/>
            <a:r>
              <a:rPr lang="en-US" dirty="0" smtClean="0"/>
              <a:t>Involves </a:t>
            </a:r>
            <a:r>
              <a:rPr lang="en-US" dirty="0"/>
              <a:t>making someone feel ashamed or foolish by injuring their dignity and self-respect, especially publically.</a:t>
            </a:r>
          </a:p>
          <a:p>
            <a:pPr lvl="0"/>
            <a:r>
              <a:rPr lang="en-US" dirty="0"/>
              <a:t>Accept responsibility for his action, or run away.</a:t>
            </a:r>
          </a:p>
          <a:p>
            <a:pPr lvl="0"/>
            <a:r>
              <a:rPr lang="en-US" dirty="0"/>
              <a:t>What does it mean to "accept responsibility for one's actions"? </a:t>
            </a:r>
            <a:endParaRPr lang="en-US" dirty="0" smtClean="0"/>
          </a:p>
          <a:p>
            <a:pPr lvl="0"/>
            <a:r>
              <a:rPr lang="en-US" dirty="0" smtClean="0"/>
              <a:t>How </a:t>
            </a:r>
            <a:r>
              <a:rPr lang="en-US" dirty="0"/>
              <a:t>should one do it? </a:t>
            </a:r>
            <a:endParaRPr lang="en-US" dirty="0" smtClean="0"/>
          </a:p>
          <a:p>
            <a:pPr lvl="0"/>
            <a:r>
              <a:rPr lang="en-US" dirty="0" smtClean="0"/>
              <a:t>He </a:t>
            </a:r>
            <a:r>
              <a:rPr lang="en-US" dirty="0"/>
              <a:t>finally admits he shot the mule. Isn’t that enough?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46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responsible is Dave for his shortcomings? </a:t>
            </a:r>
            <a:endParaRPr lang="en-US" sz="2000" dirty="0"/>
          </a:p>
          <a:p>
            <a:pPr lvl="1"/>
            <a:r>
              <a:rPr lang="en-US" dirty="0"/>
              <a:t>Dave appears to be less responsible for his shortcomings. </a:t>
            </a:r>
            <a:endParaRPr lang="en-US" sz="1800" dirty="0"/>
          </a:p>
          <a:p>
            <a:pPr lvl="1"/>
            <a:r>
              <a:rPr lang="en-US" dirty="0"/>
              <a:t>His poverty is deep and his parents are awful and he has no future. </a:t>
            </a:r>
            <a:endParaRPr lang="en-US" sz="1800" dirty="0"/>
          </a:p>
          <a:p>
            <a:pPr lvl="1"/>
            <a:r>
              <a:rPr lang="en-US" dirty="0"/>
              <a:t>His desire to get a gun so he can become a man is ignorant, but what other recourse does he have? </a:t>
            </a:r>
            <a:endParaRPr lang="en-US" sz="1800" dirty="0"/>
          </a:p>
          <a:p>
            <a:pPr lvl="1"/>
            <a:r>
              <a:rPr lang="en-US" dirty="0"/>
              <a:t>In his environment there is practically no way he could grow up and develop self respect and the respect of others. </a:t>
            </a:r>
            <a:endParaRPr lang="en-US" sz="1800" dirty="0"/>
          </a:p>
          <a:p>
            <a:pPr lvl="1"/>
            <a:r>
              <a:rPr lang="en-US" dirty="0"/>
              <a:t>Dave is treated just like a mule. </a:t>
            </a:r>
            <a:endParaRPr lang="en-US" sz="1800" dirty="0"/>
          </a:p>
          <a:p>
            <a:pPr lvl="1"/>
            <a:r>
              <a:rPr lang="en-US" dirty="0"/>
              <a:t>He's given no responsibility, not even the chance to hold on to part of his </a:t>
            </a:r>
            <a:r>
              <a:rPr lang="en-US" dirty="0" smtClean="0"/>
              <a:t>earnings.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8912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Dave doesn't want a gun, he wants to be a man.</a:t>
            </a:r>
          </a:p>
          <a:p>
            <a:pPr lvl="0"/>
            <a:r>
              <a:rPr lang="en-US" dirty="0"/>
              <a:t>He kills the mule and though he doesn't realize it, this sets in motion his liberation, his chance to become a man. Like Eve biting the apple.</a:t>
            </a:r>
          </a:p>
          <a:p>
            <a:pPr lvl="0"/>
            <a:r>
              <a:rPr lang="en-US" dirty="0"/>
              <a:t>Dave had to kill a mule so that he would not forever be one himself.</a:t>
            </a:r>
          </a:p>
          <a:p>
            <a:pPr lvl="0"/>
            <a:r>
              <a:rPr lang="en-US" dirty="0"/>
              <a:t>Mr. Hawkins doesn't think of Dave in terms of a man. </a:t>
            </a:r>
            <a:endParaRPr lang="en-US" dirty="0" smtClean="0"/>
          </a:p>
          <a:p>
            <a:pPr lvl="0"/>
            <a:r>
              <a:rPr lang="en-US" dirty="0" smtClean="0"/>
              <a:t>He </a:t>
            </a:r>
            <a:r>
              <a:rPr lang="en-US" dirty="0"/>
              <a:t>sees Dave as a mule. If he fires him it would be like shooting his own mule.</a:t>
            </a:r>
          </a:p>
          <a:p>
            <a:pPr lvl="0"/>
            <a:r>
              <a:rPr lang="en-US" dirty="0"/>
              <a:t>List all of the insults he receives from his mother and father and from others. </a:t>
            </a:r>
          </a:p>
        </p:txBody>
      </p:sp>
    </p:spTree>
    <p:extLst>
      <p:ext uri="{BB962C8B-B14F-4D97-AF65-F5344CB8AC3E}">
        <p14:creationId xmlns:p14="http://schemas.microsoft.com/office/powerpoint/2010/main" val="12639087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low" id="{DC2AA2DB-AE1A-408E-A6CD-448B8CB244AD}" vid="{10B85DB0-E885-4BF1-97E7-EF96B8DEEC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1037</Words>
  <Application>Microsoft Office PowerPoint</Application>
  <PresentationFormat>Widescreen</PresentationFormat>
  <Paragraphs>83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Constantia</vt:lpstr>
      <vt:lpstr>Wingdings 2</vt:lpstr>
      <vt:lpstr>Flow</vt:lpstr>
      <vt:lpstr>Richard Wright (1908-1960)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Richard Wright (1908-1960) “</dc:title>
  <dc:creator>George Mitrevski</dc:creator>
  <cp:lastModifiedBy>George Mitrevski</cp:lastModifiedBy>
  <cp:revision>4</cp:revision>
  <dcterms:created xsi:type="dcterms:W3CDTF">2013-04-28T17:50:15Z</dcterms:created>
  <dcterms:modified xsi:type="dcterms:W3CDTF">2013-04-28T18:02:36Z</dcterms:modified>
</cp:coreProperties>
</file>