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912DE-3316-49D1-90FF-CE5C8A61B627}" type="datetimeFigureOut">
              <a:rPr lang="en-US" smtClean="0"/>
              <a:t>2/3/2012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029F1A-0488-4732-9D96-2DDF36709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787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029F1A-0488-4732-9D96-2DDF367098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4535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029F1A-0488-4732-9D96-2DDF3670985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09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029F1A-0488-4732-9D96-2DDF367098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48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029F1A-0488-4732-9D96-2DDF367098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403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029F1A-0488-4732-9D96-2DDF367098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1198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029F1A-0488-4732-9D96-2DDF367098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4805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029F1A-0488-4732-9D96-2DDF3670985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699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029F1A-0488-4732-9D96-2DDF3670985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7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029F1A-0488-4732-9D96-2DDF3670985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9779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029F1A-0488-4732-9D96-2DDF3670985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130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650-134D-4792-B7E0-AD219378E5D3}" type="datetimeFigureOut">
              <a:rPr lang="en-US" smtClean="0"/>
              <a:t>2/3/2012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32BA-78F0-4431-94E7-6907141E233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650-134D-4792-B7E0-AD219378E5D3}" type="datetimeFigureOut">
              <a:rPr lang="en-US" smtClean="0"/>
              <a:t>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32BA-78F0-4431-94E7-6907141E2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650-134D-4792-B7E0-AD219378E5D3}" type="datetimeFigureOut">
              <a:rPr lang="en-US" smtClean="0"/>
              <a:t>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32BA-78F0-4431-94E7-6907141E2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650-134D-4792-B7E0-AD219378E5D3}" type="datetimeFigureOut">
              <a:rPr lang="en-US" smtClean="0"/>
              <a:t>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32BA-78F0-4431-94E7-6907141E2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650-134D-4792-B7E0-AD219378E5D3}" type="datetimeFigureOut">
              <a:rPr lang="en-US" smtClean="0"/>
              <a:t>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32BA-78F0-4431-94E7-6907141E233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650-134D-4792-B7E0-AD219378E5D3}" type="datetimeFigureOut">
              <a:rPr lang="en-US" smtClean="0"/>
              <a:t>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32BA-78F0-4431-94E7-6907141E2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650-134D-4792-B7E0-AD219378E5D3}" type="datetimeFigureOut">
              <a:rPr lang="en-US" smtClean="0"/>
              <a:t>2/3/2012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32BA-78F0-4431-94E7-6907141E2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650-134D-4792-B7E0-AD219378E5D3}" type="datetimeFigureOut">
              <a:rPr lang="en-US" smtClean="0"/>
              <a:t>2/3/2012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32BA-78F0-4431-94E7-6907141E2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650-134D-4792-B7E0-AD219378E5D3}" type="datetimeFigureOut">
              <a:rPr lang="en-US" smtClean="0"/>
              <a:t>2/3/2012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32BA-78F0-4431-94E7-6907141E2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650-134D-4792-B7E0-AD219378E5D3}" type="datetimeFigureOut">
              <a:rPr lang="en-US" smtClean="0"/>
              <a:t>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32BA-78F0-4431-94E7-6907141E2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650-134D-4792-B7E0-AD219378E5D3}" type="datetimeFigureOut">
              <a:rPr lang="en-US" smtClean="0"/>
              <a:t>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85632BA-78F0-4431-94E7-6907141E233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916B650-134D-4792-B7E0-AD219378E5D3}" type="datetimeFigureOut">
              <a:rPr lang="en-US" smtClean="0"/>
              <a:t>2/3/2012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5632BA-78F0-4431-94E7-6907141E233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Rousseau (1712-1778)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“Confessions”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733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Book V.</a:t>
            </a:r>
          </a:p>
          <a:p>
            <a:r>
              <a:rPr lang="en-US" dirty="0" smtClean="0"/>
              <a:t>How to deal with passions? Love for no object? (p. 311 top).</a:t>
            </a:r>
          </a:p>
          <a:p>
            <a:r>
              <a:rPr lang="en-US" dirty="0" smtClean="0"/>
              <a:t>Book VI.</a:t>
            </a:r>
          </a:p>
          <a:p>
            <a:r>
              <a:rPr lang="en-US" dirty="0" smtClean="0"/>
              <a:t>The past more attractive than the future.</a:t>
            </a:r>
          </a:p>
          <a:p>
            <a:r>
              <a:rPr lang="en-US" smtClean="0"/>
              <a:t>The periwinkle incident.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50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/>
              <a:t>Man is born free, and yet we see him everywhere in chains.</a:t>
            </a:r>
            <a:endParaRPr lang="en-US" b="1" dirty="0"/>
          </a:p>
          <a:p>
            <a:pPr lvl="0"/>
            <a:r>
              <a:rPr lang="en-US" dirty="0"/>
              <a:t>To renounce our liberty, is to renounce our quality of man, and this is incompatible with the nature of </a:t>
            </a:r>
            <a:r>
              <a:rPr lang="en-US" dirty="0" smtClean="0"/>
              <a:t>man.</a:t>
            </a:r>
          </a:p>
          <a:p>
            <a:pPr lvl="0"/>
            <a:r>
              <a:rPr lang="en-US" dirty="0" smtClean="0"/>
              <a:t>Man </a:t>
            </a:r>
            <a:r>
              <a:rPr lang="en-US" dirty="0"/>
              <a:t>is cursed to be free.</a:t>
            </a:r>
            <a:endParaRPr lang="en-US" b="1" dirty="0"/>
          </a:p>
          <a:p>
            <a:pPr lvl="0"/>
            <a:r>
              <a:rPr lang="en-US" dirty="0"/>
              <a:t>War is not a concern between man and man, but between State and State, in which individuals are only enemies accidentally.</a:t>
            </a:r>
            <a:endParaRPr lang="en-US" b="1" dirty="0"/>
          </a:p>
          <a:p>
            <a:pPr lvl="0"/>
            <a:r>
              <a:rPr lang="en-US" dirty="0"/>
              <a:t>Society governed by common interest. No common interest, no society.</a:t>
            </a:r>
            <a:endParaRPr lang="en-US" b="1" dirty="0"/>
          </a:p>
          <a:p>
            <a:pPr lvl="0"/>
            <a:r>
              <a:rPr lang="en-US" dirty="0"/>
              <a:t>Death penalty – sign of a weak State</a:t>
            </a:r>
            <a:r>
              <a:rPr lang="en-US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63806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 a well governed state there are few punishments, not because there are many pardons, but because there are only a small number of criminals. </a:t>
            </a:r>
            <a:endParaRPr lang="en-US" dirty="0" smtClean="0"/>
          </a:p>
          <a:p>
            <a:pPr lvl="0"/>
            <a:r>
              <a:rPr lang="en-US" dirty="0" smtClean="0"/>
              <a:t>One </a:t>
            </a:r>
            <a:r>
              <a:rPr lang="en-US" dirty="0"/>
              <a:t>out of a 100 Americans adults are right now in prison, more than in any other country in the world. Why, according to Rousseau? </a:t>
            </a:r>
            <a:endParaRPr lang="en-US" b="1" dirty="0"/>
          </a:p>
          <a:p>
            <a:pPr lvl="0"/>
            <a:r>
              <a:rPr lang="en-US" dirty="0"/>
              <a:t>Humanity is naturally sociable. </a:t>
            </a:r>
            <a:endParaRPr lang="en-US" b="1" dirty="0"/>
          </a:p>
          <a:p>
            <a:pPr lvl="0"/>
            <a:r>
              <a:rPr lang="en-US" dirty="0" smtClean="0"/>
              <a:t>Man has natural </a:t>
            </a:r>
            <a:r>
              <a:rPr lang="en-US" dirty="0"/>
              <a:t>capacity for friendship. </a:t>
            </a:r>
            <a:endParaRPr lang="en-US" b="1" dirty="0"/>
          </a:p>
          <a:p>
            <a:pPr lvl="0"/>
            <a:r>
              <a:rPr lang="en-US" dirty="0"/>
              <a:t>Friendship calls for complete openness, trust, reciprocity and equality.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86543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Friendship </a:t>
            </a:r>
            <a:r>
              <a:rPr lang="en-US" dirty="0"/>
              <a:t>fails as a result of social pressures which isolate individuals from the loving community of man.</a:t>
            </a:r>
            <a:endParaRPr lang="en-US" b="1" dirty="0"/>
          </a:p>
          <a:p>
            <a:pPr lvl="0"/>
            <a:r>
              <a:rPr lang="en-US" dirty="0"/>
              <a:t>The influences of a badly ordered society in which inequality prevails can corrupt individuals. </a:t>
            </a:r>
            <a:endParaRPr lang="en-US" b="1" dirty="0"/>
          </a:p>
          <a:p>
            <a:pPr lvl="0"/>
            <a:r>
              <a:rPr lang="en-US" dirty="0"/>
              <a:t>I want to have what my neighbor has, and if I can’t buy it, I’ll steal it. </a:t>
            </a:r>
            <a:endParaRPr lang="en-US" dirty="0" smtClean="0"/>
          </a:p>
          <a:p>
            <a:pPr lvl="0"/>
            <a:r>
              <a:rPr lang="en-US" dirty="0"/>
              <a:t>Natural man is good, in the sense that he does not willingly harm other people.</a:t>
            </a:r>
            <a:endParaRPr lang="en-US" b="1" dirty="0"/>
          </a:p>
          <a:p>
            <a:pPr lvl="0"/>
            <a:r>
              <a:rPr lang="en-US" dirty="0"/>
              <a:t>Natural man is free of self love, vanity and greed</a:t>
            </a:r>
            <a:r>
              <a:rPr lang="en-US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7138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“Confessions”. Book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 confession? Why confess?</a:t>
            </a:r>
          </a:p>
          <a:p>
            <a:r>
              <a:rPr lang="en-US" dirty="0" smtClean="0"/>
              <a:t>Autobiography. The self in relation to the other.</a:t>
            </a:r>
          </a:p>
          <a:p>
            <a:r>
              <a:rPr lang="en-US" dirty="0" smtClean="0"/>
              <a:t>Takes the self as subject.</a:t>
            </a:r>
          </a:p>
          <a:p>
            <a:r>
              <a:rPr lang="en-US" dirty="0" smtClean="0"/>
              <a:t>Exemplifies the period’s dominant values.</a:t>
            </a:r>
          </a:p>
          <a:p>
            <a:r>
              <a:rPr lang="en-US" dirty="0" smtClean="0"/>
              <a:t>Honesty – the highest value.</a:t>
            </a:r>
          </a:p>
          <a:p>
            <a:r>
              <a:rPr lang="en-US" dirty="0" smtClean="0"/>
              <a:t>I know my heart and understand my fellow men. (293)</a:t>
            </a:r>
          </a:p>
          <a:p>
            <a:r>
              <a:rPr lang="en-US" dirty="0" smtClean="0"/>
              <a:t>I am unlike anyone I have ever met.</a:t>
            </a:r>
          </a:p>
          <a:p>
            <a:r>
              <a:rPr lang="en-US" dirty="0" smtClean="0"/>
              <a:t>I felt before I thought, which is the common lot of man.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009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could I have turned wicked when I had nothing but examples of kindness before my eyes.</a:t>
            </a:r>
          </a:p>
          <a:p>
            <a:r>
              <a:rPr lang="en-US" dirty="0" smtClean="0"/>
              <a:t>On friendship. Cousin Bernard.</a:t>
            </a:r>
          </a:p>
          <a:p>
            <a:r>
              <a:rPr lang="en-US" dirty="0" smtClean="0"/>
              <a:t>On punishment. Verbal and physical. (page 296).</a:t>
            </a:r>
          </a:p>
          <a:p>
            <a:r>
              <a:rPr lang="en-US" dirty="0" smtClean="0"/>
              <a:t>Early experience of physical passion, at age 8. (pages 297-298)</a:t>
            </a:r>
          </a:p>
          <a:p>
            <a:r>
              <a:rPr lang="en-US" dirty="0" smtClean="0"/>
              <a:t>Longing for the </a:t>
            </a:r>
            <a:r>
              <a:rPr lang="en-US" dirty="0" smtClean="0"/>
              <a:t>lover </a:t>
            </a:r>
            <a:r>
              <a:rPr lang="en-US" dirty="0" smtClean="0"/>
              <a:t>as the purest form of Romantic love.</a:t>
            </a:r>
          </a:p>
        </p:txBody>
      </p:sp>
    </p:spTree>
    <p:extLst>
      <p:ext uri="{BB962C8B-B14F-4D97-AF65-F5344CB8AC3E}">
        <p14:creationId xmlns:p14="http://schemas.microsoft.com/office/powerpoint/2010/main" val="869411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punishment and false accusations: “My blood boils at the sight of the tale of any injustice” (page 300).</a:t>
            </a:r>
          </a:p>
          <a:p>
            <a:r>
              <a:rPr lang="en-US" dirty="0" smtClean="0"/>
              <a:t>Book II.</a:t>
            </a:r>
          </a:p>
          <a:p>
            <a:r>
              <a:rPr lang="en-US" dirty="0" smtClean="0"/>
              <a:t>False accusations against Marion. The suffering of the accuser: “Remorse sleeps while fate is kind, but grows sharper in adversity.”</a:t>
            </a:r>
          </a:p>
          <a:p>
            <a:r>
              <a:rPr lang="en-US" dirty="0" smtClean="0"/>
              <a:t>Purpose of the confession – reveal inner feelings.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386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Book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</a:t>
            </a:r>
            <a:r>
              <a:rPr lang="en-US" dirty="0" err="1" smtClean="0"/>
              <a:t>Mme</a:t>
            </a:r>
            <a:r>
              <a:rPr lang="en-US" dirty="0" smtClean="0"/>
              <a:t> de Warrens</a:t>
            </a:r>
          </a:p>
          <a:p>
            <a:r>
              <a:rPr lang="en-US" dirty="0" smtClean="0"/>
              <a:t>Inspires him with sweet habit of affection.</a:t>
            </a:r>
          </a:p>
          <a:p>
            <a:r>
              <a:rPr lang="en-US" dirty="0" smtClean="0"/>
              <a:t>Female friendship. (page 304).</a:t>
            </a:r>
          </a:p>
          <a:p>
            <a:r>
              <a:rPr lang="en-US" dirty="0" smtClean="0"/>
              <a:t>How do same sex and opposite sex friendships differ?</a:t>
            </a:r>
          </a:p>
          <a:p>
            <a:r>
              <a:rPr lang="en-US" dirty="0" smtClean="0"/>
              <a:t>Sweet sense of well-being I felt in her company. (305)</a:t>
            </a:r>
          </a:p>
          <a:p>
            <a:r>
              <a:rPr lang="en-US" dirty="0" smtClean="0"/>
              <a:t>Feelings in the absence of the beloved.</a:t>
            </a:r>
          </a:p>
          <a:p>
            <a:r>
              <a:rPr lang="en-US" dirty="0" smtClean="0"/>
              <a:t>“My inability to live without her caused me outbreaks of tenderness which often concluded in tears.” (306)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446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Mind vs. heart. Thought vs. feeling.</a:t>
            </a:r>
          </a:p>
          <a:p>
            <a:r>
              <a:rPr lang="en-US" dirty="0" smtClean="0"/>
              <a:t>Difficulties in conversations.</a:t>
            </a:r>
          </a:p>
          <a:p>
            <a:r>
              <a:rPr lang="en-US" dirty="0" smtClean="0"/>
              <a:t>Book IV.</a:t>
            </a:r>
          </a:p>
          <a:p>
            <a:r>
              <a:rPr lang="en-US" dirty="0" smtClean="0"/>
              <a:t>I am still a child in many ways.</a:t>
            </a:r>
          </a:p>
          <a:p>
            <a:r>
              <a:rPr lang="en-US" dirty="0" smtClean="0"/>
              <a:t>Objects make less impressions on me than does the memory of them.</a:t>
            </a:r>
          </a:p>
          <a:p>
            <a:r>
              <a:rPr lang="en-US" dirty="0" smtClean="0"/>
              <a:t>I should like to make my soul transparent to the reader’s eye. Is it possible?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860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</TotalTime>
  <Words>633</Words>
  <Application>Microsoft Office PowerPoint</Application>
  <PresentationFormat>On-screen Show (4:3)</PresentationFormat>
  <Paragraphs>65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Rousseau (1712-1778)</vt:lpstr>
      <vt:lpstr>PowerPoint Presentation</vt:lpstr>
      <vt:lpstr>PowerPoint Presentation</vt:lpstr>
      <vt:lpstr>PowerPoint Presentation</vt:lpstr>
      <vt:lpstr>“Confessions”. Book I</vt:lpstr>
      <vt:lpstr>PowerPoint Presentation</vt:lpstr>
      <vt:lpstr>PowerPoint Presentation</vt:lpstr>
      <vt:lpstr>Book III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Rousseau</dc:title>
  <dc:creator>George</dc:creator>
  <cp:lastModifiedBy>George</cp:lastModifiedBy>
  <cp:revision>5</cp:revision>
  <dcterms:created xsi:type="dcterms:W3CDTF">2012-02-03T02:38:36Z</dcterms:created>
  <dcterms:modified xsi:type="dcterms:W3CDTF">2012-02-03T15:52:55Z</dcterms:modified>
</cp:coreProperties>
</file>