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2811C-1770-4EF5-9B6C-89299D7C881C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D8C50-5AB7-4C31-8097-C14274C5FC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07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D8C50-5AB7-4C31-8097-C14274C5FC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221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D8C50-5AB7-4C31-8097-C14274C5FC4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20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D8C50-5AB7-4C31-8097-C14274C5FC4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508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D8C50-5AB7-4C31-8097-C14274C5FC4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001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D8C50-5AB7-4C31-8097-C14274C5FC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077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D8C50-5AB7-4C31-8097-C14274C5FC4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42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D8C50-5AB7-4C31-8097-C14274C5FC4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56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D8C50-5AB7-4C31-8097-C14274C5FC4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119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D8C50-5AB7-4C31-8097-C14274C5FC4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245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D8C50-5AB7-4C31-8097-C14274C5FC4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2000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D8C50-5AB7-4C31-8097-C14274C5FC4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7998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D8C50-5AB7-4C31-8097-C14274C5FC4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52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BCE03-C321-4EF0-926D-2FC3A5B87459}" type="datetime1">
              <a:rPr lang="en-US" smtClean="0"/>
              <a:t>1/29/2012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56238-DF9B-429C-97F2-F87EF1165E79}" type="datetime1">
              <a:rPr lang="en-US" smtClean="0"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BA3D-7D3D-4630-B61E-5F6428970316}" type="datetime1">
              <a:rPr lang="en-US" smtClean="0"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FDC84-7677-463F-A2F5-50D1CCBBB849}" type="datetime1">
              <a:rPr lang="en-US" smtClean="0"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D3C12-40BD-4E84-A038-7110A7734D28}" type="datetime1">
              <a:rPr lang="en-US" smtClean="0"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F9E34-8E8F-4F79-8BAD-24B2EFF1391E}" type="datetime1">
              <a:rPr lang="en-US" smtClean="0"/>
              <a:t>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C6B0B-17C6-4D3C-85C1-33CD82C71F79}" type="datetime1">
              <a:rPr lang="en-US" smtClean="0"/>
              <a:t>1/29/2012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F51F-D243-4112-B393-6AA50560B768}" type="datetime1">
              <a:rPr lang="en-US" smtClean="0"/>
              <a:t>1/29/2012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54FA-3015-4692-AE45-A49FABF9D476}" type="datetime1">
              <a:rPr lang="en-US" smtClean="0"/>
              <a:t>1/29/2012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E3DF8-B482-4CC5-BE94-3993C66AB88F}" type="datetime1">
              <a:rPr lang="en-US" smtClean="0"/>
              <a:t>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9F5A9-DB93-41F5-9525-D3A4C92B2F5E}" type="datetime1">
              <a:rPr lang="en-US" smtClean="0"/>
              <a:t>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8F13958-8179-4DB9-A03C-13B4C471C98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C3788A4-A527-42CE-92D9-B6D64BEB17F8}" type="datetime1">
              <a:rPr lang="en-US" smtClean="0"/>
              <a:t>1/29/2012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8F13958-8179-4DB9-A03C-13B4C471C98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Romanticism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1770-1830, 1880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555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Romantic Poet and Hero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idea of the self took on greater importance for philosophers, poets, political thinkers, novelists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Focus </a:t>
            </a:r>
            <a:r>
              <a:rPr lang="en-US" dirty="0"/>
              <a:t>is placed on the individual, society is pushed to the periphery of the action and the reader's consciousness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Hero </a:t>
            </a:r>
            <a:r>
              <a:rPr lang="en-US" dirty="0"/>
              <a:t>distances himself from society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Sacredness </a:t>
            </a:r>
            <a:r>
              <a:rPr lang="en-US" dirty="0"/>
              <a:t>of the individual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Faith </a:t>
            </a:r>
            <a:r>
              <a:rPr lang="en-US" dirty="0"/>
              <a:t>in the absolute uniqueness of every human being. Human nature is not universal.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171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Romantic Poet and Hero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Essential </a:t>
            </a:r>
            <a:r>
              <a:rPr lang="en-US" dirty="0"/>
              <a:t>goodness of human nature. Compare to the religious view.</a:t>
            </a:r>
          </a:p>
          <a:p>
            <a:r>
              <a:rPr lang="en-US" dirty="0" smtClean="0"/>
              <a:t>Women</a:t>
            </a:r>
            <a:r>
              <a:rPr lang="en-US" dirty="0"/>
              <a:t>, children and "primitive" people have higher capacity to feel and express emotions.</a:t>
            </a:r>
          </a:p>
          <a:p>
            <a:r>
              <a:rPr lang="en-US" dirty="0" smtClean="0"/>
              <a:t>Children </a:t>
            </a:r>
            <a:r>
              <a:rPr lang="en-US" dirty="0"/>
              <a:t>idealized as sources of greater wisdom than adults.</a:t>
            </a:r>
          </a:p>
          <a:p>
            <a:r>
              <a:rPr lang="en-US" dirty="0" smtClean="0"/>
              <a:t>Hero</a:t>
            </a:r>
            <a:r>
              <a:rPr lang="en-US" dirty="0"/>
              <a:t>: rebellious, passionate, misanthropic, isolated, has mysterious origins, lack family ties, </a:t>
            </a:r>
            <a:r>
              <a:rPr lang="en-US" dirty="0" smtClean="0"/>
              <a:t>rejects </a:t>
            </a:r>
            <a:r>
              <a:rPr lang="en-US" dirty="0"/>
              <a:t>external restrictions and control, and seeks to resolve his isolation by fusing with a love object.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10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Romantic Poet and Hero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Agonies </a:t>
            </a:r>
            <a:r>
              <a:rPr lang="en-US" dirty="0"/>
              <a:t>of frustrated love.</a:t>
            </a:r>
          </a:p>
          <a:p>
            <a:r>
              <a:rPr lang="en-US" dirty="0" smtClean="0"/>
              <a:t>Romantic </a:t>
            </a:r>
            <a:r>
              <a:rPr lang="en-US" dirty="0"/>
              <a:t>love is the natural birthright of every human being, the most exalted of human sentiments</a:t>
            </a:r>
            <a:r>
              <a:rPr lang="en-US" dirty="0" smtClean="0"/>
              <a:t>.</a:t>
            </a:r>
          </a:p>
          <a:p>
            <a:r>
              <a:rPr lang="en-US" smtClean="0"/>
              <a:t>Does </a:t>
            </a:r>
            <a:r>
              <a:rPr lang="en-US" dirty="0"/>
              <a:t>our world have more tendencies of the Enlightenment or the Romantic view of the world? How so?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303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1770-1830 in literature, 1880’s in music</a:t>
            </a:r>
          </a:p>
          <a:p>
            <a:r>
              <a:rPr lang="en-US" dirty="0"/>
              <a:t>History of ideas as a perpetual oscillation between extremes.</a:t>
            </a:r>
          </a:p>
          <a:p>
            <a:r>
              <a:rPr lang="en-US" dirty="0"/>
              <a:t>One mode of thought inevitably provokes its opposite.</a:t>
            </a:r>
          </a:p>
          <a:p>
            <a:r>
              <a:rPr lang="en-US" dirty="0"/>
              <a:t>Reaction against Enlightenment. Anticlassical.</a:t>
            </a:r>
          </a:p>
          <a:p>
            <a:r>
              <a:rPr lang="en-US" dirty="0" smtClean="0"/>
              <a:t>No </a:t>
            </a:r>
            <a:r>
              <a:rPr lang="en-US" dirty="0"/>
              <a:t>central doctrine</a:t>
            </a:r>
            <a:r>
              <a:rPr lang="en-US" dirty="0" smtClean="0"/>
              <a:t>.</a:t>
            </a:r>
          </a:p>
          <a:p>
            <a:r>
              <a:rPr lang="en-US" dirty="0"/>
              <a:t>Not against science and reason. But, there are limits to reason.</a:t>
            </a:r>
          </a:p>
          <a:p>
            <a:r>
              <a:rPr lang="en-US" dirty="0"/>
              <a:t>Viewed science as a great adventure into the unknown and penetrating the mystery of nature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72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Transformed the ways in how people saw themselves and their world.</a:t>
            </a:r>
          </a:p>
          <a:p>
            <a:r>
              <a:rPr lang="en-US" dirty="0"/>
              <a:t>Narrowing of outlook, from the universal to the particular – from humankind, to man, </a:t>
            </a:r>
            <a:r>
              <a:rPr lang="en-US" dirty="0" smtClean="0"/>
              <a:t>nation, </a:t>
            </a:r>
            <a:r>
              <a:rPr lang="en-US" dirty="0"/>
              <a:t>ethnic group</a:t>
            </a:r>
            <a:r>
              <a:rPr lang="en-US" dirty="0" smtClean="0"/>
              <a:t>.</a:t>
            </a:r>
          </a:p>
          <a:p>
            <a:r>
              <a:rPr lang="en-US" dirty="0" smtClean="0"/>
              <a:t>Emphasis </a:t>
            </a:r>
            <a:r>
              <a:rPr lang="en-US" dirty="0"/>
              <a:t>on individual and national </a:t>
            </a:r>
            <a:r>
              <a:rPr lang="en-US" dirty="0" smtClean="0"/>
              <a:t>uniqueness.</a:t>
            </a:r>
          </a:p>
          <a:p>
            <a:r>
              <a:rPr lang="en-US" dirty="0" smtClean="0"/>
              <a:t>Rejection </a:t>
            </a:r>
            <a:r>
              <a:rPr lang="en-US" dirty="0"/>
              <a:t>of the Enlightenment ideal of balance and </a:t>
            </a:r>
            <a:r>
              <a:rPr lang="en-US" dirty="0" smtClean="0"/>
              <a:t>rationalism.</a:t>
            </a:r>
          </a:p>
          <a:p>
            <a:r>
              <a:rPr lang="en-US" dirty="0" smtClean="0"/>
              <a:t>Rejection </a:t>
            </a:r>
            <a:r>
              <a:rPr lang="en-US" dirty="0"/>
              <a:t>of absolute systems. Each individual must create the system by which to live.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10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Enlightenment</a:t>
            </a:r>
            <a:r>
              <a:rPr lang="en-US" dirty="0"/>
              <a:t>: </a:t>
            </a:r>
            <a:r>
              <a:rPr lang="en-US" dirty="0" smtClean="0"/>
              <a:t>Reason </a:t>
            </a:r>
            <a:r>
              <a:rPr lang="en-US" dirty="0"/>
              <a:t>is the guide to certainty. Romanticism: Feeling </a:t>
            </a:r>
            <a:r>
              <a:rPr lang="en-US" dirty="0" smtClean="0"/>
              <a:t>and Imagination are the guides </a:t>
            </a:r>
            <a:r>
              <a:rPr lang="en-US" dirty="0"/>
              <a:t>to </a:t>
            </a:r>
            <a:r>
              <a:rPr lang="en-US" dirty="0" smtClean="0"/>
              <a:t>authenticity.</a:t>
            </a:r>
          </a:p>
          <a:p>
            <a:r>
              <a:rPr lang="en-US" dirty="0"/>
              <a:t>Imagination, not Reason, is the supreme faculty of the mind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Rejection </a:t>
            </a:r>
            <a:r>
              <a:rPr lang="en-US" dirty="0"/>
              <a:t>of traditional authority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Religious </a:t>
            </a:r>
            <a:r>
              <a:rPr lang="en-US" dirty="0"/>
              <a:t>and social repressiveness are the </a:t>
            </a:r>
            <a:r>
              <a:rPr lang="en-US" dirty="0" smtClean="0"/>
              <a:t>enemy.</a:t>
            </a:r>
          </a:p>
          <a:p>
            <a:r>
              <a:rPr lang="en-US" dirty="0" smtClean="0"/>
              <a:t>Authority </a:t>
            </a:r>
            <a:r>
              <a:rPr lang="en-US" dirty="0"/>
              <a:t>located in the self rather than in society</a:t>
            </a:r>
          </a:p>
          <a:p>
            <a:r>
              <a:rPr lang="en-US" dirty="0" smtClean="0"/>
              <a:t>Salvation </a:t>
            </a:r>
            <a:r>
              <a:rPr lang="en-US" dirty="0"/>
              <a:t>lay in the overturning of established institutions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2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/>
              <a:t>Revolution as a romantic idea. Still valid today. Revolutionaries are celebrated as Romantic characters.</a:t>
            </a:r>
            <a:endParaRPr lang="en-US" sz="1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94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Romantic Art and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600" dirty="0"/>
              <a:t>Rejected the Enlightenment ideal of balance and rationalism, readers sought out the hysterical, mystical, passionate adventures of terrified heroes and heroines.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600" dirty="0"/>
              <a:t>Freedom from mechanical rules of Neoclassicism.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600" dirty="0"/>
              <a:t>The concern with identity and the creation of the self are a primary concern.</a:t>
            </a:r>
          </a:p>
          <a:p>
            <a:r>
              <a:rPr lang="en-US" dirty="0" smtClean="0"/>
              <a:t>Emphasis </a:t>
            </a:r>
            <a:r>
              <a:rPr lang="en-US" dirty="0"/>
              <a:t>on inner (psychic) experiences</a:t>
            </a:r>
            <a:r>
              <a:rPr lang="en-US" dirty="0" smtClean="0"/>
              <a:t>.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498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Romantic Art and Literature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Evocation </a:t>
            </a:r>
            <a:r>
              <a:rPr lang="en-US" dirty="0"/>
              <a:t>of strong, irrational emotions--particularly horror.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600" dirty="0"/>
              <a:t>Spontaneous overflow of powerful feelings</a:t>
            </a:r>
            <a:r>
              <a:rPr lang="en-US" sz="2600" dirty="0" smtClean="0"/>
              <a:t>.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600" dirty="0" smtClean="0"/>
              <a:t>Romantic </a:t>
            </a:r>
            <a:r>
              <a:rPr lang="en-US" sz="2600" dirty="0"/>
              <a:t>love celebrated as the most exalted of human </a:t>
            </a:r>
            <a:r>
              <a:rPr lang="en-US" sz="2600" dirty="0" smtClean="0"/>
              <a:t>sentiments.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600" dirty="0" smtClean="0"/>
              <a:t>Celebration </a:t>
            </a:r>
            <a:r>
              <a:rPr lang="en-US" sz="2600" dirty="0"/>
              <a:t>of agonies of frustrated love. </a:t>
            </a:r>
            <a:endParaRPr lang="en-US" sz="2600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600" dirty="0" smtClean="0"/>
              <a:t>Wallowing </a:t>
            </a:r>
            <a:r>
              <a:rPr lang="en-US" sz="2600" dirty="0"/>
              <a:t>in the longings and disappointments of frustrated protagonists</a:t>
            </a:r>
            <a:r>
              <a:rPr lang="en-US" sz="2600" dirty="0" smtClean="0"/>
              <a:t>.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47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Religious </a:t>
            </a:r>
            <a:r>
              <a:rPr lang="en-US" dirty="0"/>
              <a:t>revival, but not to faith.</a:t>
            </a:r>
          </a:p>
          <a:p>
            <a:r>
              <a:rPr lang="en-US" dirty="0"/>
              <a:t>Artists drawn to religious imagery.</a:t>
            </a:r>
          </a:p>
          <a:p>
            <a:r>
              <a:rPr lang="en-US" dirty="0"/>
              <a:t>Transformation of religion into a subject for artistic treatment.</a:t>
            </a:r>
          </a:p>
          <a:p>
            <a:r>
              <a:rPr lang="en-US" dirty="0"/>
              <a:t>Emphasis on the supernatural.</a:t>
            </a:r>
          </a:p>
          <a:p>
            <a:r>
              <a:rPr lang="en-US" dirty="0" smtClean="0"/>
              <a:t>Bring </a:t>
            </a:r>
            <a:r>
              <a:rPr lang="en-US" dirty="0"/>
              <a:t>God down to nature and the human heart.</a:t>
            </a:r>
          </a:p>
          <a:p>
            <a:r>
              <a:rPr lang="en-US" dirty="0" smtClean="0"/>
              <a:t>Experience </a:t>
            </a:r>
            <a:r>
              <a:rPr lang="en-US" dirty="0"/>
              <a:t>God in through one’s feeling.</a:t>
            </a:r>
          </a:p>
          <a:p>
            <a:r>
              <a:rPr lang="en-US" dirty="0" smtClean="0"/>
              <a:t>Each </a:t>
            </a:r>
            <a:r>
              <a:rPr lang="en-US" dirty="0"/>
              <a:t>individual experiences God in his own unique way.</a:t>
            </a:r>
          </a:p>
          <a:p>
            <a:r>
              <a:rPr lang="en-US" dirty="0" smtClean="0"/>
              <a:t>Fallen </a:t>
            </a:r>
            <a:r>
              <a:rPr lang="en-US" dirty="0"/>
              <a:t>angels.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218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Nature, Folklore and the Exotic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600" dirty="0" smtClean="0"/>
              <a:t>Nature presented </a:t>
            </a:r>
            <a:r>
              <a:rPr lang="en-US" sz="2600" dirty="0"/>
              <a:t>as a work of art.</a:t>
            </a:r>
          </a:p>
          <a:p>
            <a:r>
              <a:rPr lang="en-US" dirty="0" smtClean="0"/>
              <a:t>Nature </a:t>
            </a:r>
            <a:r>
              <a:rPr lang="en-US" dirty="0"/>
              <a:t>as a home in which man can live and feel God.</a:t>
            </a:r>
          </a:p>
          <a:p>
            <a:r>
              <a:rPr lang="en-US" dirty="0" smtClean="0"/>
              <a:t>Nature </a:t>
            </a:r>
            <a:r>
              <a:rPr lang="en-US" dirty="0"/>
              <a:t>is a living, vitalizing force and offers a refuge from the constraints of civilization.</a:t>
            </a:r>
          </a:p>
          <a:p>
            <a:r>
              <a:rPr lang="en-US" dirty="0" smtClean="0"/>
              <a:t>Nature appears </a:t>
            </a:r>
            <a:r>
              <a:rPr lang="en-US" dirty="0"/>
              <a:t>in its wild, stormy moods.</a:t>
            </a:r>
          </a:p>
          <a:p>
            <a:r>
              <a:rPr lang="en-US" dirty="0" smtClean="0"/>
              <a:t>Taste </a:t>
            </a:r>
            <a:r>
              <a:rPr lang="en-US" dirty="0"/>
              <a:t>for local color, </a:t>
            </a:r>
            <a:r>
              <a:rPr lang="en-US" dirty="0" smtClean="0"/>
              <a:t>landscape</a:t>
            </a:r>
            <a:r>
              <a:rPr lang="en-US" dirty="0"/>
              <a:t>, </a:t>
            </a:r>
            <a:r>
              <a:rPr lang="en-US" dirty="0" smtClean="0"/>
              <a:t>folklore</a:t>
            </a:r>
            <a:r>
              <a:rPr lang="en-US" dirty="0"/>
              <a:t>, </a:t>
            </a:r>
            <a:r>
              <a:rPr lang="en-US" dirty="0" smtClean="0"/>
              <a:t>people.</a:t>
            </a:r>
          </a:p>
          <a:p>
            <a:r>
              <a:rPr lang="en-US" dirty="0"/>
              <a:t>Growing awareness of the differences between peoples and nations.</a:t>
            </a:r>
          </a:p>
          <a:p>
            <a:r>
              <a:rPr lang="en-US" dirty="0" smtClean="0"/>
              <a:t>Foreign </a:t>
            </a:r>
            <a:r>
              <a:rPr lang="en-US" dirty="0"/>
              <a:t>women more </a:t>
            </a:r>
            <a:r>
              <a:rPr lang="en-US" dirty="0" smtClean="0"/>
              <a:t>exotic, desirable, </a:t>
            </a:r>
            <a:r>
              <a:rPr lang="en-US" dirty="0"/>
              <a:t>than the women at home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3958-8179-4DB9-A03C-13B4C471C98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908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</TotalTime>
  <Words>700</Words>
  <Application>Microsoft Office PowerPoint</Application>
  <PresentationFormat>On-screen Show (4:3)</PresentationFormat>
  <Paragraphs>91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Romanticism</vt:lpstr>
      <vt:lpstr>Introduction</vt:lpstr>
      <vt:lpstr>Introduction</vt:lpstr>
      <vt:lpstr>Introduction</vt:lpstr>
      <vt:lpstr>Introduction</vt:lpstr>
      <vt:lpstr>Romantic Art and Literature</vt:lpstr>
      <vt:lpstr>Romantic Art and Literature</vt:lpstr>
      <vt:lpstr>Religion</vt:lpstr>
      <vt:lpstr>Nature, Folklore and the Exotic</vt:lpstr>
      <vt:lpstr>The Romantic Poet and Hero</vt:lpstr>
      <vt:lpstr>The Romantic Poet and Hero</vt:lpstr>
      <vt:lpstr>The Romantic Poet and Hero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Romanticism</dc:title>
  <dc:creator>George</dc:creator>
  <cp:lastModifiedBy>George</cp:lastModifiedBy>
  <cp:revision>6</cp:revision>
  <dcterms:created xsi:type="dcterms:W3CDTF">2012-01-29T18:33:09Z</dcterms:created>
  <dcterms:modified xsi:type="dcterms:W3CDTF">2012-01-29T19:28:26Z</dcterms:modified>
</cp:coreProperties>
</file>