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21F9FF-FC4C-4D9B-9BB6-F12EBB3F5A8A}" type="datetimeFigureOut">
              <a:rPr lang="en-US" smtClean="0"/>
              <a:t>2/15/2012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4CFFAC-8752-4CBB-8976-F95F0535E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637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4CFFAC-8752-4CBB-8976-F95F0535EB3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4119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4CFFAC-8752-4CBB-8976-F95F0535EB3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3124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4CFFAC-8752-4CBB-8976-F95F0535EB3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1808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4CFFAC-8752-4CBB-8976-F95F0535EB3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7503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4CFFAC-8752-4CBB-8976-F95F0535EB3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017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4CFFAC-8752-4CBB-8976-F95F0535EB3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921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4CFFAC-8752-4CBB-8976-F95F0535EB3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6774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4CFFAC-8752-4CBB-8976-F95F0535EB3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7478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4CFFAC-8752-4CBB-8976-F95F0535EB3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28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4CFFAC-8752-4CBB-8976-F95F0535EB3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4341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4CFFAC-8752-4CBB-8976-F95F0535EB3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1015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4CFFAC-8752-4CBB-8976-F95F0535EB3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5702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4CFFAC-8752-4CBB-8976-F95F0535EB3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220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9A756-0E62-4848-835C-8CB6572F0091}" type="datetimeFigureOut">
              <a:rPr lang="en-US" smtClean="0"/>
              <a:t>2/15/2012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A7B47-C7F6-40B2-B58A-F9704F21EBE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9A756-0E62-4848-835C-8CB6572F0091}" type="datetimeFigureOut">
              <a:rPr lang="en-US" smtClean="0"/>
              <a:t>2/15/2012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A7B47-C7F6-40B2-B58A-F9704F21EB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9A756-0E62-4848-835C-8CB6572F0091}" type="datetimeFigureOut">
              <a:rPr lang="en-US" smtClean="0"/>
              <a:t>2/15/2012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A7B47-C7F6-40B2-B58A-F9704F21EB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9A756-0E62-4848-835C-8CB6572F0091}" type="datetimeFigureOut">
              <a:rPr lang="en-US" smtClean="0"/>
              <a:t>2/15/2012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A7B47-C7F6-40B2-B58A-F9704F21EB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9A756-0E62-4848-835C-8CB6572F0091}" type="datetimeFigureOut">
              <a:rPr lang="en-US" smtClean="0"/>
              <a:t>2/15/2012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A7B47-C7F6-40B2-B58A-F9704F21EBE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9A756-0E62-4848-835C-8CB6572F0091}" type="datetimeFigureOut">
              <a:rPr lang="en-US" smtClean="0"/>
              <a:t>2/15/2012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A7B47-C7F6-40B2-B58A-F9704F21EB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9A756-0E62-4848-835C-8CB6572F0091}" type="datetimeFigureOut">
              <a:rPr lang="en-US" smtClean="0"/>
              <a:t>2/15/2012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A7B47-C7F6-40B2-B58A-F9704F21EB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9A756-0E62-4848-835C-8CB6572F0091}" type="datetimeFigureOut">
              <a:rPr lang="en-US" smtClean="0"/>
              <a:t>2/15/2012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A7B47-C7F6-40B2-B58A-F9704F21EB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9A756-0E62-4848-835C-8CB6572F0091}" type="datetimeFigureOut">
              <a:rPr lang="en-US" smtClean="0"/>
              <a:t>2/15/2012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A7B47-C7F6-40B2-B58A-F9704F21EB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9A756-0E62-4848-835C-8CB6572F0091}" type="datetimeFigureOut">
              <a:rPr lang="en-US" smtClean="0"/>
              <a:t>2/15/2012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A7B47-C7F6-40B2-B58A-F9704F21EB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9A756-0E62-4848-835C-8CB6572F0091}" type="datetimeFigureOut">
              <a:rPr lang="en-US" smtClean="0"/>
              <a:t>2/15/2012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37A7B47-C7F6-40B2-B58A-F9704F21EBE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529A756-0E62-4848-835C-8CB6572F0091}" type="datetimeFigureOut">
              <a:rPr lang="en-US" smtClean="0"/>
              <a:t>2/15/2012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37A7B47-C7F6-40B2-B58A-F9704F21EBEA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Realism and Naturalism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8389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/>
              <a:t>The subject is treated objectively, without interference and falsification by the artist’s personality and his own desires.</a:t>
            </a:r>
          </a:p>
          <a:p>
            <a:pPr lvl="0"/>
            <a:r>
              <a:rPr lang="en-US" dirty="0"/>
              <a:t>Condemnation of the fantastic, historical, remote, idealized, idyllic.</a:t>
            </a:r>
          </a:p>
          <a:p>
            <a:pPr lvl="0"/>
            <a:r>
              <a:rPr lang="en-US" dirty="0"/>
              <a:t>Realism professes to present us with a “slice of life</a:t>
            </a:r>
            <a:r>
              <a:rPr lang="en-US" dirty="0" smtClean="0"/>
              <a:t>.”</a:t>
            </a:r>
          </a:p>
          <a:p>
            <a:pPr lvl="0"/>
            <a:r>
              <a:rPr lang="en-US" dirty="0" smtClean="0"/>
              <a:t>Recognizable people and places.</a:t>
            </a:r>
          </a:p>
          <a:p>
            <a:pPr lvl="0"/>
            <a:r>
              <a:rPr lang="en-US" dirty="0"/>
              <a:t>D</a:t>
            </a:r>
            <a:r>
              <a:rPr lang="en-US" dirty="0" smtClean="0"/>
              <a:t>etails </a:t>
            </a:r>
            <a:r>
              <a:rPr lang="en-US" dirty="0"/>
              <a:t>drawn from everyday </a:t>
            </a:r>
            <a:r>
              <a:rPr lang="en-US" dirty="0" smtClean="0"/>
              <a:t>life.</a:t>
            </a:r>
          </a:p>
          <a:p>
            <a:pPr lvl="0"/>
            <a:r>
              <a:rPr lang="en-US" dirty="0"/>
              <a:t>P</a:t>
            </a:r>
            <a:r>
              <a:rPr lang="en-US" dirty="0" smtClean="0"/>
              <a:t>lain</a:t>
            </a:r>
            <a:r>
              <a:rPr lang="en-US" dirty="0"/>
              <a:t>, normal, everyday </a:t>
            </a:r>
            <a:r>
              <a:rPr lang="en-US" dirty="0" smtClean="0"/>
              <a:t>people dealing </a:t>
            </a:r>
            <a:r>
              <a:rPr lang="en-US" dirty="0"/>
              <a:t>with </a:t>
            </a:r>
            <a:r>
              <a:rPr lang="en-US" dirty="0" smtClean="0"/>
              <a:t>normal</a:t>
            </a:r>
            <a:r>
              <a:rPr lang="en-US" dirty="0"/>
              <a:t>, everyday life. </a:t>
            </a:r>
          </a:p>
        </p:txBody>
      </p:sp>
    </p:spTree>
    <p:extLst>
      <p:ext uri="{BB962C8B-B14F-4D97-AF65-F5344CB8AC3E}">
        <p14:creationId xmlns:p14="http://schemas.microsoft.com/office/powerpoint/2010/main" val="18425470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</a:t>
            </a:r>
            <a:r>
              <a:rPr lang="en-US" dirty="0" smtClean="0"/>
              <a:t>ake </a:t>
            </a:r>
            <a:r>
              <a:rPr lang="en-US" dirty="0"/>
              <a:t>use of specific </a:t>
            </a:r>
            <a:r>
              <a:rPr lang="en-US" i="1" dirty="0"/>
              <a:t>dialects</a:t>
            </a:r>
            <a:r>
              <a:rPr lang="en-US" dirty="0"/>
              <a:t>, or speech patterns that are </a:t>
            </a:r>
            <a:r>
              <a:rPr lang="en-US" dirty="0" smtClean="0"/>
              <a:t>particular </a:t>
            </a:r>
            <a:r>
              <a:rPr lang="en-US" dirty="0"/>
              <a:t>to certain locales</a:t>
            </a:r>
            <a:r>
              <a:rPr lang="en-US" dirty="0" smtClean="0"/>
              <a:t>.</a:t>
            </a:r>
          </a:p>
          <a:p>
            <a:r>
              <a:rPr lang="en-US" dirty="0"/>
              <a:t>A</a:t>
            </a:r>
            <a:r>
              <a:rPr lang="en-US" dirty="0" smtClean="0"/>
              <a:t>ttention on </a:t>
            </a:r>
            <a:r>
              <a:rPr lang="en-US" dirty="0"/>
              <a:t>the immediate, the here and </a:t>
            </a:r>
            <a:r>
              <a:rPr lang="en-US" dirty="0" smtClean="0"/>
              <a:t>now.</a:t>
            </a:r>
          </a:p>
          <a:p>
            <a:r>
              <a:rPr lang="en-US" dirty="0"/>
              <a:t>In American literature, the term "realism" encompasses the period of time from the Civil War to the turn of the </a:t>
            </a:r>
            <a:r>
              <a:rPr lang="en-US" dirty="0" smtClean="0"/>
              <a:t>century.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0704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Naturalism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 Naturalism is an outgrowth of realism.</a:t>
            </a:r>
          </a:p>
          <a:p>
            <a:r>
              <a:rPr lang="en-US" dirty="0"/>
              <a:t>Individual human beings are at the mercy of uncontrollable larger forces that originate both inside and outside them. </a:t>
            </a:r>
          </a:p>
          <a:p>
            <a:r>
              <a:rPr lang="en-US" dirty="0"/>
              <a:t>These forces might include some of our more "animal" drives, such as the need for food, sex, shelter, social dominance, etc.</a:t>
            </a:r>
          </a:p>
          <a:p>
            <a:r>
              <a:rPr lang="en-US" dirty="0" smtClean="0"/>
              <a:t>Importance </a:t>
            </a:r>
            <a:r>
              <a:rPr lang="en-US" dirty="0"/>
              <a:t>of heredity and environment in determining </a:t>
            </a:r>
            <a:r>
              <a:rPr lang="en-US" dirty="0" smtClean="0"/>
              <a:t>character.</a:t>
            </a:r>
          </a:p>
        </p:txBody>
      </p:sp>
    </p:spTree>
    <p:extLst>
      <p:ext uri="{BB962C8B-B14F-4D97-AF65-F5344CB8AC3E}">
        <p14:creationId xmlns:p14="http://schemas.microsoft.com/office/powerpoint/2010/main" val="1833084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Naturalism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History shapes protagonists rather than being shaped by them.</a:t>
            </a:r>
          </a:p>
          <a:p>
            <a:r>
              <a:rPr lang="en-US" dirty="0"/>
              <a:t>The formula is a classic one: assemble a varied group of representative characters together in some institution or space and subject them to a catastrophe and watch how they individually cope with it.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835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Nineteenth century – greatest changes in the history of Western civilization.</a:t>
            </a:r>
          </a:p>
          <a:p>
            <a:pPr lvl="0"/>
            <a:r>
              <a:rPr lang="en-US" dirty="0"/>
              <a:t>Growth of nationalism.</a:t>
            </a:r>
          </a:p>
          <a:p>
            <a:pPr lvl="0"/>
            <a:r>
              <a:rPr lang="en-US" dirty="0"/>
              <a:t>Middle class establishes effective rule.</a:t>
            </a:r>
          </a:p>
          <a:p>
            <a:pPr lvl="0"/>
            <a:r>
              <a:rPr lang="en-US" dirty="0"/>
              <a:t>Great Britain rules </a:t>
            </a:r>
            <a:r>
              <a:rPr lang="en-US"/>
              <a:t>the </a:t>
            </a:r>
            <a:r>
              <a:rPr lang="en-US" smtClean="0"/>
              <a:t>seas </a:t>
            </a:r>
            <a:r>
              <a:rPr lang="en-US" dirty="0"/>
              <a:t>– imperialism.</a:t>
            </a:r>
          </a:p>
          <a:p>
            <a:pPr lvl="0"/>
            <a:r>
              <a:rPr lang="en-US" dirty="0"/>
              <a:t>Political changes caused social changes</a:t>
            </a:r>
          </a:p>
          <a:p>
            <a:pPr lvl="0"/>
            <a:r>
              <a:rPr lang="en-US" dirty="0"/>
              <a:t>Industrial revolution</a:t>
            </a:r>
          </a:p>
          <a:p>
            <a:pPr lvl="0"/>
            <a:r>
              <a:rPr lang="en-US" dirty="0"/>
              <a:t>Transformation of living </a:t>
            </a:r>
            <a:r>
              <a:rPr lang="en-US" dirty="0" smtClean="0"/>
              <a:t>conditions.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249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/>
              <a:t>Liberty:</a:t>
            </a:r>
            <a:endParaRPr lang="en-US" sz="2400" dirty="0"/>
          </a:p>
          <a:p>
            <a:pPr lvl="1"/>
            <a:r>
              <a:rPr lang="en-US" dirty="0"/>
              <a:t>liberation from the rule of the foreigner.</a:t>
            </a:r>
            <a:endParaRPr lang="en-US" sz="2000" dirty="0"/>
          </a:p>
          <a:p>
            <a:pPr lvl="1"/>
            <a:r>
              <a:rPr lang="en-US" dirty="0"/>
              <a:t>emancipation of the serfs and slaves.</a:t>
            </a:r>
            <a:endParaRPr lang="en-US" sz="2000" dirty="0"/>
          </a:p>
          <a:p>
            <a:pPr lvl="1"/>
            <a:r>
              <a:rPr lang="en-US" dirty="0"/>
              <a:t>removal of economic restrictions.</a:t>
            </a:r>
            <a:endParaRPr lang="en-US" sz="2000" dirty="0"/>
          </a:p>
          <a:p>
            <a:pPr lvl="1"/>
            <a:r>
              <a:rPr lang="en-US" dirty="0"/>
              <a:t>introduction of a constitution.</a:t>
            </a:r>
            <a:endParaRPr lang="en-US" sz="2000" dirty="0"/>
          </a:p>
          <a:p>
            <a:pPr lvl="1"/>
            <a:r>
              <a:rPr lang="en-US" dirty="0"/>
              <a:t>free speech.</a:t>
            </a:r>
            <a:endParaRPr lang="en-US" sz="2000" dirty="0"/>
          </a:p>
          <a:p>
            <a:pPr lvl="1"/>
            <a:r>
              <a:rPr lang="en-US" dirty="0"/>
              <a:t>parliamentary institutions.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470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Rapid urbanization. </a:t>
            </a:r>
          </a:p>
          <a:p>
            <a:pPr lvl="1"/>
            <a:r>
              <a:rPr lang="en-US" sz="2600" dirty="0"/>
              <a:t>New labor class.</a:t>
            </a:r>
          </a:p>
          <a:p>
            <a:pPr lvl="1"/>
            <a:r>
              <a:rPr lang="en-US" sz="2600" dirty="0"/>
              <a:t>Change in human life in most countries.</a:t>
            </a:r>
          </a:p>
          <a:p>
            <a:pPr lvl="1"/>
            <a:r>
              <a:rPr lang="en-US" sz="2600" dirty="0"/>
              <a:t>Unprecedented increase in population fostered by advances in medicine and hygiene.</a:t>
            </a:r>
          </a:p>
          <a:p>
            <a:pPr lvl="0"/>
            <a:r>
              <a:rPr lang="en-US" dirty="0"/>
              <a:t>Decline of the social and political power of the aristocracy.</a:t>
            </a:r>
          </a:p>
          <a:p>
            <a:pPr lvl="0"/>
            <a:r>
              <a:rPr lang="en-US" dirty="0"/>
              <a:t>Shift in prevailing outlooks and philosophies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802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Scientific outlook spread widely and permeated all fields of human thought.</a:t>
            </a:r>
          </a:p>
          <a:p>
            <a:pPr lvl="0"/>
            <a:r>
              <a:rPr lang="en-US" dirty="0"/>
              <a:t>Liberty, science, progress, evolution – main concepts of the 19</a:t>
            </a:r>
            <a:r>
              <a:rPr lang="en-US" baseline="30000" dirty="0"/>
              <a:t>th</a:t>
            </a:r>
            <a:r>
              <a:rPr lang="en-US" dirty="0"/>
              <a:t> century.</a:t>
            </a:r>
          </a:p>
          <a:p>
            <a:pPr lvl="0"/>
            <a:r>
              <a:rPr lang="en-US" dirty="0"/>
              <a:t>Clash between the middle class and the proletariat.</a:t>
            </a:r>
          </a:p>
          <a:p>
            <a:pPr lvl="0"/>
            <a:r>
              <a:rPr lang="en-US" dirty="0"/>
              <a:t>Development of scientific socialism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976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Decreased influence of religion on intellectuals and ordinary people.</a:t>
            </a:r>
          </a:p>
          <a:p>
            <a:pPr lvl="1"/>
            <a:r>
              <a:rPr lang="en-US" sz="2600" dirty="0"/>
              <a:t>religion incompatible with the scientific method: discoveries of astronomy, archeology, biology.</a:t>
            </a:r>
          </a:p>
          <a:p>
            <a:pPr lvl="1"/>
            <a:r>
              <a:rPr lang="en-US" sz="2600" dirty="0"/>
              <a:t>Religion confined to an inner feeling of religiosity, a system of morality.</a:t>
            </a:r>
          </a:p>
          <a:p>
            <a:pPr lvl="0"/>
            <a:r>
              <a:rPr lang="en-US" dirty="0"/>
              <a:t>Literature expressed the social and intellectual situation of the time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047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1840’s end of Romanticism in literature</a:t>
            </a:r>
            <a:r>
              <a:rPr lang="en-US" dirty="0" smtClean="0"/>
              <a:t>.</a:t>
            </a:r>
          </a:p>
          <a:p>
            <a:pPr lvl="0"/>
            <a:r>
              <a:rPr lang="en-US" dirty="0"/>
              <a:t>Realism and Naturalism are both responses to Romanticism</a:t>
            </a:r>
          </a:p>
          <a:p>
            <a:pPr lvl="0"/>
            <a:r>
              <a:rPr lang="en-US" dirty="0"/>
              <a:t>Period of great realistic writers: </a:t>
            </a:r>
          </a:p>
          <a:p>
            <a:pPr lvl="1"/>
            <a:r>
              <a:rPr lang="en-US" sz="2600" dirty="0"/>
              <a:t>Flaubert in France, </a:t>
            </a:r>
          </a:p>
          <a:p>
            <a:pPr lvl="1"/>
            <a:r>
              <a:rPr lang="en-US" sz="2600" dirty="0"/>
              <a:t>Dostoevsky and Tolstoy in Russia, </a:t>
            </a:r>
          </a:p>
          <a:p>
            <a:pPr lvl="1"/>
            <a:r>
              <a:rPr lang="en-US" sz="2600" dirty="0"/>
              <a:t>Dickens in England, </a:t>
            </a:r>
          </a:p>
          <a:p>
            <a:pPr lvl="1"/>
            <a:r>
              <a:rPr lang="en-US" sz="2600" dirty="0"/>
              <a:t>Henry James in America</a:t>
            </a:r>
            <a:r>
              <a:rPr lang="en-US" sz="26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18633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Truthful representation of reality, contemporary life and manners.</a:t>
            </a:r>
          </a:p>
          <a:p>
            <a:r>
              <a:rPr lang="en-US" dirty="0" smtClean="0"/>
              <a:t>Objective</a:t>
            </a:r>
            <a:r>
              <a:rPr lang="en-US" dirty="0"/>
              <a:t>, observational methods.</a:t>
            </a:r>
          </a:p>
          <a:p>
            <a:pPr lvl="0"/>
            <a:r>
              <a:rPr lang="en-US" dirty="0" smtClean="0"/>
              <a:t>Personality </a:t>
            </a:r>
            <a:r>
              <a:rPr lang="en-US" dirty="0"/>
              <a:t>of the author should be suppressed.</a:t>
            </a:r>
          </a:p>
          <a:p>
            <a:pPr lvl="0"/>
            <a:r>
              <a:rPr lang="en-US" dirty="0"/>
              <a:t>Reality seen as it is.</a:t>
            </a:r>
          </a:p>
          <a:p>
            <a:pPr lvl="0"/>
            <a:r>
              <a:rPr lang="en-US" dirty="0"/>
              <a:t>Zola: the procedure of the novelist is identical with that of the experimenting scientist.</a:t>
            </a:r>
          </a:p>
          <a:p>
            <a:pPr lvl="0"/>
            <a:r>
              <a:rPr lang="en-US" dirty="0"/>
              <a:t>Anti-romantic.</a:t>
            </a:r>
          </a:p>
          <a:p>
            <a:pPr lvl="0"/>
            <a:r>
              <a:rPr lang="en-US" dirty="0"/>
              <a:t>Systematic description of contemporary society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4116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Heroes drawn from middle and lower classes.</a:t>
            </a:r>
          </a:p>
          <a:p>
            <a:pPr lvl="0"/>
            <a:r>
              <a:rPr lang="en-US" dirty="0"/>
              <a:t>Explicit criticism of society – social and political issues at forefront of people’s concerns.</a:t>
            </a:r>
          </a:p>
          <a:p>
            <a:pPr lvl="0"/>
            <a:r>
              <a:rPr lang="en-US" dirty="0" smtClean="0"/>
              <a:t>All-inclusiveness </a:t>
            </a:r>
            <a:r>
              <a:rPr lang="en-US" dirty="0"/>
              <a:t>of subject matter. Themes that were considered “low”, “sordid”, “trivial”, disgusting.</a:t>
            </a:r>
          </a:p>
          <a:p>
            <a:pPr lvl="0"/>
            <a:r>
              <a:rPr lang="en-US" dirty="0"/>
              <a:t>Chekhov: </a:t>
            </a:r>
            <a:r>
              <a:rPr lang="en-US" sz="2400" dirty="0"/>
              <a:t>“To a chemist nothing on earth is unclean. A writer must be objective as a chemist; he must abandon the subjective line: he must know that dung heaps play a very respectable part </a:t>
            </a:r>
            <a:r>
              <a:rPr lang="en-US" sz="2400" dirty="0" smtClean="0"/>
              <a:t>in </a:t>
            </a:r>
            <a:r>
              <a:rPr lang="en-US" sz="2400" dirty="0"/>
              <a:t>a landscape, and that evil passions are as inherent in life as good ones.”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4665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255</TotalTime>
  <Words>548</Words>
  <Application>Microsoft Office PowerPoint</Application>
  <PresentationFormat>On-screen Show (4:3)</PresentationFormat>
  <Paragraphs>87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Flow</vt:lpstr>
      <vt:lpstr>Realism and Naturalism</vt:lpstr>
      <vt:lpstr>Background</vt:lpstr>
      <vt:lpstr>Background</vt:lpstr>
      <vt:lpstr>Background</vt:lpstr>
      <vt:lpstr>Background</vt:lpstr>
      <vt:lpstr>Background</vt:lpstr>
      <vt:lpstr>Realism</vt:lpstr>
      <vt:lpstr>Realism</vt:lpstr>
      <vt:lpstr>Realism</vt:lpstr>
      <vt:lpstr>Realism</vt:lpstr>
      <vt:lpstr>Realism</vt:lpstr>
      <vt:lpstr>Naturalism</vt:lpstr>
      <vt:lpstr>Naturalism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Realism</dc:title>
  <dc:creator>George</dc:creator>
  <cp:lastModifiedBy>George</cp:lastModifiedBy>
  <cp:revision>8</cp:revision>
  <dcterms:created xsi:type="dcterms:W3CDTF">2012-02-14T16:54:04Z</dcterms:created>
  <dcterms:modified xsi:type="dcterms:W3CDTF">2012-02-15T16:34:50Z</dcterms:modified>
</cp:coreProperties>
</file>