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16ABA-01F9-4E60-A338-8EA43D36D579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3C606-30B2-47AC-B374-6A272516B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3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53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86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48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92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3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54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3C606-30B2-47AC-B374-6A272516BA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2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8E2B9B-7CC9-4885-9E6D-21A9B18354B3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5076F6-5BA7-4519-B687-3F4CC627655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Gabriel Garcia Marques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“Death Constant Beyond Love”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6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1927.</a:t>
            </a:r>
          </a:p>
          <a:p>
            <a:r>
              <a:rPr lang="en-US" dirty="0" smtClean="0"/>
              <a:t>Colombian </a:t>
            </a:r>
            <a:r>
              <a:rPr lang="en-US" dirty="0"/>
              <a:t>novelist, short-story writer, screenwriter and </a:t>
            </a:r>
            <a:r>
              <a:rPr lang="en-US" dirty="0" smtClean="0"/>
              <a:t>journalist.</a:t>
            </a:r>
          </a:p>
          <a:p>
            <a:r>
              <a:rPr lang="en-US" dirty="0"/>
              <a:t>A</a:t>
            </a:r>
            <a:r>
              <a:rPr lang="en-US" dirty="0" smtClean="0"/>
              <a:t>warded </a:t>
            </a:r>
            <a:r>
              <a:rPr lang="en-US" dirty="0"/>
              <a:t>the Nobel Prize in Literature in </a:t>
            </a:r>
            <a:r>
              <a:rPr lang="en-US" dirty="0" smtClean="0"/>
              <a:t>1982.</a:t>
            </a:r>
          </a:p>
          <a:p>
            <a:r>
              <a:rPr lang="en-US" dirty="0" smtClean="0"/>
              <a:t>Best </a:t>
            </a:r>
            <a:r>
              <a:rPr lang="en-US" dirty="0"/>
              <a:t>known for his novels, </a:t>
            </a:r>
            <a:r>
              <a:rPr lang="en-US" dirty="0" smtClean="0"/>
              <a:t>“One </a:t>
            </a:r>
            <a:r>
              <a:rPr lang="en-US" dirty="0"/>
              <a:t>Hundred Years of </a:t>
            </a:r>
            <a:r>
              <a:rPr lang="en-US" dirty="0" smtClean="0"/>
              <a:t>Solitude” and “Love </a:t>
            </a:r>
            <a:r>
              <a:rPr lang="en-US" dirty="0"/>
              <a:t>in the Time of </a:t>
            </a:r>
            <a:r>
              <a:rPr lang="en-US" dirty="0" smtClean="0"/>
              <a:t>Cholera”</a:t>
            </a:r>
          </a:p>
          <a:p>
            <a:r>
              <a:rPr lang="en-US" dirty="0" smtClean="0"/>
              <a:t>Most </a:t>
            </a:r>
            <a:r>
              <a:rPr lang="en-US" dirty="0"/>
              <a:t>of them express the theme of </a:t>
            </a:r>
            <a:r>
              <a:rPr lang="en-US" dirty="0" smtClean="0"/>
              <a:t>solitude.</a:t>
            </a:r>
          </a:p>
          <a:p>
            <a:r>
              <a:rPr lang="en-US" dirty="0" smtClean="0"/>
              <a:t>Popularizing </a:t>
            </a:r>
            <a:r>
              <a:rPr lang="en-US" dirty="0"/>
              <a:t>a literary style labeled as </a:t>
            </a:r>
            <a:r>
              <a:rPr lang="en-US" dirty="0" smtClean="0"/>
              <a:t>“magical realism”, mixture of fantasy and realism.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26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Magical realism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Influenced by Kafka.</a:t>
            </a:r>
          </a:p>
          <a:p>
            <a:r>
              <a:rPr lang="en-US" dirty="0" smtClean="0"/>
              <a:t>Interweaving </a:t>
            </a:r>
            <a:r>
              <a:rPr lang="en-US" dirty="0"/>
              <a:t>of unlikely, even impossible events with recognizably real experiences and </a:t>
            </a:r>
            <a:r>
              <a:rPr lang="en-US" dirty="0" smtClean="0"/>
              <a:t>situations.</a:t>
            </a:r>
          </a:p>
          <a:p>
            <a:r>
              <a:rPr lang="en-US" dirty="0"/>
              <a:t>D</a:t>
            </a:r>
            <a:r>
              <a:rPr lang="en-US" dirty="0" smtClean="0"/>
              <a:t>istinguished </a:t>
            </a:r>
            <a:r>
              <a:rPr lang="en-US" dirty="0"/>
              <a:t>from "fantastic </a:t>
            </a:r>
            <a:r>
              <a:rPr lang="en-US" dirty="0" smtClean="0"/>
              <a:t>literature“ and </a:t>
            </a:r>
            <a:r>
              <a:rPr lang="en-US" dirty="0"/>
              <a:t>"sci-fi fantasy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Gives </a:t>
            </a:r>
            <a:r>
              <a:rPr lang="en-US" dirty="0"/>
              <a:t>expression to the world-view of a rural people living in remote isolation from the modern developed world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Acceptance of the fantastic as real.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0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Magical 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Magical realism depends on the intermingling of real and fantastic </a:t>
            </a:r>
            <a:r>
              <a:rPr lang="en-US" dirty="0" smtClean="0"/>
              <a:t>worlds.</a:t>
            </a:r>
          </a:p>
          <a:p>
            <a:r>
              <a:rPr lang="en-US" dirty="0"/>
              <a:t>B</a:t>
            </a:r>
            <a:r>
              <a:rPr lang="en-US" dirty="0" smtClean="0"/>
              <a:t>lurring </a:t>
            </a:r>
            <a:r>
              <a:rPr lang="en-US" dirty="0"/>
              <a:t>of real and unreal </a:t>
            </a:r>
            <a:r>
              <a:rPr lang="en-US" dirty="0" smtClean="0"/>
              <a:t>worlds.</a:t>
            </a:r>
          </a:p>
          <a:p>
            <a:r>
              <a:rPr lang="en-US" dirty="0"/>
              <a:t>M</a:t>
            </a:r>
            <a:r>
              <a:rPr lang="en-US" dirty="0" smtClean="0"/>
              <a:t>odernist </a:t>
            </a:r>
            <a:r>
              <a:rPr lang="en-US" dirty="0"/>
              <a:t>method of using the </a:t>
            </a:r>
            <a:r>
              <a:rPr lang="en-US" dirty="0" smtClean="0"/>
              <a:t>imagination.</a:t>
            </a:r>
          </a:p>
          <a:p>
            <a:r>
              <a:rPr lang="en-US" dirty="0" smtClean="0"/>
              <a:t>It provides </a:t>
            </a:r>
            <a:r>
              <a:rPr lang="en-US" dirty="0"/>
              <a:t>the potential for </a:t>
            </a:r>
            <a:r>
              <a:rPr lang="en-US" dirty="0" smtClean="0"/>
              <a:t>many </a:t>
            </a:r>
            <a:r>
              <a:rPr lang="en-US" dirty="0"/>
              <a:t>various </a:t>
            </a:r>
            <a:r>
              <a:rPr lang="en-US" dirty="0" smtClean="0"/>
              <a:t>interpretations. The </a:t>
            </a:r>
            <a:r>
              <a:rPr lang="en-US" dirty="0"/>
              <a:t>technique leads to </a:t>
            </a:r>
            <a:r>
              <a:rPr lang="en-US" dirty="0" smtClean="0"/>
              <a:t>allegory.</a:t>
            </a:r>
          </a:p>
          <a:p>
            <a:r>
              <a:rPr lang="en-US" dirty="0"/>
              <a:t>It penetrates objective reality to reveal the mysterious and poetic qualities that underlie the daily lives of the people and communities it describes.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52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Magical 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Materials for the fantastic: Rich</a:t>
            </a:r>
            <a:r>
              <a:rPr lang="en-US" dirty="0"/>
              <a:t>, popular culture of his native, Caribbean-coastal </a:t>
            </a:r>
            <a:r>
              <a:rPr lang="en-US" dirty="0" smtClean="0"/>
              <a:t>Colombia, </a:t>
            </a:r>
            <a:r>
              <a:rPr lang="en-US" dirty="0"/>
              <a:t>folk </a:t>
            </a:r>
            <a:r>
              <a:rPr lang="en-US" dirty="0" smtClean="0"/>
              <a:t>legends, </a:t>
            </a:r>
            <a:r>
              <a:rPr lang="en-US" dirty="0"/>
              <a:t>and </a:t>
            </a:r>
            <a:r>
              <a:rPr lang="en-US" dirty="0" smtClean="0"/>
              <a:t>superstitions.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0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Main theme: distinction </a:t>
            </a:r>
            <a:r>
              <a:rPr lang="en-US" dirty="0"/>
              <a:t>between the real and </a:t>
            </a:r>
            <a:r>
              <a:rPr lang="en-US" dirty="0" smtClean="0"/>
              <a:t>artificial.</a:t>
            </a:r>
          </a:p>
          <a:p>
            <a:r>
              <a:rPr lang="en-US" dirty="0" smtClean="0"/>
              <a:t>Who is real?</a:t>
            </a:r>
          </a:p>
          <a:p>
            <a:r>
              <a:rPr lang="en-US" dirty="0" smtClean="0"/>
              <a:t>Who/what is artificial?</a:t>
            </a:r>
          </a:p>
          <a:p>
            <a:r>
              <a:rPr lang="en-US" dirty="0" smtClean="0"/>
              <a:t>Artificial represented by dead and dying (</a:t>
            </a:r>
            <a:r>
              <a:rPr lang="en-US" dirty="0" err="1" smtClean="0"/>
              <a:t>Onesimo</a:t>
            </a:r>
            <a:r>
              <a:rPr lang="en-US" dirty="0"/>
              <a:t> Sanchez): Paper Birds</a:t>
            </a:r>
          </a:p>
          <a:p>
            <a:pPr lvl="1"/>
            <a:r>
              <a:rPr lang="en-US" dirty="0"/>
              <a:t>Cardboard façade </a:t>
            </a:r>
          </a:p>
          <a:p>
            <a:pPr lvl="1"/>
            <a:r>
              <a:rPr lang="en-US" dirty="0"/>
              <a:t>Prop trees with felt leaves</a:t>
            </a:r>
          </a:p>
          <a:p>
            <a:pPr lvl="1"/>
            <a:r>
              <a:rPr lang="en-US" dirty="0"/>
              <a:t>Ocean liner of painted paper</a:t>
            </a:r>
          </a:p>
          <a:p>
            <a:pPr lvl="1"/>
            <a:r>
              <a:rPr lang="en-US" dirty="0" smtClean="0"/>
              <a:t>Paper </a:t>
            </a:r>
            <a:r>
              <a:rPr lang="en-US" dirty="0"/>
              <a:t>butterfly from the sheet of the calendar</a:t>
            </a:r>
          </a:p>
          <a:p>
            <a:pPr lvl="1"/>
            <a:r>
              <a:rPr lang="en-US" dirty="0"/>
              <a:t>Flying bank notes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heart on the chest of Sanchez is a tattoo—one dimensional image in ink.</a:t>
            </a:r>
          </a:p>
        </p:txBody>
      </p:sp>
    </p:spTree>
    <p:extLst>
      <p:ext uri="{BB962C8B-B14F-4D97-AF65-F5344CB8AC3E}">
        <p14:creationId xmlns:p14="http://schemas.microsoft.com/office/powerpoint/2010/main" val="1683798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corruption: bribes, manipulation, exploitation of the powerless, offering of fantasy (Gingrich $2.50 gas), circus.</a:t>
            </a:r>
          </a:p>
          <a:p>
            <a:r>
              <a:rPr lang="en-US" dirty="0" smtClean="0"/>
              <a:t>“We are here for the purpose of defeating nature” – with props!</a:t>
            </a:r>
          </a:p>
          <a:p>
            <a:r>
              <a:rPr lang="en-US" dirty="0" smtClean="0"/>
              <a:t>Attempt to defeat death through love – death constant beyond love.</a:t>
            </a:r>
          </a:p>
          <a:p>
            <a:r>
              <a:rPr lang="en-US" dirty="0" smtClean="0"/>
              <a:t>In the face of death man is left only with his solitude: “It’s good to be with someone when you’re </a:t>
            </a:r>
            <a:r>
              <a:rPr lang="en-US" smtClean="0"/>
              <a:t>so alone.”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48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377</Words>
  <Application>Microsoft Office PowerPoint</Application>
  <PresentationFormat>On-screen Show (4:3)</PresentationFormat>
  <Paragraphs>43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Gabriel Garcia Marques</vt:lpstr>
      <vt:lpstr>PowerPoint Presentation</vt:lpstr>
      <vt:lpstr>Magical realism</vt:lpstr>
      <vt:lpstr>Magical realism</vt:lpstr>
      <vt:lpstr>Magical realism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Gabriel Garcia Marques</dc:title>
  <dc:creator>George</dc:creator>
  <cp:lastModifiedBy>George</cp:lastModifiedBy>
  <cp:revision>6</cp:revision>
  <dcterms:created xsi:type="dcterms:W3CDTF">2012-03-27T21:22:56Z</dcterms:created>
  <dcterms:modified xsi:type="dcterms:W3CDTF">2012-03-27T22:08:48Z</dcterms:modified>
</cp:coreProperties>
</file>