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3DDEB-F3AD-4695-994A-50A6C78A8103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FEDE1-29B0-40AA-B113-733101C24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02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FEDE1-29B0-40AA-B113-733101C249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25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FEDE1-29B0-40AA-B113-733101C2494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7667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FEDE1-29B0-40AA-B113-733101C2494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81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FEDE1-29B0-40AA-B113-733101C2494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81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FEDE1-29B0-40AA-B113-733101C249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36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FEDE1-29B0-40AA-B113-733101C249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49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FEDE1-29B0-40AA-B113-733101C249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06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FEDE1-29B0-40AA-B113-733101C249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8405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FEDE1-29B0-40AA-B113-733101C249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65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FEDE1-29B0-40AA-B113-733101C249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61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FEDE1-29B0-40AA-B113-733101C2494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015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FEDE1-29B0-40AA-B113-733101C2494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51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8E3B-1D20-46C8-A6FE-88CFF8109BC7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5EF5-5389-471A-9054-A8D92C693BD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8E3B-1D20-46C8-A6FE-88CFF8109BC7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5EF5-5389-471A-9054-A8D92C693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8E3B-1D20-46C8-A6FE-88CFF8109BC7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5EF5-5389-471A-9054-A8D92C693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8E3B-1D20-46C8-A6FE-88CFF8109BC7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5EF5-5389-471A-9054-A8D92C693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8E3B-1D20-46C8-A6FE-88CFF8109BC7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5EF5-5389-471A-9054-A8D92C693BD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8E3B-1D20-46C8-A6FE-88CFF8109BC7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5EF5-5389-471A-9054-A8D92C693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8E3B-1D20-46C8-A6FE-88CFF8109BC7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5EF5-5389-471A-9054-A8D92C693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8E3B-1D20-46C8-A6FE-88CFF8109BC7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5EF5-5389-471A-9054-A8D92C693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8E3B-1D20-46C8-A6FE-88CFF8109BC7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5EF5-5389-471A-9054-A8D92C693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8E3B-1D20-46C8-A6FE-88CFF8109BC7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55EF5-5389-471A-9054-A8D92C693B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8E3B-1D20-46C8-A6FE-88CFF8109BC7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6B55EF5-5389-471A-9054-A8D92C693BD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378E3B-1D20-46C8-A6FE-88CFF8109BC7}" type="datetimeFigureOut">
              <a:rPr lang="en-US" smtClean="0"/>
              <a:t>4/3/2012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B55EF5-5389-471A-9054-A8D92C693BD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Religion in Africa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06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Rain makers. Rain makers </a:t>
            </a:r>
            <a:r>
              <a:rPr lang="en-US" dirty="0"/>
              <a:t>through possession communicate with ancestral spirits to find the cause of the draught.</a:t>
            </a:r>
            <a:endParaRPr lang="en-US" dirty="0" smtClean="0"/>
          </a:p>
          <a:p>
            <a:pPr lvl="1"/>
            <a:r>
              <a:rPr lang="en-US" dirty="0" smtClean="0"/>
              <a:t>Healers. </a:t>
            </a:r>
            <a:r>
              <a:rPr lang="en-US" dirty="0"/>
              <a:t>P</a:t>
            </a:r>
            <a:r>
              <a:rPr lang="en-US" dirty="0" smtClean="0"/>
              <a:t>rimary </a:t>
            </a:r>
            <a:r>
              <a:rPr lang="en-US" dirty="0"/>
              <a:t>causes of </a:t>
            </a:r>
            <a:r>
              <a:rPr lang="en-US" dirty="0" smtClean="0"/>
              <a:t>illness comes </a:t>
            </a:r>
            <a:r>
              <a:rPr lang="en-US" dirty="0"/>
              <a:t>from inappropriate </a:t>
            </a:r>
            <a:r>
              <a:rPr lang="en-US" dirty="0" smtClean="0"/>
              <a:t>behavior or the </a:t>
            </a:r>
            <a:r>
              <a:rPr lang="en-US" dirty="0"/>
              <a:t>result of the work of bad spirits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 </a:t>
            </a:r>
            <a:r>
              <a:rPr lang="en-US" dirty="0" smtClean="0"/>
              <a:t>Illnesses </a:t>
            </a:r>
            <a:r>
              <a:rPr lang="en-US" dirty="0"/>
              <a:t>have a spiritual basis, </a:t>
            </a:r>
            <a:r>
              <a:rPr lang="en-US" dirty="0" smtClean="0"/>
              <a:t>which requires </a:t>
            </a:r>
            <a:r>
              <a:rPr lang="en-US" dirty="0"/>
              <a:t>a spiritual remedy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wo </a:t>
            </a:r>
            <a:r>
              <a:rPr lang="en-US" dirty="0"/>
              <a:t>methods of </a:t>
            </a:r>
            <a:r>
              <a:rPr lang="en-US" dirty="0" smtClean="0"/>
              <a:t>healing – Herbalists and diviners.</a:t>
            </a:r>
          </a:p>
          <a:p>
            <a:pPr lvl="1"/>
            <a:r>
              <a:rPr lang="en-US" dirty="0"/>
              <a:t>Diviners treat illness </a:t>
            </a:r>
            <a:r>
              <a:rPr lang="en-US" dirty="0" smtClean="0"/>
              <a:t>through </a:t>
            </a:r>
            <a:r>
              <a:rPr lang="en-US" dirty="0"/>
              <a:t>facilitating the direct intervention of the spiritual </a:t>
            </a:r>
            <a:r>
              <a:rPr lang="en-US" dirty="0" smtClean="0"/>
              <a:t>world.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391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behavior includes:</a:t>
            </a:r>
          </a:p>
          <a:p>
            <a:pPr lvl="1"/>
            <a:r>
              <a:rPr lang="en-US" dirty="0" smtClean="0"/>
              <a:t>Following and practicing values and behavior established by society and culture.</a:t>
            </a:r>
          </a:p>
          <a:p>
            <a:pPr lvl="1"/>
            <a:r>
              <a:rPr lang="en-US" dirty="0" smtClean="0"/>
              <a:t>Participation in religious rituals.</a:t>
            </a:r>
          </a:p>
          <a:p>
            <a:pPr lvl="1"/>
            <a:r>
              <a:rPr lang="en-US" dirty="0" smtClean="0"/>
              <a:t>Proper respect for family, neighbor and community.</a:t>
            </a:r>
          </a:p>
          <a:p>
            <a:pPr lvl="1"/>
            <a:r>
              <a:rPr lang="en-US" dirty="0" smtClean="0"/>
              <a:t>Failure to follow these behavioral guidelines often results in the good spirits withdrawing their blessing and protection.</a:t>
            </a:r>
          </a:p>
          <a:p>
            <a:pPr lvl="1"/>
            <a:r>
              <a:rPr lang="en-US" dirty="0" smtClean="0"/>
              <a:t>The result? Illness, death</a:t>
            </a:r>
            <a:r>
              <a:rPr lang="en-US" smtClean="0"/>
              <a:t>, misfortune,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533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38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the term “religion” mean?</a:t>
            </a:r>
          </a:p>
          <a:p>
            <a:r>
              <a:rPr lang="en-US" dirty="0" smtClean="0"/>
              <a:t>What does it mean to be “religious”?</a:t>
            </a:r>
          </a:p>
          <a:p>
            <a:r>
              <a:rPr lang="en-US" dirty="0" smtClean="0"/>
              <a:t>What are some of the ways to practice one’s religious faith?</a:t>
            </a:r>
          </a:p>
          <a:p>
            <a:r>
              <a:rPr lang="en-US" dirty="0" smtClean="0"/>
              <a:t>Why do humans need religion?</a:t>
            </a:r>
          </a:p>
          <a:p>
            <a:r>
              <a:rPr lang="en-US" dirty="0" smtClean="0"/>
              <a:t>Why do humans need religious practice, in addition to faith?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231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is religious faith and practice expressed?</a:t>
            </a:r>
          </a:p>
          <a:p>
            <a:pPr lvl="1"/>
            <a:r>
              <a:rPr lang="en-US" dirty="0" smtClean="0"/>
              <a:t>Sacred oral and written traditions. Is one way more significant than the other?</a:t>
            </a:r>
          </a:p>
          <a:p>
            <a:pPr lvl="1"/>
            <a:r>
              <a:rPr lang="en-US" dirty="0" smtClean="0"/>
              <a:t>Performance and ritual.</a:t>
            </a:r>
          </a:p>
          <a:p>
            <a:pPr lvl="1"/>
            <a:r>
              <a:rPr lang="en-US" dirty="0" smtClean="0"/>
              <a:t>Dance and music.</a:t>
            </a:r>
          </a:p>
          <a:p>
            <a:pPr lvl="1"/>
            <a:r>
              <a:rPr lang="en-US" dirty="0" smtClean="0"/>
              <a:t>Education.</a:t>
            </a:r>
          </a:p>
          <a:p>
            <a:pPr lvl="1"/>
            <a:r>
              <a:rPr lang="en-US" dirty="0" smtClean="0"/>
              <a:t>Rights of passage.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850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Religious belief and practice are central in Africa.</a:t>
            </a:r>
          </a:p>
          <a:p>
            <a:r>
              <a:rPr lang="en-US" dirty="0"/>
              <a:t>African religions are often closely associated with African peoples' concepts of ethnic identity, language and culture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Religious </a:t>
            </a:r>
            <a:r>
              <a:rPr lang="en-US" dirty="0"/>
              <a:t>beliefs impact the way people live their everyday </a:t>
            </a:r>
            <a:r>
              <a:rPr lang="en-US" dirty="0" smtClean="0"/>
              <a:t>lives.</a:t>
            </a:r>
          </a:p>
          <a:p>
            <a:r>
              <a:rPr lang="en-US" dirty="0"/>
              <a:t>African religions provide people with </a:t>
            </a:r>
            <a:r>
              <a:rPr lang="en-US" dirty="0" smtClean="0"/>
              <a:t>world-view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system </a:t>
            </a:r>
            <a:r>
              <a:rPr lang="en-US" dirty="0"/>
              <a:t>of values, attitudes, and beliefs, which provide people with a mechanism to understand the world in which they live and everyday events and occurrences.</a:t>
            </a:r>
          </a:p>
        </p:txBody>
      </p:sp>
    </p:spTree>
    <p:extLst>
      <p:ext uri="{BB962C8B-B14F-4D97-AF65-F5344CB8AC3E}">
        <p14:creationId xmlns:p14="http://schemas.microsoft.com/office/powerpoint/2010/main" val="1427463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African indigenous religions provide a system of morality that establishes right from wrong, good and appropriate from bad or inappropriate behavior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Can a system of morality come from something other than religion? Example: I am not religious. Can I still act in a morally correct way?</a:t>
            </a:r>
          </a:p>
          <a:p>
            <a:r>
              <a:rPr lang="en-US" dirty="0"/>
              <a:t> </a:t>
            </a:r>
            <a:r>
              <a:rPr lang="en-US" dirty="0" smtClean="0"/>
              <a:t>Rituals </a:t>
            </a:r>
            <a:r>
              <a:rPr lang="en-US" dirty="0"/>
              <a:t>are important to African indigenous religions. Rituals are cultural or religious ceremonies that celebrate or commemorate specific events that have deep religious significance.</a:t>
            </a:r>
          </a:p>
        </p:txBody>
      </p:sp>
    </p:spTree>
    <p:extLst>
      <p:ext uri="{BB962C8B-B14F-4D97-AF65-F5344CB8AC3E}">
        <p14:creationId xmlns:p14="http://schemas.microsoft.com/office/powerpoint/2010/main" val="338614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Monotheistic and polytheistic religions.</a:t>
            </a:r>
          </a:p>
          <a:p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Africa </a:t>
            </a:r>
            <a:r>
              <a:rPr lang="en-US" dirty="0" smtClean="0"/>
              <a:t>religions, between </a:t>
            </a:r>
            <a:r>
              <a:rPr lang="en-US" dirty="0"/>
              <a:t>an all-powerful God and humans is a pantheon of spirits.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spirits are directly engaged in the lives of human beings, and can act as intermediaries between God and humans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What/who are the intermediaries in western religions?</a:t>
            </a:r>
          </a:p>
          <a:p>
            <a:r>
              <a:rPr lang="en-US" dirty="0"/>
              <a:t>Spirits in African religious traditions share some of the same characteristics of angels in the Christian, Islamic, and Jewish traditions.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508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spirits help to protect against illness and </a:t>
            </a:r>
            <a:r>
              <a:rPr lang="en-US" dirty="0" smtClean="0"/>
              <a:t>misfortune, provide </a:t>
            </a:r>
            <a:r>
              <a:rPr lang="en-US" dirty="0"/>
              <a:t>rain needed for crops, </a:t>
            </a:r>
            <a:r>
              <a:rPr lang="en-US" dirty="0" smtClean="0"/>
              <a:t>etc. </a:t>
            </a:r>
          </a:p>
          <a:p>
            <a:r>
              <a:rPr lang="en-US" dirty="0"/>
              <a:t>E</a:t>
            </a:r>
            <a:r>
              <a:rPr lang="en-US" dirty="0" smtClean="0"/>
              <a:t>vil spirits responsible </a:t>
            </a:r>
            <a:r>
              <a:rPr lang="en-US" dirty="0"/>
              <a:t>for illness, premature death, and other forms of suffering and misfortune</a:t>
            </a:r>
            <a:r>
              <a:rPr lang="en-US" dirty="0" smtClean="0"/>
              <a:t>.</a:t>
            </a:r>
          </a:p>
          <a:p>
            <a:r>
              <a:rPr lang="en-US" dirty="0"/>
              <a:t>Human Spirits</a:t>
            </a:r>
            <a:r>
              <a:rPr lang="en-US" dirty="0" smtClean="0"/>
              <a:t>: </a:t>
            </a:r>
            <a:r>
              <a:rPr lang="en-US" dirty="0"/>
              <a:t>people continue to live, through their spirits, after death. </a:t>
            </a:r>
            <a:endParaRPr lang="en-US" dirty="0" smtClean="0"/>
          </a:p>
          <a:p>
            <a:r>
              <a:rPr lang="en-US" dirty="0"/>
              <a:t>The Recent Dead Ancestors: After an elder dies her or his spirit remains actively interested and engaged in the life of their family and community for many years.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001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Spirits don’t go to heaven permanently, they go back and forth.</a:t>
            </a:r>
          </a:p>
          <a:p>
            <a:r>
              <a:rPr lang="en-US" dirty="0" smtClean="0"/>
              <a:t>Great respect for ancestors. Respect shown by giving libations, symbolic drink and food presented to ancestors.</a:t>
            </a:r>
          </a:p>
          <a:p>
            <a:r>
              <a:rPr lang="en-US" dirty="0" smtClean="0"/>
              <a:t>The </a:t>
            </a:r>
            <a:r>
              <a:rPr lang="en-US" dirty="0"/>
              <a:t>Spirits of the Long Dead:</a:t>
            </a:r>
            <a:r>
              <a:rPr lang="en-US" b="1" i="1" dirty="0"/>
              <a:t> </a:t>
            </a:r>
            <a:r>
              <a:rPr lang="en-US" dirty="0" smtClean="0"/>
              <a:t>spirits </a:t>
            </a:r>
            <a:r>
              <a:rPr lang="en-US" dirty="0"/>
              <a:t>of the recently dead gradually withdraw from the lives of their </a:t>
            </a:r>
            <a:r>
              <a:rPr lang="en-US" dirty="0" smtClean="0"/>
              <a:t>descendants </a:t>
            </a:r>
            <a:r>
              <a:rPr lang="en-US" dirty="0"/>
              <a:t>and </a:t>
            </a:r>
            <a:r>
              <a:rPr lang="en-US" dirty="0" smtClean="0"/>
              <a:t>communities, they live </a:t>
            </a:r>
            <a:r>
              <a:rPr lang="en-US" dirty="0"/>
              <a:t>with God. 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6301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Nature spirits live in nature. They control the rain, rivers, lakes and oceans.</a:t>
            </a:r>
          </a:p>
          <a:p>
            <a:r>
              <a:rPr lang="en-US" dirty="0"/>
              <a:t>Bad spirits are responsible for causing much of the misfortune that individuals and communities suffer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Religious leaders:</a:t>
            </a:r>
          </a:p>
          <a:p>
            <a:pPr lvl="1"/>
            <a:r>
              <a:rPr lang="en-US" dirty="0" smtClean="0"/>
              <a:t>Priests – usually affiliated with particular spirit or group of spirits.</a:t>
            </a:r>
          </a:p>
          <a:p>
            <a:pPr lvl="1"/>
            <a:r>
              <a:rPr lang="en-US" dirty="0" smtClean="0"/>
              <a:t>The ancestor directly communicates with the priest, passing on information to the people.</a:t>
            </a:r>
            <a:endParaRPr lang="en-US" dirty="0"/>
          </a:p>
          <a:p>
            <a:pPr lvl="1"/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charge of a special shrine dedicated to the spirit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149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515</Words>
  <Application>Microsoft Office PowerPoint</Application>
  <PresentationFormat>On-screen Show (4:3)</PresentationFormat>
  <Paragraphs>61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Religion in Africa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Religion in Africa</dc:title>
  <dc:creator>George</dc:creator>
  <cp:lastModifiedBy>George</cp:lastModifiedBy>
  <cp:revision>6</cp:revision>
  <dcterms:created xsi:type="dcterms:W3CDTF">2012-04-04T00:47:59Z</dcterms:created>
  <dcterms:modified xsi:type="dcterms:W3CDTF">2012-04-04T02:38:46Z</dcterms:modified>
</cp:coreProperties>
</file>