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0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766472-2041-4077-ABBE-5A475F3E2FDF}" type="datetimeFigureOut">
              <a:rPr lang="en-US" smtClean="0"/>
              <a:t>4/1/2012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38D7CC-5CE9-4A78-8CED-AF34F7FE373D}" type="slidenum">
              <a:rPr lang="en-US" smtClean="0"/>
              <a:t>‹#›</a:t>
            </a:fld>
            <a:endParaRPr lang="en-US"/>
          </a:p>
        </p:txBody>
      </p:sp>
    </p:spTree>
    <p:extLst>
      <p:ext uri="{BB962C8B-B14F-4D97-AF65-F5344CB8AC3E}">
        <p14:creationId xmlns:p14="http://schemas.microsoft.com/office/powerpoint/2010/main" val="2640806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38D7CC-5CE9-4A78-8CED-AF34F7FE373D}" type="slidenum">
              <a:rPr lang="en-US" smtClean="0"/>
              <a:t>1</a:t>
            </a:fld>
            <a:endParaRPr lang="en-US"/>
          </a:p>
        </p:txBody>
      </p:sp>
    </p:spTree>
    <p:extLst>
      <p:ext uri="{BB962C8B-B14F-4D97-AF65-F5344CB8AC3E}">
        <p14:creationId xmlns:p14="http://schemas.microsoft.com/office/powerpoint/2010/main" val="16501270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38D7CC-5CE9-4A78-8CED-AF34F7FE373D}" type="slidenum">
              <a:rPr lang="en-US" smtClean="0"/>
              <a:t>10</a:t>
            </a:fld>
            <a:endParaRPr lang="en-US"/>
          </a:p>
        </p:txBody>
      </p:sp>
    </p:spTree>
    <p:extLst>
      <p:ext uri="{BB962C8B-B14F-4D97-AF65-F5344CB8AC3E}">
        <p14:creationId xmlns:p14="http://schemas.microsoft.com/office/powerpoint/2010/main" val="40504630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38D7CC-5CE9-4A78-8CED-AF34F7FE373D}" type="slidenum">
              <a:rPr lang="en-US" smtClean="0"/>
              <a:t>11</a:t>
            </a:fld>
            <a:endParaRPr lang="en-US"/>
          </a:p>
        </p:txBody>
      </p:sp>
    </p:spTree>
    <p:extLst>
      <p:ext uri="{BB962C8B-B14F-4D97-AF65-F5344CB8AC3E}">
        <p14:creationId xmlns:p14="http://schemas.microsoft.com/office/powerpoint/2010/main" val="32129553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38D7CC-5CE9-4A78-8CED-AF34F7FE373D}" type="slidenum">
              <a:rPr lang="en-US" smtClean="0"/>
              <a:t>12</a:t>
            </a:fld>
            <a:endParaRPr lang="en-US"/>
          </a:p>
        </p:txBody>
      </p:sp>
    </p:spTree>
    <p:extLst>
      <p:ext uri="{BB962C8B-B14F-4D97-AF65-F5344CB8AC3E}">
        <p14:creationId xmlns:p14="http://schemas.microsoft.com/office/powerpoint/2010/main" val="31120355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38D7CC-5CE9-4A78-8CED-AF34F7FE373D}" type="slidenum">
              <a:rPr lang="en-US" smtClean="0"/>
              <a:t>13</a:t>
            </a:fld>
            <a:endParaRPr lang="en-US"/>
          </a:p>
        </p:txBody>
      </p:sp>
    </p:spTree>
    <p:extLst>
      <p:ext uri="{BB962C8B-B14F-4D97-AF65-F5344CB8AC3E}">
        <p14:creationId xmlns:p14="http://schemas.microsoft.com/office/powerpoint/2010/main" val="6871674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38D7CC-5CE9-4A78-8CED-AF34F7FE373D}" type="slidenum">
              <a:rPr lang="en-US" smtClean="0"/>
              <a:t>14</a:t>
            </a:fld>
            <a:endParaRPr lang="en-US"/>
          </a:p>
        </p:txBody>
      </p:sp>
    </p:spTree>
    <p:extLst>
      <p:ext uri="{BB962C8B-B14F-4D97-AF65-F5344CB8AC3E}">
        <p14:creationId xmlns:p14="http://schemas.microsoft.com/office/powerpoint/2010/main" val="24135341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38D7CC-5CE9-4A78-8CED-AF34F7FE373D}" type="slidenum">
              <a:rPr lang="en-US" smtClean="0"/>
              <a:t>15</a:t>
            </a:fld>
            <a:endParaRPr lang="en-US"/>
          </a:p>
        </p:txBody>
      </p:sp>
    </p:spTree>
    <p:extLst>
      <p:ext uri="{BB962C8B-B14F-4D97-AF65-F5344CB8AC3E}">
        <p14:creationId xmlns:p14="http://schemas.microsoft.com/office/powerpoint/2010/main" val="33434468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38D7CC-5CE9-4A78-8CED-AF34F7FE373D}" type="slidenum">
              <a:rPr lang="en-US" smtClean="0"/>
              <a:t>16</a:t>
            </a:fld>
            <a:endParaRPr lang="en-US"/>
          </a:p>
        </p:txBody>
      </p:sp>
    </p:spTree>
    <p:extLst>
      <p:ext uri="{BB962C8B-B14F-4D97-AF65-F5344CB8AC3E}">
        <p14:creationId xmlns:p14="http://schemas.microsoft.com/office/powerpoint/2010/main" val="18588761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38D7CC-5CE9-4A78-8CED-AF34F7FE373D}" type="slidenum">
              <a:rPr lang="en-US" smtClean="0"/>
              <a:t>17</a:t>
            </a:fld>
            <a:endParaRPr lang="en-US"/>
          </a:p>
        </p:txBody>
      </p:sp>
    </p:spTree>
    <p:extLst>
      <p:ext uri="{BB962C8B-B14F-4D97-AF65-F5344CB8AC3E}">
        <p14:creationId xmlns:p14="http://schemas.microsoft.com/office/powerpoint/2010/main" val="25048761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38D7CC-5CE9-4A78-8CED-AF34F7FE373D}" type="slidenum">
              <a:rPr lang="en-US" smtClean="0"/>
              <a:t>18</a:t>
            </a:fld>
            <a:endParaRPr lang="en-US"/>
          </a:p>
        </p:txBody>
      </p:sp>
    </p:spTree>
    <p:extLst>
      <p:ext uri="{BB962C8B-B14F-4D97-AF65-F5344CB8AC3E}">
        <p14:creationId xmlns:p14="http://schemas.microsoft.com/office/powerpoint/2010/main" val="69292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38D7CC-5CE9-4A78-8CED-AF34F7FE373D}" type="slidenum">
              <a:rPr lang="en-US" smtClean="0"/>
              <a:t>2</a:t>
            </a:fld>
            <a:endParaRPr lang="en-US"/>
          </a:p>
        </p:txBody>
      </p:sp>
    </p:spTree>
    <p:extLst>
      <p:ext uri="{BB962C8B-B14F-4D97-AF65-F5344CB8AC3E}">
        <p14:creationId xmlns:p14="http://schemas.microsoft.com/office/powerpoint/2010/main" val="218810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38D7CC-5CE9-4A78-8CED-AF34F7FE373D}" type="slidenum">
              <a:rPr lang="en-US" smtClean="0"/>
              <a:t>3</a:t>
            </a:fld>
            <a:endParaRPr lang="en-US"/>
          </a:p>
        </p:txBody>
      </p:sp>
    </p:spTree>
    <p:extLst>
      <p:ext uri="{BB962C8B-B14F-4D97-AF65-F5344CB8AC3E}">
        <p14:creationId xmlns:p14="http://schemas.microsoft.com/office/powerpoint/2010/main" val="36295515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38D7CC-5CE9-4A78-8CED-AF34F7FE373D}" type="slidenum">
              <a:rPr lang="en-US" smtClean="0"/>
              <a:t>4</a:t>
            </a:fld>
            <a:endParaRPr lang="en-US"/>
          </a:p>
        </p:txBody>
      </p:sp>
    </p:spTree>
    <p:extLst>
      <p:ext uri="{BB962C8B-B14F-4D97-AF65-F5344CB8AC3E}">
        <p14:creationId xmlns:p14="http://schemas.microsoft.com/office/powerpoint/2010/main" val="11867028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38D7CC-5CE9-4A78-8CED-AF34F7FE373D}" type="slidenum">
              <a:rPr lang="en-US" smtClean="0"/>
              <a:t>5</a:t>
            </a:fld>
            <a:endParaRPr lang="en-US"/>
          </a:p>
        </p:txBody>
      </p:sp>
    </p:spTree>
    <p:extLst>
      <p:ext uri="{BB962C8B-B14F-4D97-AF65-F5344CB8AC3E}">
        <p14:creationId xmlns:p14="http://schemas.microsoft.com/office/powerpoint/2010/main" val="9150289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38D7CC-5CE9-4A78-8CED-AF34F7FE373D}" type="slidenum">
              <a:rPr lang="en-US" smtClean="0"/>
              <a:t>6</a:t>
            </a:fld>
            <a:endParaRPr lang="en-US"/>
          </a:p>
        </p:txBody>
      </p:sp>
    </p:spTree>
    <p:extLst>
      <p:ext uri="{BB962C8B-B14F-4D97-AF65-F5344CB8AC3E}">
        <p14:creationId xmlns:p14="http://schemas.microsoft.com/office/powerpoint/2010/main" val="41941823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38D7CC-5CE9-4A78-8CED-AF34F7FE373D}" type="slidenum">
              <a:rPr lang="en-US" smtClean="0"/>
              <a:t>7</a:t>
            </a:fld>
            <a:endParaRPr lang="en-US"/>
          </a:p>
        </p:txBody>
      </p:sp>
    </p:spTree>
    <p:extLst>
      <p:ext uri="{BB962C8B-B14F-4D97-AF65-F5344CB8AC3E}">
        <p14:creationId xmlns:p14="http://schemas.microsoft.com/office/powerpoint/2010/main" val="574426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38D7CC-5CE9-4A78-8CED-AF34F7FE373D}" type="slidenum">
              <a:rPr lang="en-US" smtClean="0"/>
              <a:t>8</a:t>
            </a:fld>
            <a:endParaRPr lang="en-US"/>
          </a:p>
        </p:txBody>
      </p:sp>
    </p:spTree>
    <p:extLst>
      <p:ext uri="{BB962C8B-B14F-4D97-AF65-F5344CB8AC3E}">
        <p14:creationId xmlns:p14="http://schemas.microsoft.com/office/powerpoint/2010/main" val="13695377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38D7CC-5CE9-4A78-8CED-AF34F7FE373D}" type="slidenum">
              <a:rPr lang="en-US" smtClean="0"/>
              <a:t>9</a:t>
            </a:fld>
            <a:endParaRPr lang="en-US"/>
          </a:p>
        </p:txBody>
      </p:sp>
    </p:spTree>
    <p:extLst>
      <p:ext uri="{BB962C8B-B14F-4D97-AF65-F5344CB8AC3E}">
        <p14:creationId xmlns:p14="http://schemas.microsoft.com/office/powerpoint/2010/main" val="1887974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C8A87F2-6754-41D2-89AB-C0A0B382568E}" type="datetimeFigureOut">
              <a:rPr lang="en-US" smtClean="0"/>
              <a:t>4/1/2012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E331F70-53FA-45E1-8EFF-D2582DE3168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8A87F2-6754-41D2-89AB-C0A0B382568E}" type="datetimeFigureOut">
              <a:rPr lang="en-US" smtClean="0"/>
              <a:t>4/1/2012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31F70-53FA-45E1-8EFF-D2582DE3168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8A87F2-6754-41D2-89AB-C0A0B382568E}" type="datetimeFigureOut">
              <a:rPr lang="en-US" smtClean="0"/>
              <a:t>4/1/2012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31F70-53FA-45E1-8EFF-D2582DE3168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8A87F2-6754-41D2-89AB-C0A0B382568E}" type="datetimeFigureOut">
              <a:rPr lang="en-US" smtClean="0"/>
              <a:t>4/1/2012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31F70-53FA-45E1-8EFF-D2582DE3168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C8A87F2-6754-41D2-89AB-C0A0B382568E}" type="datetimeFigureOut">
              <a:rPr lang="en-US" smtClean="0"/>
              <a:t>4/1/2012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31F70-53FA-45E1-8EFF-D2582DE3168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C8A87F2-6754-41D2-89AB-C0A0B382568E}" type="datetimeFigureOut">
              <a:rPr lang="en-US" smtClean="0"/>
              <a:t>4/1/2012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331F70-53FA-45E1-8EFF-D2582DE3168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C8A87F2-6754-41D2-89AB-C0A0B382568E}" type="datetimeFigureOut">
              <a:rPr lang="en-US" smtClean="0"/>
              <a:t>4/1/2012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331F70-53FA-45E1-8EFF-D2582DE3168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C8A87F2-6754-41D2-89AB-C0A0B382568E}" type="datetimeFigureOut">
              <a:rPr lang="en-US" smtClean="0"/>
              <a:t>4/1/2012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331F70-53FA-45E1-8EFF-D2582DE3168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8A87F2-6754-41D2-89AB-C0A0B382568E}" type="datetimeFigureOut">
              <a:rPr lang="en-US" smtClean="0"/>
              <a:t>4/1/2012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331F70-53FA-45E1-8EFF-D2582DE3168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C8A87F2-6754-41D2-89AB-C0A0B382568E}" type="datetimeFigureOut">
              <a:rPr lang="en-US" smtClean="0"/>
              <a:t>4/1/2012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331F70-53FA-45E1-8EFF-D2582DE3168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C8A87F2-6754-41D2-89AB-C0A0B382568E}" type="datetimeFigureOut">
              <a:rPr lang="en-US" smtClean="0"/>
              <a:t>4/1/2012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7E331F70-53FA-45E1-8EFF-D2582DE31688}"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C8A87F2-6754-41D2-89AB-C0A0B382568E}" type="datetimeFigureOut">
              <a:rPr lang="en-US" smtClean="0"/>
              <a:t>4/1/2012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E331F70-53FA-45E1-8EFF-D2582DE31688}"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exploringafrica.matrix.msu.edu/teachers/curriculum/m7b/burden.php"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Colonialism in Africa</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4939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Colonial Rule</a:t>
            </a:r>
          </a:p>
        </p:txBody>
      </p:sp>
      <p:sp>
        <p:nvSpPr>
          <p:cNvPr id="3" name="Content Placeholder 2"/>
          <p:cNvSpPr>
            <a:spLocks noGrp="1"/>
          </p:cNvSpPr>
          <p:nvPr>
            <p:ph idx="1"/>
          </p:nvPr>
        </p:nvSpPr>
        <p:spPr/>
        <p:txBody>
          <a:bodyPr>
            <a:normAutofit fontScale="92500"/>
          </a:bodyPr>
          <a:lstStyle/>
          <a:p>
            <a:r>
              <a:rPr lang="en-US" dirty="0" smtClean="0"/>
              <a:t>How </a:t>
            </a:r>
            <a:r>
              <a:rPr lang="en-US" dirty="0"/>
              <a:t>to govern </a:t>
            </a:r>
            <a:r>
              <a:rPr lang="en-US" dirty="0" smtClean="0"/>
              <a:t>the </a:t>
            </a:r>
            <a:r>
              <a:rPr lang="en-US" dirty="0"/>
              <a:t>newly acquired </a:t>
            </a:r>
            <a:r>
              <a:rPr lang="en-US" dirty="0" smtClean="0"/>
              <a:t>colonies?</a:t>
            </a:r>
          </a:p>
          <a:p>
            <a:r>
              <a:rPr lang="en-US" dirty="0" smtClean="0"/>
              <a:t>1. </a:t>
            </a:r>
            <a:r>
              <a:rPr lang="en-US" b="1" dirty="0"/>
              <a:t>Economic companies:  </a:t>
            </a:r>
            <a:endParaRPr lang="en-US" b="1" dirty="0" smtClean="0"/>
          </a:p>
          <a:p>
            <a:pPr lvl="1"/>
            <a:r>
              <a:rPr lang="en-US" dirty="0"/>
              <a:t>P</a:t>
            </a:r>
            <a:r>
              <a:rPr lang="en-US" dirty="0" smtClean="0"/>
              <a:t>rivate </a:t>
            </a:r>
            <a:r>
              <a:rPr lang="en-US" dirty="0"/>
              <a:t>companies that were granted large territories to administrate in Africa</a:t>
            </a:r>
            <a:r>
              <a:rPr lang="en-US" dirty="0" smtClean="0"/>
              <a:t>.</a:t>
            </a:r>
          </a:p>
          <a:p>
            <a:pPr lvl="1"/>
            <a:r>
              <a:rPr lang="en-US" dirty="0" smtClean="0"/>
              <a:t>Companies  took </a:t>
            </a:r>
            <a:r>
              <a:rPr lang="en-US" dirty="0"/>
              <a:t>responsibility for all of the expenses related to establishing and administering the colonies. </a:t>
            </a:r>
            <a:endParaRPr lang="en-US" dirty="0" smtClean="0"/>
          </a:p>
          <a:p>
            <a:pPr lvl="1"/>
            <a:r>
              <a:rPr lang="en-US" dirty="0" smtClean="0"/>
              <a:t>European countries had </a:t>
            </a:r>
            <a:r>
              <a:rPr lang="en-US" dirty="0"/>
              <a:t>the political benefit of having additional colonies in Africa, but not the expense</a:t>
            </a:r>
            <a:r>
              <a:rPr lang="en-US" dirty="0" smtClean="0"/>
              <a:t>!</a:t>
            </a:r>
          </a:p>
          <a:p>
            <a:pPr lvl="1"/>
            <a:r>
              <a:rPr lang="en-US" dirty="0" smtClean="0"/>
              <a:t>British East Africa Company, British South Africa Company.</a:t>
            </a:r>
          </a:p>
          <a:p>
            <a:pPr lvl="1"/>
            <a:r>
              <a:rPr lang="en-US" dirty="0" smtClean="0"/>
              <a:t>To expensive to govern, eventually replaced by colonial governments.</a:t>
            </a:r>
            <a:endParaRPr lang="en-US" dirty="0"/>
          </a:p>
        </p:txBody>
      </p:sp>
    </p:spTree>
    <p:extLst>
      <p:ext uri="{BB962C8B-B14F-4D97-AF65-F5344CB8AC3E}">
        <p14:creationId xmlns:p14="http://schemas.microsoft.com/office/powerpoint/2010/main" val="2353474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Colonial Rule</a:t>
            </a:r>
          </a:p>
        </p:txBody>
      </p:sp>
      <p:sp>
        <p:nvSpPr>
          <p:cNvPr id="3" name="Content Placeholder 2"/>
          <p:cNvSpPr>
            <a:spLocks noGrp="1"/>
          </p:cNvSpPr>
          <p:nvPr>
            <p:ph idx="1"/>
          </p:nvPr>
        </p:nvSpPr>
        <p:spPr/>
        <p:txBody>
          <a:bodyPr>
            <a:normAutofit fontScale="92500" lnSpcReduction="10000"/>
          </a:bodyPr>
          <a:lstStyle/>
          <a:p>
            <a:r>
              <a:rPr lang="en-US" dirty="0" smtClean="0"/>
              <a:t>2. Direct Rule</a:t>
            </a:r>
          </a:p>
          <a:p>
            <a:pPr lvl="1"/>
            <a:r>
              <a:rPr lang="en-US" dirty="0"/>
              <a:t> The French, Belgians, Germans, and Portuguese are </a:t>
            </a:r>
            <a:r>
              <a:rPr lang="en-US" dirty="0" smtClean="0"/>
              <a:t>used </a:t>
            </a:r>
            <a:r>
              <a:rPr lang="en-US" dirty="0"/>
              <a:t>this model in governing their African colonies. </a:t>
            </a:r>
            <a:endParaRPr lang="en-US" dirty="0" smtClean="0"/>
          </a:p>
          <a:p>
            <a:pPr lvl="1"/>
            <a:r>
              <a:rPr lang="en-US" dirty="0"/>
              <a:t>C</a:t>
            </a:r>
            <a:r>
              <a:rPr lang="en-US" dirty="0" smtClean="0"/>
              <a:t>entralized </a:t>
            </a:r>
            <a:r>
              <a:rPr lang="en-US" dirty="0"/>
              <a:t>administrations, usually in urban centers, that stressed policies </a:t>
            </a:r>
            <a:r>
              <a:rPr lang="en-US" dirty="0" smtClean="0"/>
              <a:t>of </a:t>
            </a:r>
            <a:r>
              <a:rPr lang="en-US" b="1" i="1" dirty="0" smtClean="0"/>
              <a:t>assimilation</a:t>
            </a:r>
            <a:r>
              <a:rPr lang="en-US" dirty="0"/>
              <a:t>. </a:t>
            </a:r>
            <a:endParaRPr lang="en-US" dirty="0" smtClean="0"/>
          </a:p>
          <a:p>
            <a:pPr lvl="1"/>
            <a:r>
              <a:rPr lang="en-US" dirty="0"/>
              <a:t>C</a:t>
            </a:r>
            <a:r>
              <a:rPr lang="en-US" dirty="0" smtClean="0"/>
              <a:t>olonialists </a:t>
            </a:r>
            <a:r>
              <a:rPr lang="en-US" dirty="0"/>
              <a:t>had the intention of "civilizing" African societies so they would be more like Europe. </a:t>
            </a:r>
            <a:endParaRPr lang="en-US" dirty="0" smtClean="0"/>
          </a:p>
          <a:p>
            <a:pPr lvl="1"/>
            <a:r>
              <a:rPr lang="en-US" dirty="0" smtClean="0"/>
              <a:t>Indigenous </a:t>
            </a:r>
            <a:r>
              <a:rPr lang="en-US" dirty="0"/>
              <a:t>authorities had a subordinate place in these administrations. </a:t>
            </a:r>
            <a:endParaRPr lang="en-US" dirty="0" smtClean="0"/>
          </a:p>
          <a:p>
            <a:pPr lvl="1"/>
            <a:r>
              <a:rPr lang="en-US" dirty="0" smtClean="0"/>
              <a:t>Direct </a:t>
            </a:r>
            <a:r>
              <a:rPr lang="en-US" dirty="0"/>
              <a:t>rule </a:t>
            </a:r>
            <a:r>
              <a:rPr lang="en-US" dirty="0" smtClean="0"/>
              <a:t>used </a:t>
            </a:r>
            <a:r>
              <a:rPr lang="en-US" dirty="0"/>
              <a:t>the strategy of "</a:t>
            </a:r>
            <a:r>
              <a:rPr lang="en-US" b="1" i="1" dirty="0"/>
              <a:t>divide and rule</a:t>
            </a:r>
            <a:r>
              <a:rPr lang="en-US" dirty="0"/>
              <a:t>" by implementing policies that intentionally weakened indigenous power networks and institutions. </a:t>
            </a:r>
            <a:endParaRPr lang="en-US" dirty="0" smtClean="0"/>
          </a:p>
          <a:p>
            <a:endParaRPr lang="en-US" dirty="0"/>
          </a:p>
        </p:txBody>
      </p:sp>
    </p:spTree>
    <p:extLst>
      <p:ext uri="{BB962C8B-B14F-4D97-AF65-F5344CB8AC3E}">
        <p14:creationId xmlns:p14="http://schemas.microsoft.com/office/powerpoint/2010/main" val="524051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Colonial Rule</a:t>
            </a:r>
          </a:p>
        </p:txBody>
      </p:sp>
      <p:sp>
        <p:nvSpPr>
          <p:cNvPr id="3" name="Content Placeholder 2"/>
          <p:cNvSpPr>
            <a:spLocks noGrp="1"/>
          </p:cNvSpPr>
          <p:nvPr>
            <p:ph idx="1"/>
          </p:nvPr>
        </p:nvSpPr>
        <p:spPr/>
        <p:txBody>
          <a:bodyPr/>
          <a:lstStyle/>
          <a:p>
            <a:r>
              <a:rPr lang="en-US" dirty="0" smtClean="0"/>
              <a:t>3. Indirect Rule</a:t>
            </a:r>
          </a:p>
          <a:p>
            <a:pPr lvl="1"/>
            <a:r>
              <a:rPr lang="en-US" dirty="0" smtClean="0"/>
              <a:t>British </a:t>
            </a:r>
            <a:r>
              <a:rPr lang="en-US" dirty="0"/>
              <a:t>used indirect rule to govern their colonies. </a:t>
            </a:r>
            <a:endParaRPr lang="en-US" dirty="0" smtClean="0"/>
          </a:p>
          <a:p>
            <a:pPr lvl="1"/>
            <a:r>
              <a:rPr lang="en-US" dirty="0"/>
              <a:t>U</a:t>
            </a:r>
            <a:r>
              <a:rPr lang="en-US" dirty="0" smtClean="0"/>
              <a:t>sed </a:t>
            </a:r>
            <a:r>
              <a:rPr lang="en-US" dirty="0"/>
              <a:t>indigenous African rulers within the colonial administration, although they often maintained an inferior role</a:t>
            </a:r>
            <a:r>
              <a:rPr lang="en-US" dirty="0" smtClean="0"/>
              <a:t>.</a:t>
            </a:r>
          </a:p>
          <a:p>
            <a:pPr lvl="1"/>
            <a:r>
              <a:rPr lang="en-US" dirty="0"/>
              <a:t>I</a:t>
            </a:r>
            <a:r>
              <a:rPr lang="en-US" dirty="0" smtClean="0"/>
              <a:t>ndirect </a:t>
            </a:r>
            <a:r>
              <a:rPr lang="en-US" dirty="0"/>
              <a:t>rule increased divisions between ethnic </a:t>
            </a:r>
            <a:r>
              <a:rPr lang="en-US" dirty="0" smtClean="0"/>
              <a:t>groups.</a:t>
            </a:r>
            <a:endParaRPr lang="en-US" dirty="0"/>
          </a:p>
        </p:txBody>
      </p:sp>
    </p:spTree>
    <p:extLst>
      <p:ext uri="{BB962C8B-B14F-4D97-AF65-F5344CB8AC3E}">
        <p14:creationId xmlns:p14="http://schemas.microsoft.com/office/powerpoint/2010/main" val="6258497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Colonial Rule</a:t>
            </a:r>
          </a:p>
        </p:txBody>
      </p:sp>
      <p:sp>
        <p:nvSpPr>
          <p:cNvPr id="3" name="Content Placeholder 2"/>
          <p:cNvSpPr>
            <a:spLocks noGrp="1"/>
          </p:cNvSpPr>
          <p:nvPr>
            <p:ph idx="1"/>
          </p:nvPr>
        </p:nvSpPr>
        <p:spPr/>
        <p:txBody>
          <a:bodyPr>
            <a:normAutofit/>
          </a:bodyPr>
          <a:lstStyle/>
          <a:p>
            <a:r>
              <a:rPr lang="en-US" b="1" dirty="0"/>
              <a:t>4. Settler Rule</a:t>
            </a:r>
          </a:p>
          <a:p>
            <a:pPr lvl="1"/>
            <a:r>
              <a:rPr lang="en-US" dirty="0" smtClean="0"/>
              <a:t>European </a:t>
            </a:r>
            <a:r>
              <a:rPr lang="en-US" dirty="0"/>
              <a:t>settlers imposed direct rule on their colonies. </a:t>
            </a:r>
            <a:endParaRPr lang="en-US" dirty="0" smtClean="0"/>
          </a:p>
          <a:p>
            <a:pPr lvl="1"/>
            <a:r>
              <a:rPr lang="en-US" dirty="0" smtClean="0"/>
              <a:t>Settler </a:t>
            </a:r>
            <a:r>
              <a:rPr lang="en-US" dirty="0"/>
              <a:t>colonies differed from other colonies in Africa in that a significant number of immigrants from Europe settled in these colonies. </a:t>
            </a:r>
            <a:endParaRPr lang="en-US" dirty="0" smtClean="0"/>
          </a:p>
          <a:p>
            <a:pPr lvl="1"/>
            <a:r>
              <a:rPr lang="en-US" dirty="0"/>
              <a:t>S</a:t>
            </a:r>
            <a:r>
              <a:rPr lang="en-US" dirty="0" smtClean="0"/>
              <a:t>ettlers </a:t>
            </a:r>
            <a:r>
              <a:rPr lang="en-US" dirty="0"/>
              <a:t>in Africa planned to make the colonies their permanent home. </a:t>
            </a:r>
            <a:endParaRPr lang="en-US" dirty="0" smtClean="0"/>
          </a:p>
          <a:p>
            <a:pPr lvl="1"/>
            <a:r>
              <a:rPr lang="en-US" dirty="0"/>
              <a:t>S</a:t>
            </a:r>
            <a:r>
              <a:rPr lang="en-US" dirty="0" smtClean="0"/>
              <a:t>ettlers </a:t>
            </a:r>
            <a:r>
              <a:rPr lang="en-US" dirty="0"/>
              <a:t>demanded special political and economic rights and protection. </a:t>
            </a:r>
            <a:endParaRPr lang="en-US" dirty="0"/>
          </a:p>
        </p:txBody>
      </p:sp>
    </p:spTree>
    <p:extLst>
      <p:ext uri="{BB962C8B-B14F-4D97-AF65-F5344CB8AC3E}">
        <p14:creationId xmlns:p14="http://schemas.microsoft.com/office/powerpoint/2010/main" val="1263878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Colonial Rule</a:t>
            </a:r>
          </a:p>
        </p:txBody>
      </p:sp>
      <p:sp>
        <p:nvSpPr>
          <p:cNvPr id="3" name="Content Placeholder 2"/>
          <p:cNvSpPr>
            <a:spLocks noGrp="1"/>
          </p:cNvSpPr>
          <p:nvPr>
            <p:ph idx="1"/>
          </p:nvPr>
        </p:nvSpPr>
        <p:spPr/>
        <p:txBody>
          <a:bodyPr>
            <a:normAutofit/>
          </a:bodyPr>
          <a:lstStyle/>
          <a:p>
            <a:pPr lvl="1"/>
            <a:r>
              <a:rPr lang="en-US" dirty="0"/>
              <a:t>E</a:t>
            </a:r>
            <a:r>
              <a:rPr lang="en-US" dirty="0" smtClean="0"/>
              <a:t>conomic </a:t>
            </a:r>
            <a:r>
              <a:rPr lang="en-US" dirty="0"/>
              <a:t>exploitation and political oppression of the African population that vastly outnumbered the </a:t>
            </a:r>
            <a:r>
              <a:rPr lang="en-US" dirty="0" smtClean="0"/>
              <a:t>settlers.</a:t>
            </a:r>
          </a:p>
          <a:p>
            <a:pPr lvl="1"/>
            <a:r>
              <a:rPr lang="en-US" dirty="0"/>
              <a:t>S</a:t>
            </a:r>
            <a:r>
              <a:rPr lang="en-US" dirty="0" smtClean="0"/>
              <a:t>ettler </a:t>
            </a:r>
            <a:r>
              <a:rPr lang="en-US" dirty="0"/>
              <a:t>rule was characterized by its harsh policies toward the indigenous African population.</a:t>
            </a:r>
          </a:p>
          <a:p>
            <a:pPr lvl="1"/>
            <a:r>
              <a:rPr lang="en-US" dirty="0" smtClean="0"/>
              <a:t>Settler </a:t>
            </a:r>
            <a:r>
              <a:rPr lang="en-US" dirty="0"/>
              <a:t>colonies were found primarily in southern </a:t>
            </a:r>
            <a:r>
              <a:rPr lang="en-US" dirty="0" smtClean="0"/>
              <a:t>Africa: South </a:t>
            </a:r>
            <a:r>
              <a:rPr lang="en-US" dirty="0"/>
              <a:t>Africa, Southern and Northern Rhodesia (Zimbabwe and Zambia), Angola, Mozambique, and South West Africa (Namibia). </a:t>
            </a:r>
            <a:endParaRPr lang="en-US" dirty="0" smtClean="0"/>
          </a:p>
          <a:p>
            <a:pPr lvl="1"/>
            <a:r>
              <a:rPr lang="en-US" dirty="0" smtClean="0"/>
              <a:t>Settlers </a:t>
            </a:r>
            <a:r>
              <a:rPr lang="en-US" dirty="0"/>
              <a:t>from Holland, Britain, Germany, and Portugal colonized these areas</a:t>
            </a:r>
            <a:r>
              <a:rPr lang="en-US" dirty="0" smtClean="0"/>
              <a:t>.</a:t>
            </a:r>
            <a:endParaRPr lang="en-US" dirty="0"/>
          </a:p>
          <a:p>
            <a:endParaRPr lang="en-US" dirty="0"/>
          </a:p>
        </p:txBody>
      </p:sp>
    </p:spTree>
    <p:extLst>
      <p:ext uri="{BB962C8B-B14F-4D97-AF65-F5344CB8AC3E}">
        <p14:creationId xmlns:p14="http://schemas.microsoft.com/office/powerpoint/2010/main" val="89935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Legacy of Colonialism</a:t>
            </a:r>
            <a:endParaRPr lang="en-US" dirty="0"/>
          </a:p>
        </p:txBody>
      </p:sp>
      <p:sp>
        <p:nvSpPr>
          <p:cNvPr id="3" name="Content Placeholder 2"/>
          <p:cNvSpPr>
            <a:spLocks noGrp="1"/>
          </p:cNvSpPr>
          <p:nvPr>
            <p:ph idx="1"/>
          </p:nvPr>
        </p:nvSpPr>
        <p:spPr/>
        <p:txBody>
          <a:bodyPr/>
          <a:lstStyle/>
          <a:p>
            <a:r>
              <a:rPr lang="en-US" dirty="0"/>
              <a:t>C</a:t>
            </a:r>
            <a:r>
              <a:rPr lang="en-US" dirty="0" smtClean="0"/>
              <a:t>olonialism </a:t>
            </a:r>
            <a:r>
              <a:rPr lang="en-US" dirty="0"/>
              <a:t>is morally </a:t>
            </a:r>
            <a:r>
              <a:rPr lang="en-US" dirty="0" smtClean="0"/>
              <a:t>wrong.</a:t>
            </a:r>
          </a:p>
          <a:p>
            <a:r>
              <a:rPr lang="en-US" dirty="0" smtClean="0"/>
              <a:t>Colonialism is un-democratic.</a:t>
            </a:r>
          </a:p>
          <a:p>
            <a:r>
              <a:rPr lang="en-US" dirty="0"/>
              <a:t> </a:t>
            </a:r>
            <a:r>
              <a:rPr lang="en-US" dirty="0" smtClean="0"/>
              <a:t>Colonial </a:t>
            </a:r>
            <a:r>
              <a:rPr lang="en-US" dirty="0"/>
              <a:t>rule was most often imposed without consent from the African </a:t>
            </a:r>
            <a:r>
              <a:rPr lang="en-US" dirty="0" smtClean="0"/>
              <a:t>people.</a:t>
            </a:r>
          </a:p>
          <a:p>
            <a:r>
              <a:rPr lang="en-US" dirty="0" smtClean="0"/>
              <a:t>Colonial governments not interested in providing basic infrastructure, roads, communication networks, social services, etc.</a:t>
            </a:r>
          </a:p>
          <a:p>
            <a:r>
              <a:rPr lang="en-US" dirty="0" smtClean="0"/>
              <a:t>Consequences of “divide and rule”: </a:t>
            </a:r>
            <a:r>
              <a:rPr lang="en-US" dirty="0"/>
              <a:t>policies that intentionally weakened indigenous power networks and </a:t>
            </a:r>
            <a:r>
              <a:rPr lang="en-US" dirty="0" smtClean="0"/>
              <a:t>institutions.</a:t>
            </a:r>
            <a:endParaRPr lang="en-US" dirty="0"/>
          </a:p>
        </p:txBody>
      </p:sp>
    </p:spTree>
    <p:extLst>
      <p:ext uri="{BB962C8B-B14F-4D97-AF65-F5344CB8AC3E}">
        <p14:creationId xmlns:p14="http://schemas.microsoft.com/office/powerpoint/2010/main" val="185681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Legacy of Colonialism</a:t>
            </a:r>
          </a:p>
        </p:txBody>
      </p:sp>
      <p:sp>
        <p:nvSpPr>
          <p:cNvPr id="3" name="Content Placeholder 2"/>
          <p:cNvSpPr>
            <a:spLocks noGrp="1"/>
          </p:cNvSpPr>
          <p:nvPr>
            <p:ph idx="1"/>
          </p:nvPr>
        </p:nvSpPr>
        <p:spPr/>
        <p:txBody>
          <a:bodyPr/>
          <a:lstStyle/>
          <a:p>
            <a:r>
              <a:rPr lang="en-US" dirty="0"/>
              <a:t>P</a:t>
            </a:r>
            <a:r>
              <a:rPr lang="en-US" dirty="0" smtClean="0"/>
              <a:t>ost-colonial </a:t>
            </a:r>
            <a:r>
              <a:rPr lang="en-US" dirty="0"/>
              <a:t>ethnic conflicts in many parts of Africa have their roots in colonial policy of separating language, religious, and ethnic </a:t>
            </a:r>
            <a:r>
              <a:rPr lang="en-US" dirty="0" smtClean="0"/>
              <a:t>groups.</a:t>
            </a:r>
          </a:p>
          <a:p>
            <a:r>
              <a:rPr lang="en-US" dirty="0" smtClean="0"/>
              <a:t>Development of resources for export, not for local use or consumption.</a:t>
            </a:r>
          </a:p>
          <a:p>
            <a:r>
              <a:rPr lang="en-US" dirty="0" smtClean="0"/>
              <a:t>Policies of forced labor in order to provide adequate labor for mines and plantations.</a:t>
            </a:r>
          </a:p>
          <a:p>
            <a:r>
              <a:rPr lang="en-US" dirty="0" smtClean="0"/>
              <a:t>Demand for labor resulted in large-scale </a:t>
            </a:r>
            <a:r>
              <a:rPr lang="en-US" dirty="0"/>
              <a:t>movements of </a:t>
            </a:r>
            <a:r>
              <a:rPr lang="en-US" dirty="0" smtClean="0"/>
              <a:t>people.</a:t>
            </a:r>
            <a:endParaRPr lang="en-US" dirty="0"/>
          </a:p>
        </p:txBody>
      </p:sp>
    </p:spTree>
    <p:extLst>
      <p:ext uri="{BB962C8B-B14F-4D97-AF65-F5344CB8AC3E}">
        <p14:creationId xmlns:p14="http://schemas.microsoft.com/office/powerpoint/2010/main" val="1496224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Legacy of Colonialism</a:t>
            </a:r>
          </a:p>
        </p:txBody>
      </p:sp>
      <p:sp>
        <p:nvSpPr>
          <p:cNvPr id="3" name="Content Placeholder 2"/>
          <p:cNvSpPr>
            <a:spLocks noGrp="1"/>
          </p:cNvSpPr>
          <p:nvPr>
            <p:ph idx="1"/>
          </p:nvPr>
        </p:nvSpPr>
        <p:spPr/>
        <p:txBody>
          <a:bodyPr>
            <a:normAutofit/>
          </a:bodyPr>
          <a:lstStyle/>
          <a:p>
            <a:r>
              <a:rPr lang="en-US" dirty="0" smtClean="0"/>
              <a:t>Dislocation of families. </a:t>
            </a:r>
            <a:r>
              <a:rPr lang="en-US" dirty="0"/>
              <a:t>Families were often split up by migration. </a:t>
            </a:r>
            <a:r>
              <a:rPr lang="en-US" dirty="0"/>
              <a:t>M</a:t>
            </a:r>
            <a:r>
              <a:rPr lang="en-US" dirty="0" smtClean="0"/>
              <a:t>en </a:t>
            </a:r>
            <a:r>
              <a:rPr lang="en-US" dirty="0"/>
              <a:t>recruited to work in mines and on plantations often had to leave their families behind</a:t>
            </a:r>
            <a:r>
              <a:rPr lang="en-US" dirty="0" smtClean="0"/>
              <a:t>.</a:t>
            </a:r>
          </a:p>
          <a:p>
            <a:r>
              <a:rPr lang="en-US" dirty="0" smtClean="0"/>
              <a:t>Urbanization. Urban </a:t>
            </a:r>
            <a:r>
              <a:rPr lang="en-US" dirty="0"/>
              <a:t>living resulted in changes in economic activities and occupation, and in changes in the way people lived. </a:t>
            </a:r>
            <a:endParaRPr lang="en-US" dirty="0" smtClean="0"/>
          </a:p>
          <a:p>
            <a:r>
              <a:rPr lang="en-US" dirty="0" smtClean="0"/>
              <a:t>These </a:t>
            </a:r>
            <a:r>
              <a:rPr lang="en-US" dirty="0"/>
              <a:t>changes often challenged existing values, beliefs, and social practices.</a:t>
            </a:r>
            <a:endParaRPr lang="en-US" dirty="0"/>
          </a:p>
        </p:txBody>
      </p:sp>
    </p:spTree>
    <p:extLst>
      <p:ext uri="{BB962C8B-B14F-4D97-AF65-F5344CB8AC3E}">
        <p14:creationId xmlns:p14="http://schemas.microsoft.com/office/powerpoint/2010/main" val="27971340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Legacy of Colonialism</a:t>
            </a:r>
          </a:p>
        </p:txBody>
      </p:sp>
      <p:sp>
        <p:nvSpPr>
          <p:cNvPr id="3" name="Content Placeholder 2"/>
          <p:cNvSpPr>
            <a:spLocks noGrp="1"/>
          </p:cNvSpPr>
          <p:nvPr>
            <p:ph idx="1"/>
          </p:nvPr>
        </p:nvSpPr>
        <p:spPr/>
        <p:txBody>
          <a:bodyPr/>
          <a:lstStyle/>
          <a:p>
            <a:r>
              <a:rPr lang="en-US" dirty="0" smtClean="0"/>
              <a:t>Religious changers.</a:t>
            </a:r>
          </a:p>
          <a:p>
            <a:r>
              <a:rPr lang="en-US" dirty="0"/>
              <a:t>At the beginning of the colonial era, less than five per cent of the people in Africa identified themselves as Christian. Today, nearly fifty per cent of the people in Africa identify themselves as Christians</a:t>
            </a:r>
            <a:r>
              <a:rPr lang="en-US" dirty="0" smtClean="0"/>
              <a:t>.</a:t>
            </a:r>
          </a:p>
        </p:txBody>
      </p:sp>
    </p:spTree>
    <p:extLst>
      <p:ext uri="{BB962C8B-B14F-4D97-AF65-F5344CB8AC3E}">
        <p14:creationId xmlns:p14="http://schemas.microsoft.com/office/powerpoint/2010/main" val="1268572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Colonialism: the </a:t>
            </a:r>
            <a:r>
              <a:rPr lang="en-US" dirty="0"/>
              <a:t>occupation and control of one nation by </a:t>
            </a:r>
            <a:r>
              <a:rPr lang="en-US" dirty="0" smtClean="0"/>
              <a:t>another</a:t>
            </a:r>
            <a:r>
              <a:rPr lang="en-US" dirty="0"/>
              <a:t> </a:t>
            </a:r>
            <a:r>
              <a:rPr lang="en-US" dirty="0" smtClean="0"/>
              <a:t>for economic advantage.</a:t>
            </a:r>
          </a:p>
          <a:p>
            <a:r>
              <a:rPr lang="en-US" dirty="0"/>
              <a:t>Although Europeans had had contact with many parts of Africa </a:t>
            </a:r>
            <a:r>
              <a:rPr lang="en-US" dirty="0" smtClean="0"/>
              <a:t>for a long time (through </a:t>
            </a:r>
            <a:r>
              <a:rPr lang="en-US" dirty="0"/>
              <a:t>the Atlantic Slave Trade), they did not impose a formal rule of law over Africa until </a:t>
            </a:r>
            <a:r>
              <a:rPr lang="en-US" dirty="0" smtClean="0"/>
              <a:t>the period of colonization.</a:t>
            </a:r>
          </a:p>
          <a:p>
            <a:r>
              <a:rPr lang="en-US" dirty="0" smtClean="0"/>
              <a:t>Colonial languages.</a:t>
            </a:r>
            <a:endParaRPr lang="en-US" dirty="0"/>
          </a:p>
        </p:txBody>
      </p:sp>
    </p:spTree>
    <p:extLst>
      <p:ext uri="{BB962C8B-B14F-4D97-AF65-F5344CB8AC3E}">
        <p14:creationId xmlns:p14="http://schemas.microsoft.com/office/powerpoint/2010/main" val="1153996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66800" y="54808"/>
            <a:ext cx="6385608" cy="6650791"/>
          </a:xfrm>
        </p:spPr>
      </p:pic>
    </p:spTree>
    <p:extLst>
      <p:ext uri="{BB962C8B-B14F-4D97-AF65-F5344CB8AC3E}">
        <p14:creationId xmlns:p14="http://schemas.microsoft.com/office/powerpoint/2010/main" val="648905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Colonial Conquest in Africa</a:t>
            </a:r>
            <a:endParaRPr lang="en-US" dirty="0"/>
          </a:p>
        </p:txBody>
      </p:sp>
      <p:sp>
        <p:nvSpPr>
          <p:cNvPr id="3" name="Content Placeholder 2"/>
          <p:cNvSpPr>
            <a:spLocks noGrp="1"/>
          </p:cNvSpPr>
          <p:nvPr>
            <p:ph idx="1"/>
          </p:nvPr>
        </p:nvSpPr>
        <p:spPr/>
        <p:txBody>
          <a:bodyPr/>
          <a:lstStyle/>
          <a:p>
            <a:r>
              <a:rPr lang="en-US" dirty="0"/>
              <a:t>The 19th century in Europe was a time of industrialization. </a:t>
            </a:r>
            <a:endParaRPr lang="en-US" dirty="0" smtClean="0"/>
          </a:p>
          <a:p>
            <a:r>
              <a:rPr lang="en-US" dirty="0" smtClean="0"/>
              <a:t>Factories </a:t>
            </a:r>
            <a:r>
              <a:rPr lang="en-US" dirty="0"/>
              <a:t>in Europe required raw materials to be manufactured into marketable </a:t>
            </a:r>
            <a:r>
              <a:rPr lang="en-US" dirty="0" smtClean="0"/>
              <a:t>products.</a:t>
            </a:r>
          </a:p>
          <a:p>
            <a:r>
              <a:rPr lang="en-US" dirty="0" smtClean="0"/>
              <a:t>Europeans </a:t>
            </a:r>
            <a:r>
              <a:rPr lang="en-US" dirty="0"/>
              <a:t>sought both a source of raw materials, as well as, a market for manufactured goods in Africa</a:t>
            </a:r>
            <a:r>
              <a:rPr lang="en-US" dirty="0" smtClean="0"/>
              <a:t>.</a:t>
            </a:r>
          </a:p>
          <a:p>
            <a:r>
              <a:rPr lang="en-US" dirty="0"/>
              <a:t>This economic motivation played a large role in the colonization of Africa.</a:t>
            </a:r>
            <a:endParaRPr lang="en-US" dirty="0"/>
          </a:p>
        </p:txBody>
      </p:sp>
    </p:spTree>
    <p:extLst>
      <p:ext uri="{BB962C8B-B14F-4D97-AF65-F5344CB8AC3E}">
        <p14:creationId xmlns:p14="http://schemas.microsoft.com/office/powerpoint/2010/main" val="3763663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Colonial Conquest in Africa</a:t>
            </a:r>
          </a:p>
        </p:txBody>
      </p:sp>
      <p:sp>
        <p:nvSpPr>
          <p:cNvPr id="3" name="Content Placeholder 2"/>
          <p:cNvSpPr>
            <a:spLocks noGrp="1"/>
          </p:cNvSpPr>
          <p:nvPr>
            <p:ph idx="1"/>
          </p:nvPr>
        </p:nvSpPr>
        <p:spPr/>
        <p:txBody>
          <a:bodyPr>
            <a:normAutofit lnSpcReduction="10000"/>
          </a:bodyPr>
          <a:lstStyle/>
          <a:p>
            <a:r>
              <a:rPr lang="en-US" dirty="0"/>
              <a:t>One of the causes of </a:t>
            </a:r>
            <a:r>
              <a:rPr lang="en-US" dirty="0" smtClean="0"/>
              <a:t>the </a:t>
            </a:r>
            <a:r>
              <a:rPr lang="en-US" b="1" i="1" dirty="0" smtClean="0"/>
              <a:t>Scramble </a:t>
            </a:r>
            <a:r>
              <a:rPr lang="en-US" b="1" i="1" dirty="0"/>
              <a:t>for Africa</a:t>
            </a:r>
            <a:r>
              <a:rPr lang="en-US" dirty="0"/>
              <a:t>, (1885-1910) which resulted in the colonization of all of Africa in just twenty-five years, was the competition between European nations. </a:t>
            </a:r>
            <a:endParaRPr lang="en-US" dirty="0" smtClean="0"/>
          </a:p>
          <a:p>
            <a:r>
              <a:rPr lang="en-US" dirty="0" smtClean="0"/>
              <a:t>No </a:t>
            </a:r>
            <a:r>
              <a:rPr lang="en-US" dirty="0"/>
              <a:t>major nation wanted to be without colonies</a:t>
            </a:r>
            <a:r>
              <a:rPr lang="en-US" dirty="0" smtClean="0"/>
              <a:t>.</a:t>
            </a:r>
          </a:p>
          <a:p>
            <a:r>
              <a:rPr lang="en-US" dirty="0"/>
              <a:t>I</a:t>
            </a:r>
            <a:r>
              <a:rPr lang="en-US" dirty="0" smtClean="0"/>
              <a:t>deologies </a:t>
            </a:r>
            <a:r>
              <a:rPr lang="en-US" dirty="0"/>
              <a:t>of racial hierarchy were prevalent in Europe in the 19th century. </a:t>
            </a:r>
            <a:endParaRPr lang="en-US" dirty="0" smtClean="0"/>
          </a:p>
          <a:p>
            <a:r>
              <a:rPr lang="en-US" dirty="0" smtClean="0"/>
              <a:t>Many </a:t>
            </a:r>
            <a:r>
              <a:rPr lang="en-US" dirty="0"/>
              <a:t>Europeans viewed themselves as the most advanced civilization in the world, and some saw it as their mission to "enlighten" and "civilize" people in the rest of the world. </a:t>
            </a:r>
            <a:endParaRPr lang="en-US" dirty="0"/>
          </a:p>
        </p:txBody>
      </p:sp>
    </p:spTree>
    <p:extLst>
      <p:ext uri="{BB962C8B-B14F-4D97-AF65-F5344CB8AC3E}">
        <p14:creationId xmlns:p14="http://schemas.microsoft.com/office/powerpoint/2010/main" val="3992760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Colonial Conquest in Africa</a:t>
            </a:r>
          </a:p>
        </p:txBody>
      </p:sp>
      <p:sp>
        <p:nvSpPr>
          <p:cNvPr id="3" name="Content Placeholder 2"/>
          <p:cNvSpPr>
            <a:spLocks noGrp="1"/>
          </p:cNvSpPr>
          <p:nvPr>
            <p:ph idx="1"/>
          </p:nvPr>
        </p:nvSpPr>
        <p:spPr/>
        <p:txBody>
          <a:bodyPr/>
          <a:lstStyle/>
          <a:p>
            <a:r>
              <a:rPr lang="en-US" dirty="0"/>
              <a:t>This feeling of racial superiority and "responsibility" was captured in a poem written in 1899, </a:t>
            </a:r>
            <a:r>
              <a:rPr lang="en-US" b="1" i="1" dirty="0">
                <a:hlinkClick r:id="rId3"/>
              </a:rPr>
              <a:t>The White Man's Burden</a:t>
            </a:r>
            <a:r>
              <a:rPr lang="en-US" b="1" i="1" dirty="0"/>
              <a:t> </a:t>
            </a:r>
            <a:r>
              <a:rPr lang="en-US" dirty="0"/>
              <a:t>by the British poet Rudyard Kipling (click on the title to read it). </a:t>
            </a:r>
            <a:endParaRPr lang="en-US" dirty="0" smtClean="0"/>
          </a:p>
          <a:p>
            <a:r>
              <a:rPr lang="en-US" dirty="0" smtClean="0"/>
              <a:t>Many </a:t>
            </a:r>
            <a:r>
              <a:rPr lang="en-US" dirty="0"/>
              <a:t>inaccurate and </a:t>
            </a:r>
            <a:r>
              <a:rPr lang="en-US" dirty="0" err="1"/>
              <a:t>racialized</a:t>
            </a:r>
            <a:r>
              <a:rPr lang="en-US" dirty="0"/>
              <a:t> stereotypes of African peoples, which existed at the time, were used to justify colonialism in Africa.</a:t>
            </a:r>
          </a:p>
          <a:p>
            <a:r>
              <a:rPr lang="en-US" dirty="0"/>
              <a:t>The colonization of Africa coincided with the expansion of Christian missionary activity in Africa.</a:t>
            </a:r>
            <a:endParaRPr lang="en-US" dirty="0"/>
          </a:p>
        </p:txBody>
      </p:sp>
    </p:spTree>
    <p:extLst>
      <p:ext uri="{BB962C8B-B14F-4D97-AF65-F5344CB8AC3E}">
        <p14:creationId xmlns:p14="http://schemas.microsoft.com/office/powerpoint/2010/main" val="1820946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Colonial Conquest in Africa</a:t>
            </a:r>
          </a:p>
        </p:txBody>
      </p:sp>
      <p:sp>
        <p:nvSpPr>
          <p:cNvPr id="3" name="Content Placeholder 2"/>
          <p:cNvSpPr>
            <a:spLocks noGrp="1"/>
          </p:cNvSpPr>
          <p:nvPr>
            <p:ph idx="1"/>
          </p:nvPr>
        </p:nvSpPr>
        <p:spPr/>
        <p:txBody>
          <a:bodyPr/>
          <a:lstStyle/>
          <a:p>
            <a:r>
              <a:rPr lang="en-US" dirty="0"/>
              <a:t>M</a:t>
            </a:r>
            <a:r>
              <a:rPr lang="en-US" dirty="0" smtClean="0"/>
              <a:t>issionaries were </a:t>
            </a:r>
            <a:r>
              <a:rPr lang="en-US" dirty="0"/>
              <a:t>supportive of the colonization of African countries. </a:t>
            </a:r>
            <a:endParaRPr lang="en-US" dirty="0" smtClean="0"/>
          </a:p>
          <a:p>
            <a:r>
              <a:rPr lang="en-US" dirty="0" smtClean="0"/>
              <a:t>European </a:t>
            </a:r>
            <a:r>
              <a:rPr lang="en-US" dirty="0"/>
              <a:t>control would provide a political environment that would facilitate missionary activity in Africa. </a:t>
            </a:r>
            <a:endParaRPr lang="en-US" dirty="0" smtClean="0"/>
          </a:p>
          <a:p>
            <a:r>
              <a:rPr lang="en-US" dirty="0" smtClean="0"/>
              <a:t>This </a:t>
            </a:r>
            <a:r>
              <a:rPr lang="en-US" dirty="0"/>
              <a:t>support for colonialism played an important role in legitimizing the colonial endeavor among the citizens of the colonizing powers in Europe.</a:t>
            </a:r>
            <a:endParaRPr lang="en-US" dirty="0"/>
          </a:p>
        </p:txBody>
      </p:sp>
    </p:spTree>
    <p:extLst>
      <p:ext uri="{BB962C8B-B14F-4D97-AF65-F5344CB8AC3E}">
        <p14:creationId xmlns:p14="http://schemas.microsoft.com/office/powerpoint/2010/main" val="2942876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Colonial Conquest in Africa</a:t>
            </a:r>
          </a:p>
        </p:txBody>
      </p:sp>
      <p:sp>
        <p:nvSpPr>
          <p:cNvPr id="3" name="Content Placeholder 2"/>
          <p:cNvSpPr>
            <a:spLocks noGrp="1"/>
          </p:cNvSpPr>
          <p:nvPr>
            <p:ph idx="1"/>
          </p:nvPr>
        </p:nvSpPr>
        <p:spPr/>
        <p:txBody>
          <a:bodyPr/>
          <a:lstStyle/>
          <a:p>
            <a:r>
              <a:rPr lang="en-US" dirty="0"/>
              <a:t>European nations </a:t>
            </a:r>
            <a:r>
              <a:rPr lang="en-US" dirty="0" smtClean="0"/>
              <a:t>made </a:t>
            </a:r>
            <a:r>
              <a:rPr lang="en-US" dirty="0"/>
              <a:t>certain areas of Africa into their colonies in two main ways. </a:t>
            </a:r>
            <a:endParaRPr lang="en-US" dirty="0" smtClean="0"/>
          </a:p>
          <a:p>
            <a:pPr lvl="1"/>
            <a:r>
              <a:rPr lang="en-US" dirty="0" smtClean="0"/>
              <a:t>Some </a:t>
            </a:r>
            <a:r>
              <a:rPr lang="en-US" dirty="0"/>
              <a:t>African leaders were willing to sign treaties with Europeans </a:t>
            </a:r>
            <a:r>
              <a:rPr lang="en-US" dirty="0" smtClean="0"/>
              <a:t>. </a:t>
            </a:r>
          </a:p>
          <a:p>
            <a:pPr lvl="1"/>
            <a:r>
              <a:rPr lang="en-US" dirty="0"/>
              <a:t>F</a:t>
            </a:r>
            <a:r>
              <a:rPr lang="en-US" dirty="0" smtClean="0"/>
              <a:t>orce </a:t>
            </a:r>
            <a:r>
              <a:rPr lang="en-US" dirty="0"/>
              <a:t>was used in some cases when there was a large amount of resistance to colonial rule</a:t>
            </a:r>
            <a:r>
              <a:rPr lang="en-US" dirty="0" smtClean="0"/>
              <a:t>.</a:t>
            </a:r>
          </a:p>
          <a:p>
            <a:r>
              <a:rPr lang="en-US" dirty="0"/>
              <a:t>The Treaty of Berlin </a:t>
            </a:r>
            <a:r>
              <a:rPr lang="en-US" dirty="0" smtClean="0"/>
              <a:t>(1884) and </a:t>
            </a:r>
            <a:r>
              <a:rPr lang="en-US" dirty="0"/>
              <a:t>the "Scramble for </a:t>
            </a:r>
            <a:r>
              <a:rPr lang="en-US" dirty="0" smtClean="0"/>
              <a:t>Africa“.</a:t>
            </a:r>
          </a:p>
          <a:p>
            <a:r>
              <a:rPr lang="en-US" dirty="0" err="1" smtClean="0"/>
              <a:t>Bismark</a:t>
            </a:r>
            <a:r>
              <a:rPr lang="en-US" dirty="0" smtClean="0"/>
              <a:t> of Germany initiated conference to regulate the rush for territory.</a:t>
            </a:r>
          </a:p>
          <a:p>
            <a:endParaRPr lang="en-US" dirty="0"/>
          </a:p>
          <a:p>
            <a:endParaRPr lang="en-US" dirty="0"/>
          </a:p>
        </p:txBody>
      </p:sp>
    </p:spTree>
    <p:extLst>
      <p:ext uri="{BB962C8B-B14F-4D97-AF65-F5344CB8AC3E}">
        <p14:creationId xmlns:p14="http://schemas.microsoft.com/office/powerpoint/2010/main" val="2677422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Colonial Conquest in Africa</a:t>
            </a:r>
          </a:p>
        </p:txBody>
      </p:sp>
      <p:sp>
        <p:nvSpPr>
          <p:cNvPr id="3" name="Content Placeholder 2"/>
          <p:cNvSpPr>
            <a:spLocks noGrp="1"/>
          </p:cNvSpPr>
          <p:nvPr>
            <p:ph idx="1"/>
          </p:nvPr>
        </p:nvSpPr>
        <p:spPr/>
        <p:txBody>
          <a:bodyPr>
            <a:normAutofit/>
          </a:bodyPr>
          <a:lstStyle/>
          <a:p>
            <a:r>
              <a:rPr lang="en-US" dirty="0"/>
              <a:t>By 1900, almost 90% of Africa was under European control</a:t>
            </a:r>
            <a:r>
              <a:rPr lang="en-US" dirty="0" smtClean="0"/>
              <a:t>.</a:t>
            </a:r>
          </a:p>
          <a:p>
            <a:r>
              <a:rPr lang="en-US" dirty="0"/>
              <a:t>Colonialism </a:t>
            </a:r>
            <a:r>
              <a:rPr lang="en-US" dirty="0" smtClean="0"/>
              <a:t>brings new borders </a:t>
            </a:r>
            <a:r>
              <a:rPr lang="en-US" dirty="0"/>
              <a:t>for </a:t>
            </a:r>
            <a:r>
              <a:rPr lang="en-US" dirty="0" smtClean="0"/>
              <a:t>Africa.</a:t>
            </a:r>
          </a:p>
          <a:p>
            <a:r>
              <a:rPr lang="en-US" dirty="0"/>
              <a:t>The borders of African countries today were imposed from the outside by European nations. </a:t>
            </a:r>
            <a:endParaRPr lang="en-US" dirty="0" smtClean="0"/>
          </a:p>
          <a:p>
            <a:r>
              <a:rPr lang="en-US" dirty="0" smtClean="0"/>
              <a:t>Often </a:t>
            </a:r>
            <a:r>
              <a:rPr lang="en-US" dirty="0"/>
              <a:t>the people who drew these borders paid no attention to </a:t>
            </a:r>
            <a:r>
              <a:rPr lang="en-US" dirty="0" err="1"/>
              <a:t>ethnolinguistic</a:t>
            </a:r>
            <a:r>
              <a:rPr lang="en-US" dirty="0"/>
              <a:t> groups or existing political organization at the time of </a:t>
            </a:r>
            <a:r>
              <a:rPr lang="en-US" dirty="0" smtClean="0"/>
              <a:t>colonization</a:t>
            </a:r>
            <a:r>
              <a:rPr lang="en-US" dirty="0"/>
              <a:t>. </a:t>
            </a:r>
            <a:endParaRPr lang="en-US" dirty="0" smtClean="0"/>
          </a:p>
          <a:p>
            <a:r>
              <a:rPr lang="en-US" dirty="0" smtClean="0"/>
              <a:t>Sometimes </a:t>
            </a:r>
            <a:r>
              <a:rPr lang="en-US" dirty="0"/>
              <a:t>they grouped together people who had never been united under the same government before. </a:t>
            </a:r>
          </a:p>
        </p:txBody>
      </p:sp>
    </p:spTree>
    <p:extLst>
      <p:ext uri="{BB962C8B-B14F-4D97-AF65-F5344CB8AC3E}">
        <p14:creationId xmlns:p14="http://schemas.microsoft.com/office/powerpoint/2010/main" val="26130725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75</TotalTime>
  <Words>924</Words>
  <Application>Microsoft Office PowerPoint</Application>
  <PresentationFormat>On-screen Show (4:3)</PresentationFormat>
  <Paragraphs>101</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Flow</vt:lpstr>
      <vt:lpstr>Colonialism in Africa</vt:lpstr>
      <vt:lpstr>PowerPoint Presentation</vt:lpstr>
      <vt:lpstr>PowerPoint Presentation</vt:lpstr>
      <vt:lpstr>Colonial Conquest in Africa</vt:lpstr>
      <vt:lpstr>Colonial Conquest in Africa</vt:lpstr>
      <vt:lpstr>Colonial Conquest in Africa</vt:lpstr>
      <vt:lpstr>Colonial Conquest in Africa</vt:lpstr>
      <vt:lpstr>Colonial Conquest in Africa</vt:lpstr>
      <vt:lpstr>Colonial Conquest in Africa</vt:lpstr>
      <vt:lpstr>Types of Colonial Rule</vt:lpstr>
      <vt:lpstr>Types of Colonial Rule</vt:lpstr>
      <vt:lpstr>Types of Colonial Rule</vt:lpstr>
      <vt:lpstr>Types of Colonial Rule</vt:lpstr>
      <vt:lpstr>Types of Colonial Rule</vt:lpstr>
      <vt:lpstr>Legacy of Colonialism</vt:lpstr>
      <vt:lpstr>Legacy of Colonialism</vt:lpstr>
      <vt:lpstr>Legacy of Colonialism</vt:lpstr>
      <vt:lpstr>Legacy of Colonialism</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Colonialism in Africa</dc:title>
  <dc:creator>George</dc:creator>
  <cp:lastModifiedBy>George</cp:lastModifiedBy>
  <cp:revision>8</cp:revision>
  <dcterms:created xsi:type="dcterms:W3CDTF">2012-04-02T00:34:14Z</dcterms:created>
  <dcterms:modified xsi:type="dcterms:W3CDTF">2012-04-02T01:49:52Z</dcterms:modified>
</cp:coreProperties>
</file>