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0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2C4874-3CEF-45A7-B6FE-CC9F35AB8BB3}" type="datetimeFigureOut">
              <a:rPr lang="en-US" smtClean="0"/>
              <a:t>4/25/2012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DDFF55-A26C-439E-A82E-FACB525A9E55}" type="slidenum">
              <a:rPr lang="en-US" smtClean="0"/>
              <a:t>‹#›</a:t>
            </a:fld>
            <a:endParaRPr lang="en-US"/>
          </a:p>
        </p:txBody>
      </p:sp>
    </p:spTree>
    <p:extLst>
      <p:ext uri="{BB962C8B-B14F-4D97-AF65-F5344CB8AC3E}">
        <p14:creationId xmlns:p14="http://schemas.microsoft.com/office/powerpoint/2010/main" val="14309534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1</a:t>
            </a:fld>
            <a:endParaRPr lang="en-US"/>
          </a:p>
        </p:txBody>
      </p:sp>
    </p:spTree>
    <p:extLst>
      <p:ext uri="{BB962C8B-B14F-4D97-AF65-F5344CB8AC3E}">
        <p14:creationId xmlns:p14="http://schemas.microsoft.com/office/powerpoint/2010/main" val="6758839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10</a:t>
            </a:fld>
            <a:endParaRPr lang="en-US"/>
          </a:p>
        </p:txBody>
      </p:sp>
    </p:spTree>
    <p:extLst>
      <p:ext uri="{BB962C8B-B14F-4D97-AF65-F5344CB8AC3E}">
        <p14:creationId xmlns:p14="http://schemas.microsoft.com/office/powerpoint/2010/main" val="19101781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11</a:t>
            </a:fld>
            <a:endParaRPr lang="en-US"/>
          </a:p>
        </p:txBody>
      </p:sp>
    </p:spTree>
    <p:extLst>
      <p:ext uri="{BB962C8B-B14F-4D97-AF65-F5344CB8AC3E}">
        <p14:creationId xmlns:p14="http://schemas.microsoft.com/office/powerpoint/2010/main" val="37169240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12</a:t>
            </a:fld>
            <a:endParaRPr lang="en-US"/>
          </a:p>
        </p:txBody>
      </p:sp>
    </p:spTree>
    <p:extLst>
      <p:ext uri="{BB962C8B-B14F-4D97-AF65-F5344CB8AC3E}">
        <p14:creationId xmlns:p14="http://schemas.microsoft.com/office/powerpoint/2010/main" val="30752417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13</a:t>
            </a:fld>
            <a:endParaRPr lang="en-US"/>
          </a:p>
        </p:txBody>
      </p:sp>
    </p:spTree>
    <p:extLst>
      <p:ext uri="{BB962C8B-B14F-4D97-AF65-F5344CB8AC3E}">
        <p14:creationId xmlns:p14="http://schemas.microsoft.com/office/powerpoint/2010/main" val="42532791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14</a:t>
            </a:fld>
            <a:endParaRPr lang="en-US"/>
          </a:p>
        </p:txBody>
      </p:sp>
    </p:spTree>
    <p:extLst>
      <p:ext uri="{BB962C8B-B14F-4D97-AF65-F5344CB8AC3E}">
        <p14:creationId xmlns:p14="http://schemas.microsoft.com/office/powerpoint/2010/main" val="17011650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15</a:t>
            </a:fld>
            <a:endParaRPr lang="en-US"/>
          </a:p>
        </p:txBody>
      </p:sp>
    </p:spTree>
    <p:extLst>
      <p:ext uri="{BB962C8B-B14F-4D97-AF65-F5344CB8AC3E}">
        <p14:creationId xmlns:p14="http://schemas.microsoft.com/office/powerpoint/2010/main" val="18197264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16</a:t>
            </a:fld>
            <a:endParaRPr lang="en-US"/>
          </a:p>
        </p:txBody>
      </p:sp>
    </p:spTree>
    <p:extLst>
      <p:ext uri="{BB962C8B-B14F-4D97-AF65-F5344CB8AC3E}">
        <p14:creationId xmlns:p14="http://schemas.microsoft.com/office/powerpoint/2010/main" val="41585530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17</a:t>
            </a:fld>
            <a:endParaRPr lang="en-US"/>
          </a:p>
        </p:txBody>
      </p:sp>
    </p:spTree>
    <p:extLst>
      <p:ext uri="{BB962C8B-B14F-4D97-AF65-F5344CB8AC3E}">
        <p14:creationId xmlns:p14="http://schemas.microsoft.com/office/powerpoint/2010/main" val="13392266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18</a:t>
            </a:fld>
            <a:endParaRPr lang="en-US"/>
          </a:p>
        </p:txBody>
      </p:sp>
    </p:spTree>
    <p:extLst>
      <p:ext uri="{BB962C8B-B14F-4D97-AF65-F5344CB8AC3E}">
        <p14:creationId xmlns:p14="http://schemas.microsoft.com/office/powerpoint/2010/main" val="10315114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19</a:t>
            </a:fld>
            <a:endParaRPr lang="en-US"/>
          </a:p>
        </p:txBody>
      </p:sp>
    </p:spTree>
    <p:extLst>
      <p:ext uri="{BB962C8B-B14F-4D97-AF65-F5344CB8AC3E}">
        <p14:creationId xmlns:p14="http://schemas.microsoft.com/office/powerpoint/2010/main" val="37170229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2</a:t>
            </a:fld>
            <a:endParaRPr lang="en-US"/>
          </a:p>
        </p:txBody>
      </p:sp>
    </p:spTree>
    <p:extLst>
      <p:ext uri="{BB962C8B-B14F-4D97-AF65-F5344CB8AC3E}">
        <p14:creationId xmlns:p14="http://schemas.microsoft.com/office/powerpoint/2010/main" val="10843894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20</a:t>
            </a:fld>
            <a:endParaRPr lang="en-US"/>
          </a:p>
        </p:txBody>
      </p:sp>
    </p:spTree>
    <p:extLst>
      <p:ext uri="{BB962C8B-B14F-4D97-AF65-F5344CB8AC3E}">
        <p14:creationId xmlns:p14="http://schemas.microsoft.com/office/powerpoint/2010/main" val="22724838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21</a:t>
            </a:fld>
            <a:endParaRPr lang="en-US"/>
          </a:p>
        </p:txBody>
      </p:sp>
    </p:spTree>
    <p:extLst>
      <p:ext uri="{BB962C8B-B14F-4D97-AF65-F5344CB8AC3E}">
        <p14:creationId xmlns:p14="http://schemas.microsoft.com/office/powerpoint/2010/main" val="21763753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22</a:t>
            </a:fld>
            <a:endParaRPr lang="en-US"/>
          </a:p>
        </p:txBody>
      </p:sp>
    </p:spTree>
    <p:extLst>
      <p:ext uri="{BB962C8B-B14F-4D97-AF65-F5344CB8AC3E}">
        <p14:creationId xmlns:p14="http://schemas.microsoft.com/office/powerpoint/2010/main" val="7633357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23</a:t>
            </a:fld>
            <a:endParaRPr lang="en-US"/>
          </a:p>
        </p:txBody>
      </p:sp>
    </p:spTree>
    <p:extLst>
      <p:ext uri="{BB962C8B-B14F-4D97-AF65-F5344CB8AC3E}">
        <p14:creationId xmlns:p14="http://schemas.microsoft.com/office/powerpoint/2010/main" val="35984225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24</a:t>
            </a:fld>
            <a:endParaRPr lang="en-US"/>
          </a:p>
        </p:txBody>
      </p:sp>
    </p:spTree>
    <p:extLst>
      <p:ext uri="{BB962C8B-B14F-4D97-AF65-F5344CB8AC3E}">
        <p14:creationId xmlns:p14="http://schemas.microsoft.com/office/powerpoint/2010/main" val="32409858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25</a:t>
            </a:fld>
            <a:endParaRPr lang="en-US"/>
          </a:p>
        </p:txBody>
      </p:sp>
    </p:spTree>
    <p:extLst>
      <p:ext uri="{BB962C8B-B14F-4D97-AF65-F5344CB8AC3E}">
        <p14:creationId xmlns:p14="http://schemas.microsoft.com/office/powerpoint/2010/main" val="267198390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26</a:t>
            </a:fld>
            <a:endParaRPr lang="en-US"/>
          </a:p>
        </p:txBody>
      </p:sp>
    </p:spTree>
    <p:extLst>
      <p:ext uri="{BB962C8B-B14F-4D97-AF65-F5344CB8AC3E}">
        <p14:creationId xmlns:p14="http://schemas.microsoft.com/office/powerpoint/2010/main" val="29070375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27</a:t>
            </a:fld>
            <a:endParaRPr lang="en-US"/>
          </a:p>
        </p:txBody>
      </p:sp>
    </p:spTree>
    <p:extLst>
      <p:ext uri="{BB962C8B-B14F-4D97-AF65-F5344CB8AC3E}">
        <p14:creationId xmlns:p14="http://schemas.microsoft.com/office/powerpoint/2010/main" val="237823775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28</a:t>
            </a:fld>
            <a:endParaRPr lang="en-US"/>
          </a:p>
        </p:txBody>
      </p:sp>
    </p:spTree>
    <p:extLst>
      <p:ext uri="{BB962C8B-B14F-4D97-AF65-F5344CB8AC3E}">
        <p14:creationId xmlns:p14="http://schemas.microsoft.com/office/powerpoint/2010/main" val="95662083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29</a:t>
            </a:fld>
            <a:endParaRPr lang="en-US"/>
          </a:p>
        </p:txBody>
      </p:sp>
    </p:spTree>
    <p:extLst>
      <p:ext uri="{BB962C8B-B14F-4D97-AF65-F5344CB8AC3E}">
        <p14:creationId xmlns:p14="http://schemas.microsoft.com/office/powerpoint/2010/main" val="15624902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3</a:t>
            </a:fld>
            <a:endParaRPr lang="en-US"/>
          </a:p>
        </p:txBody>
      </p:sp>
    </p:spTree>
    <p:extLst>
      <p:ext uri="{BB962C8B-B14F-4D97-AF65-F5344CB8AC3E}">
        <p14:creationId xmlns:p14="http://schemas.microsoft.com/office/powerpoint/2010/main" val="277811347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30</a:t>
            </a:fld>
            <a:endParaRPr lang="en-US"/>
          </a:p>
        </p:txBody>
      </p:sp>
    </p:spTree>
    <p:extLst>
      <p:ext uri="{BB962C8B-B14F-4D97-AF65-F5344CB8AC3E}">
        <p14:creationId xmlns:p14="http://schemas.microsoft.com/office/powerpoint/2010/main" val="312160782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31</a:t>
            </a:fld>
            <a:endParaRPr lang="en-US"/>
          </a:p>
        </p:txBody>
      </p:sp>
    </p:spTree>
    <p:extLst>
      <p:ext uri="{BB962C8B-B14F-4D97-AF65-F5344CB8AC3E}">
        <p14:creationId xmlns:p14="http://schemas.microsoft.com/office/powerpoint/2010/main" val="14791529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32</a:t>
            </a:fld>
            <a:endParaRPr lang="en-US"/>
          </a:p>
        </p:txBody>
      </p:sp>
    </p:spTree>
    <p:extLst>
      <p:ext uri="{BB962C8B-B14F-4D97-AF65-F5344CB8AC3E}">
        <p14:creationId xmlns:p14="http://schemas.microsoft.com/office/powerpoint/2010/main" val="290195093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33</a:t>
            </a:fld>
            <a:endParaRPr lang="en-US"/>
          </a:p>
        </p:txBody>
      </p:sp>
    </p:spTree>
    <p:extLst>
      <p:ext uri="{BB962C8B-B14F-4D97-AF65-F5344CB8AC3E}">
        <p14:creationId xmlns:p14="http://schemas.microsoft.com/office/powerpoint/2010/main" val="320960899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34</a:t>
            </a:fld>
            <a:endParaRPr lang="en-US"/>
          </a:p>
        </p:txBody>
      </p:sp>
    </p:spTree>
    <p:extLst>
      <p:ext uri="{BB962C8B-B14F-4D97-AF65-F5344CB8AC3E}">
        <p14:creationId xmlns:p14="http://schemas.microsoft.com/office/powerpoint/2010/main" val="21414086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35</a:t>
            </a:fld>
            <a:endParaRPr lang="en-US"/>
          </a:p>
        </p:txBody>
      </p:sp>
    </p:spTree>
    <p:extLst>
      <p:ext uri="{BB962C8B-B14F-4D97-AF65-F5344CB8AC3E}">
        <p14:creationId xmlns:p14="http://schemas.microsoft.com/office/powerpoint/2010/main" val="255945645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36</a:t>
            </a:fld>
            <a:endParaRPr lang="en-US"/>
          </a:p>
        </p:txBody>
      </p:sp>
    </p:spTree>
    <p:extLst>
      <p:ext uri="{BB962C8B-B14F-4D97-AF65-F5344CB8AC3E}">
        <p14:creationId xmlns:p14="http://schemas.microsoft.com/office/powerpoint/2010/main" val="36374315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37</a:t>
            </a:fld>
            <a:endParaRPr lang="en-US"/>
          </a:p>
        </p:txBody>
      </p:sp>
    </p:spTree>
    <p:extLst>
      <p:ext uri="{BB962C8B-B14F-4D97-AF65-F5344CB8AC3E}">
        <p14:creationId xmlns:p14="http://schemas.microsoft.com/office/powerpoint/2010/main" val="278962423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38</a:t>
            </a:fld>
            <a:endParaRPr lang="en-US"/>
          </a:p>
        </p:txBody>
      </p:sp>
    </p:spTree>
    <p:extLst>
      <p:ext uri="{BB962C8B-B14F-4D97-AF65-F5344CB8AC3E}">
        <p14:creationId xmlns:p14="http://schemas.microsoft.com/office/powerpoint/2010/main" val="305550566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39</a:t>
            </a:fld>
            <a:endParaRPr lang="en-US"/>
          </a:p>
        </p:txBody>
      </p:sp>
    </p:spTree>
    <p:extLst>
      <p:ext uri="{BB962C8B-B14F-4D97-AF65-F5344CB8AC3E}">
        <p14:creationId xmlns:p14="http://schemas.microsoft.com/office/powerpoint/2010/main" val="22294513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4</a:t>
            </a:fld>
            <a:endParaRPr lang="en-US"/>
          </a:p>
        </p:txBody>
      </p:sp>
    </p:spTree>
    <p:extLst>
      <p:ext uri="{BB962C8B-B14F-4D97-AF65-F5344CB8AC3E}">
        <p14:creationId xmlns:p14="http://schemas.microsoft.com/office/powerpoint/2010/main" val="378092653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40</a:t>
            </a:fld>
            <a:endParaRPr lang="en-US"/>
          </a:p>
        </p:txBody>
      </p:sp>
    </p:spTree>
    <p:extLst>
      <p:ext uri="{BB962C8B-B14F-4D97-AF65-F5344CB8AC3E}">
        <p14:creationId xmlns:p14="http://schemas.microsoft.com/office/powerpoint/2010/main" val="258883313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41</a:t>
            </a:fld>
            <a:endParaRPr lang="en-US"/>
          </a:p>
        </p:txBody>
      </p:sp>
    </p:spTree>
    <p:extLst>
      <p:ext uri="{BB962C8B-B14F-4D97-AF65-F5344CB8AC3E}">
        <p14:creationId xmlns:p14="http://schemas.microsoft.com/office/powerpoint/2010/main" val="90558880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42</a:t>
            </a:fld>
            <a:endParaRPr lang="en-US"/>
          </a:p>
        </p:txBody>
      </p:sp>
    </p:spTree>
    <p:extLst>
      <p:ext uri="{BB962C8B-B14F-4D97-AF65-F5344CB8AC3E}">
        <p14:creationId xmlns:p14="http://schemas.microsoft.com/office/powerpoint/2010/main" val="337241301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43</a:t>
            </a:fld>
            <a:endParaRPr lang="en-US"/>
          </a:p>
        </p:txBody>
      </p:sp>
    </p:spTree>
    <p:extLst>
      <p:ext uri="{BB962C8B-B14F-4D97-AF65-F5344CB8AC3E}">
        <p14:creationId xmlns:p14="http://schemas.microsoft.com/office/powerpoint/2010/main" val="158067903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44</a:t>
            </a:fld>
            <a:endParaRPr lang="en-US"/>
          </a:p>
        </p:txBody>
      </p:sp>
    </p:spTree>
    <p:extLst>
      <p:ext uri="{BB962C8B-B14F-4D97-AF65-F5344CB8AC3E}">
        <p14:creationId xmlns:p14="http://schemas.microsoft.com/office/powerpoint/2010/main" val="372508966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DDFF55-A26C-439E-A82E-FACB525A9E55}" type="slidenum">
              <a:rPr lang="en-US" smtClean="0"/>
              <a:t>45</a:t>
            </a:fld>
            <a:endParaRPr lang="en-US"/>
          </a:p>
        </p:txBody>
      </p:sp>
    </p:spTree>
    <p:extLst>
      <p:ext uri="{BB962C8B-B14F-4D97-AF65-F5344CB8AC3E}">
        <p14:creationId xmlns:p14="http://schemas.microsoft.com/office/powerpoint/2010/main" val="53252678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46</a:t>
            </a:fld>
            <a:endParaRPr lang="en-US"/>
          </a:p>
        </p:txBody>
      </p:sp>
    </p:spTree>
    <p:extLst>
      <p:ext uri="{BB962C8B-B14F-4D97-AF65-F5344CB8AC3E}">
        <p14:creationId xmlns:p14="http://schemas.microsoft.com/office/powerpoint/2010/main" val="43136920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47</a:t>
            </a:fld>
            <a:endParaRPr lang="en-US"/>
          </a:p>
        </p:txBody>
      </p:sp>
    </p:spTree>
    <p:extLst>
      <p:ext uri="{BB962C8B-B14F-4D97-AF65-F5344CB8AC3E}">
        <p14:creationId xmlns:p14="http://schemas.microsoft.com/office/powerpoint/2010/main" val="44959927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48</a:t>
            </a:fld>
            <a:endParaRPr lang="en-US"/>
          </a:p>
        </p:txBody>
      </p:sp>
    </p:spTree>
    <p:extLst>
      <p:ext uri="{BB962C8B-B14F-4D97-AF65-F5344CB8AC3E}">
        <p14:creationId xmlns:p14="http://schemas.microsoft.com/office/powerpoint/2010/main" val="358936649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49</a:t>
            </a:fld>
            <a:endParaRPr lang="en-US"/>
          </a:p>
        </p:txBody>
      </p:sp>
    </p:spTree>
    <p:extLst>
      <p:ext uri="{BB962C8B-B14F-4D97-AF65-F5344CB8AC3E}">
        <p14:creationId xmlns:p14="http://schemas.microsoft.com/office/powerpoint/2010/main" val="3202264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5</a:t>
            </a:fld>
            <a:endParaRPr lang="en-US"/>
          </a:p>
        </p:txBody>
      </p:sp>
    </p:spTree>
    <p:extLst>
      <p:ext uri="{BB962C8B-B14F-4D97-AF65-F5344CB8AC3E}">
        <p14:creationId xmlns:p14="http://schemas.microsoft.com/office/powerpoint/2010/main" val="35885904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50</a:t>
            </a:fld>
            <a:endParaRPr lang="en-US"/>
          </a:p>
        </p:txBody>
      </p:sp>
    </p:spTree>
    <p:extLst>
      <p:ext uri="{BB962C8B-B14F-4D97-AF65-F5344CB8AC3E}">
        <p14:creationId xmlns:p14="http://schemas.microsoft.com/office/powerpoint/2010/main" val="207542144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51</a:t>
            </a:fld>
            <a:endParaRPr lang="en-US"/>
          </a:p>
        </p:txBody>
      </p:sp>
    </p:spTree>
    <p:extLst>
      <p:ext uri="{BB962C8B-B14F-4D97-AF65-F5344CB8AC3E}">
        <p14:creationId xmlns:p14="http://schemas.microsoft.com/office/powerpoint/2010/main" val="276722772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52</a:t>
            </a:fld>
            <a:endParaRPr lang="en-US"/>
          </a:p>
        </p:txBody>
      </p:sp>
    </p:spTree>
    <p:extLst>
      <p:ext uri="{BB962C8B-B14F-4D97-AF65-F5344CB8AC3E}">
        <p14:creationId xmlns:p14="http://schemas.microsoft.com/office/powerpoint/2010/main" val="27022107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53</a:t>
            </a:fld>
            <a:endParaRPr lang="en-US"/>
          </a:p>
        </p:txBody>
      </p:sp>
    </p:spTree>
    <p:extLst>
      <p:ext uri="{BB962C8B-B14F-4D97-AF65-F5344CB8AC3E}">
        <p14:creationId xmlns:p14="http://schemas.microsoft.com/office/powerpoint/2010/main" val="116705891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54</a:t>
            </a:fld>
            <a:endParaRPr lang="en-US"/>
          </a:p>
        </p:txBody>
      </p:sp>
    </p:spTree>
    <p:extLst>
      <p:ext uri="{BB962C8B-B14F-4D97-AF65-F5344CB8AC3E}">
        <p14:creationId xmlns:p14="http://schemas.microsoft.com/office/powerpoint/2010/main" val="343456644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55</a:t>
            </a:fld>
            <a:endParaRPr lang="en-US"/>
          </a:p>
        </p:txBody>
      </p:sp>
    </p:spTree>
    <p:extLst>
      <p:ext uri="{BB962C8B-B14F-4D97-AF65-F5344CB8AC3E}">
        <p14:creationId xmlns:p14="http://schemas.microsoft.com/office/powerpoint/2010/main" val="279913713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56</a:t>
            </a:fld>
            <a:endParaRPr lang="en-US"/>
          </a:p>
        </p:txBody>
      </p:sp>
    </p:spTree>
    <p:extLst>
      <p:ext uri="{BB962C8B-B14F-4D97-AF65-F5344CB8AC3E}">
        <p14:creationId xmlns:p14="http://schemas.microsoft.com/office/powerpoint/2010/main" val="144751509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57</a:t>
            </a:fld>
            <a:endParaRPr lang="en-US"/>
          </a:p>
        </p:txBody>
      </p:sp>
    </p:spTree>
    <p:extLst>
      <p:ext uri="{BB962C8B-B14F-4D97-AF65-F5344CB8AC3E}">
        <p14:creationId xmlns:p14="http://schemas.microsoft.com/office/powerpoint/2010/main" val="23594527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58</a:t>
            </a:fld>
            <a:endParaRPr lang="en-US"/>
          </a:p>
        </p:txBody>
      </p:sp>
    </p:spTree>
    <p:extLst>
      <p:ext uri="{BB962C8B-B14F-4D97-AF65-F5344CB8AC3E}">
        <p14:creationId xmlns:p14="http://schemas.microsoft.com/office/powerpoint/2010/main" val="246683024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59</a:t>
            </a:fld>
            <a:endParaRPr lang="en-US"/>
          </a:p>
        </p:txBody>
      </p:sp>
    </p:spTree>
    <p:extLst>
      <p:ext uri="{BB962C8B-B14F-4D97-AF65-F5344CB8AC3E}">
        <p14:creationId xmlns:p14="http://schemas.microsoft.com/office/powerpoint/2010/main" val="920703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6</a:t>
            </a:fld>
            <a:endParaRPr lang="en-US"/>
          </a:p>
        </p:txBody>
      </p:sp>
    </p:spTree>
    <p:extLst>
      <p:ext uri="{BB962C8B-B14F-4D97-AF65-F5344CB8AC3E}">
        <p14:creationId xmlns:p14="http://schemas.microsoft.com/office/powerpoint/2010/main" val="83269425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60</a:t>
            </a:fld>
            <a:endParaRPr lang="en-US"/>
          </a:p>
        </p:txBody>
      </p:sp>
    </p:spTree>
    <p:extLst>
      <p:ext uri="{BB962C8B-B14F-4D97-AF65-F5344CB8AC3E}">
        <p14:creationId xmlns:p14="http://schemas.microsoft.com/office/powerpoint/2010/main" val="423996255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61</a:t>
            </a:fld>
            <a:endParaRPr lang="en-US"/>
          </a:p>
        </p:txBody>
      </p:sp>
    </p:spTree>
    <p:extLst>
      <p:ext uri="{BB962C8B-B14F-4D97-AF65-F5344CB8AC3E}">
        <p14:creationId xmlns:p14="http://schemas.microsoft.com/office/powerpoint/2010/main" val="2223579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62</a:t>
            </a:fld>
            <a:endParaRPr lang="en-US"/>
          </a:p>
        </p:txBody>
      </p:sp>
    </p:spTree>
    <p:extLst>
      <p:ext uri="{BB962C8B-B14F-4D97-AF65-F5344CB8AC3E}">
        <p14:creationId xmlns:p14="http://schemas.microsoft.com/office/powerpoint/2010/main" val="2638706740"/>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63</a:t>
            </a:fld>
            <a:endParaRPr lang="en-US"/>
          </a:p>
        </p:txBody>
      </p:sp>
    </p:spTree>
    <p:extLst>
      <p:ext uri="{BB962C8B-B14F-4D97-AF65-F5344CB8AC3E}">
        <p14:creationId xmlns:p14="http://schemas.microsoft.com/office/powerpoint/2010/main" val="350213760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64</a:t>
            </a:fld>
            <a:endParaRPr lang="en-US"/>
          </a:p>
        </p:txBody>
      </p:sp>
    </p:spTree>
    <p:extLst>
      <p:ext uri="{BB962C8B-B14F-4D97-AF65-F5344CB8AC3E}">
        <p14:creationId xmlns:p14="http://schemas.microsoft.com/office/powerpoint/2010/main" val="203960441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65</a:t>
            </a:fld>
            <a:endParaRPr lang="en-US"/>
          </a:p>
        </p:txBody>
      </p:sp>
    </p:spTree>
    <p:extLst>
      <p:ext uri="{BB962C8B-B14F-4D97-AF65-F5344CB8AC3E}">
        <p14:creationId xmlns:p14="http://schemas.microsoft.com/office/powerpoint/2010/main" val="126194523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66</a:t>
            </a:fld>
            <a:endParaRPr lang="en-US"/>
          </a:p>
        </p:txBody>
      </p:sp>
    </p:spTree>
    <p:extLst>
      <p:ext uri="{BB962C8B-B14F-4D97-AF65-F5344CB8AC3E}">
        <p14:creationId xmlns:p14="http://schemas.microsoft.com/office/powerpoint/2010/main" val="108956862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67</a:t>
            </a:fld>
            <a:endParaRPr lang="en-US"/>
          </a:p>
        </p:txBody>
      </p:sp>
    </p:spTree>
    <p:extLst>
      <p:ext uri="{BB962C8B-B14F-4D97-AF65-F5344CB8AC3E}">
        <p14:creationId xmlns:p14="http://schemas.microsoft.com/office/powerpoint/2010/main" val="4188689040"/>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68</a:t>
            </a:fld>
            <a:endParaRPr lang="en-US"/>
          </a:p>
        </p:txBody>
      </p:sp>
    </p:spTree>
    <p:extLst>
      <p:ext uri="{BB962C8B-B14F-4D97-AF65-F5344CB8AC3E}">
        <p14:creationId xmlns:p14="http://schemas.microsoft.com/office/powerpoint/2010/main" val="1078778346"/>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69</a:t>
            </a:fld>
            <a:endParaRPr lang="en-US"/>
          </a:p>
        </p:txBody>
      </p:sp>
    </p:spTree>
    <p:extLst>
      <p:ext uri="{BB962C8B-B14F-4D97-AF65-F5344CB8AC3E}">
        <p14:creationId xmlns:p14="http://schemas.microsoft.com/office/powerpoint/2010/main" val="14012866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7</a:t>
            </a:fld>
            <a:endParaRPr lang="en-US"/>
          </a:p>
        </p:txBody>
      </p:sp>
    </p:spTree>
    <p:extLst>
      <p:ext uri="{BB962C8B-B14F-4D97-AF65-F5344CB8AC3E}">
        <p14:creationId xmlns:p14="http://schemas.microsoft.com/office/powerpoint/2010/main" val="59059492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70</a:t>
            </a:fld>
            <a:endParaRPr lang="en-US"/>
          </a:p>
        </p:txBody>
      </p:sp>
    </p:spTree>
    <p:extLst>
      <p:ext uri="{BB962C8B-B14F-4D97-AF65-F5344CB8AC3E}">
        <p14:creationId xmlns:p14="http://schemas.microsoft.com/office/powerpoint/2010/main" val="370962210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71</a:t>
            </a:fld>
            <a:endParaRPr lang="en-US"/>
          </a:p>
        </p:txBody>
      </p:sp>
    </p:spTree>
    <p:extLst>
      <p:ext uri="{BB962C8B-B14F-4D97-AF65-F5344CB8AC3E}">
        <p14:creationId xmlns:p14="http://schemas.microsoft.com/office/powerpoint/2010/main" val="22781707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8</a:t>
            </a:fld>
            <a:endParaRPr lang="en-US"/>
          </a:p>
        </p:txBody>
      </p:sp>
    </p:spTree>
    <p:extLst>
      <p:ext uri="{BB962C8B-B14F-4D97-AF65-F5344CB8AC3E}">
        <p14:creationId xmlns:p14="http://schemas.microsoft.com/office/powerpoint/2010/main" val="19995450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DDFF55-A26C-439E-A82E-FACB525A9E55}" type="slidenum">
              <a:rPr lang="en-US" smtClean="0"/>
              <a:t>9</a:t>
            </a:fld>
            <a:endParaRPr lang="en-US"/>
          </a:p>
        </p:txBody>
      </p:sp>
    </p:spTree>
    <p:extLst>
      <p:ext uri="{BB962C8B-B14F-4D97-AF65-F5344CB8AC3E}">
        <p14:creationId xmlns:p14="http://schemas.microsoft.com/office/powerpoint/2010/main" val="41225696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C2995D4-EAAC-4E88-89E1-A14483970609}" type="datetimeFigureOut">
              <a:rPr lang="en-US" smtClean="0"/>
              <a:t>4/25/2012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7ED2B7D0-E3A4-4D98-B379-23B3473DEF0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C2995D4-EAAC-4E88-89E1-A14483970609}" type="datetimeFigureOut">
              <a:rPr lang="en-US" smtClean="0"/>
              <a:t>4/25/2012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D2B7D0-E3A4-4D98-B379-23B3473DEF0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C2995D4-EAAC-4E88-89E1-A14483970609}" type="datetimeFigureOut">
              <a:rPr lang="en-US" smtClean="0"/>
              <a:t>4/25/2012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D2B7D0-E3A4-4D98-B379-23B3473DEF0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C2995D4-EAAC-4E88-89E1-A14483970609}" type="datetimeFigureOut">
              <a:rPr lang="en-US" smtClean="0"/>
              <a:t>4/25/2012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D2B7D0-E3A4-4D98-B379-23B3473DEF0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C2995D4-EAAC-4E88-89E1-A14483970609}" type="datetimeFigureOut">
              <a:rPr lang="en-US" smtClean="0"/>
              <a:t>4/25/2012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D2B7D0-E3A4-4D98-B379-23B3473DEF0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C2995D4-EAAC-4E88-89E1-A14483970609}" type="datetimeFigureOut">
              <a:rPr lang="en-US" smtClean="0"/>
              <a:t>4/25/2012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D2B7D0-E3A4-4D98-B379-23B3473DEF0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C2995D4-EAAC-4E88-89E1-A14483970609}" type="datetimeFigureOut">
              <a:rPr lang="en-US" smtClean="0"/>
              <a:t>4/25/2012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D2B7D0-E3A4-4D98-B379-23B3473DEF0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C2995D4-EAAC-4E88-89E1-A14483970609}" type="datetimeFigureOut">
              <a:rPr lang="en-US" smtClean="0"/>
              <a:t>4/25/2012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D2B7D0-E3A4-4D98-B379-23B3473DEF0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2995D4-EAAC-4E88-89E1-A14483970609}" type="datetimeFigureOut">
              <a:rPr lang="en-US" smtClean="0"/>
              <a:t>4/25/2012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D2B7D0-E3A4-4D98-B379-23B3473DEF0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C2995D4-EAAC-4E88-89E1-A14483970609}" type="datetimeFigureOut">
              <a:rPr lang="en-US" smtClean="0"/>
              <a:t>4/25/2012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D2B7D0-E3A4-4D98-B379-23B3473DEF0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C2995D4-EAAC-4E88-89E1-A14483970609}" type="datetimeFigureOut">
              <a:rPr lang="en-US" smtClean="0"/>
              <a:t>4/25/2012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7ED2B7D0-E3A4-4D98-B379-23B3473DEF0B}"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C2995D4-EAAC-4E88-89E1-A14483970609}" type="datetimeFigureOut">
              <a:rPr lang="en-US" smtClean="0"/>
              <a:t>4/25/2012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ED2B7D0-E3A4-4D98-B379-23B3473DEF0B}"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Chinua Achebe</a:t>
            </a:r>
            <a:endParaRPr lang="en-US" dirty="0"/>
          </a:p>
        </p:txBody>
      </p:sp>
      <p:sp>
        <p:nvSpPr>
          <p:cNvPr id="3" name="Subtitle 2"/>
          <p:cNvSpPr>
            <a:spLocks noGrp="1"/>
          </p:cNvSpPr>
          <p:nvPr>
            <p:ph type="subTitle" idx="1"/>
          </p:nvPr>
        </p:nvSpPr>
        <p:spPr/>
        <p:txBody>
          <a:bodyPr/>
          <a:lstStyle/>
          <a:p>
            <a:r>
              <a:rPr lang="en-US" dirty="0" smtClean="0"/>
              <a:t>Things Fall Apart</a:t>
            </a:r>
          </a:p>
          <a:p>
            <a:endParaRPr lang="en-US" dirty="0"/>
          </a:p>
        </p:txBody>
      </p:sp>
    </p:spTree>
    <p:extLst>
      <p:ext uri="{BB962C8B-B14F-4D97-AF65-F5344CB8AC3E}">
        <p14:creationId xmlns:p14="http://schemas.microsoft.com/office/powerpoint/2010/main" val="1940650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3</a:t>
            </a:r>
          </a:p>
        </p:txBody>
      </p:sp>
      <p:sp>
        <p:nvSpPr>
          <p:cNvPr id="3" name="Content Placeholder 2"/>
          <p:cNvSpPr>
            <a:spLocks noGrp="1"/>
          </p:cNvSpPr>
          <p:nvPr>
            <p:ph idx="1"/>
          </p:nvPr>
        </p:nvSpPr>
        <p:spPr/>
        <p:txBody>
          <a:bodyPr/>
          <a:lstStyle/>
          <a:p>
            <a:pPr lvl="0"/>
            <a:r>
              <a:rPr lang="en-US" dirty="0" smtClean="0"/>
              <a:t>Description of </a:t>
            </a:r>
            <a:r>
              <a:rPr lang="en-US" dirty="0" err="1"/>
              <a:t>Unoka’s</a:t>
            </a:r>
            <a:r>
              <a:rPr lang="en-US" dirty="0"/>
              <a:t> </a:t>
            </a:r>
            <a:r>
              <a:rPr lang="en-US" dirty="0" smtClean="0"/>
              <a:t>death: </a:t>
            </a:r>
            <a:r>
              <a:rPr lang="en-US" dirty="0"/>
              <a:t>Swelling – Evil Forest.</a:t>
            </a:r>
          </a:p>
          <a:p>
            <a:pPr lvl="0"/>
            <a:r>
              <a:rPr lang="en-US" dirty="0" err="1"/>
              <a:t>Okonkwo</a:t>
            </a:r>
            <a:r>
              <a:rPr lang="en-US" dirty="0"/>
              <a:t> goes to a rich man (nine wives, 30 children) to ask for a favor. R</a:t>
            </a:r>
            <a:r>
              <a:rPr lang="en-US" dirty="0" smtClean="0"/>
              <a:t>itual</a:t>
            </a:r>
            <a:r>
              <a:rPr lang="en-US" dirty="0"/>
              <a:t>. Kola nut. </a:t>
            </a:r>
            <a:r>
              <a:rPr lang="en-US" dirty="0" err="1"/>
              <a:t>Okonkwo’s</a:t>
            </a:r>
            <a:r>
              <a:rPr lang="en-US" dirty="0"/>
              <a:t> wine. </a:t>
            </a:r>
          </a:p>
          <a:p>
            <a:pPr lvl="0"/>
            <a:r>
              <a:rPr lang="en-US" dirty="0"/>
              <a:t>P</a:t>
            </a:r>
            <a:r>
              <a:rPr lang="en-US" dirty="0" smtClean="0"/>
              <a:t>rivileges given </a:t>
            </a:r>
            <a:r>
              <a:rPr lang="en-US" dirty="0"/>
              <a:t>to a man’s first </a:t>
            </a:r>
            <a:r>
              <a:rPr lang="en-US" dirty="0" smtClean="0"/>
              <a:t>wife. </a:t>
            </a:r>
            <a:r>
              <a:rPr lang="en-US" dirty="0"/>
              <a:t>Wives drink wine in turn, from oldest to youngest.</a:t>
            </a:r>
          </a:p>
          <a:p>
            <a:pPr lvl="0"/>
            <a:r>
              <a:rPr lang="en-US" dirty="0" err="1"/>
              <a:t>Okonkwo</a:t>
            </a:r>
            <a:r>
              <a:rPr lang="en-US" dirty="0"/>
              <a:t> borrows yam seed. First season not very successful</a:t>
            </a:r>
            <a:r>
              <a:rPr lang="en-US" dirty="0" smtClean="0"/>
              <a:t>.</a:t>
            </a:r>
            <a:endParaRPr lang="en-US" dirty="0"/>
          </a:p>
        </p:txBody>
      </p:sp>
    </p:spTree>
    <p:extLst>
      <p:ext uri="{BB962C8B-B14F-4D97-AF65-F5344CB8AC3E}">
        <p14:creationId xmlns:p14="http://schemas.microsoft.com/office/powerpoint/2010/main" val="3202733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4</a:t>
            </a:r>
            <a:endParaRPr lang="en-US" dirty="0"/>
          </a:p>
        </p:txBody>
      </p:sp>
      <p:sp>
        <p:nvSpPr>
          <p:cNvPr id="3" name="Content Placeholder 2"/>
          <p:cNvSpPr>
            <a:spLocks noGrp="1"/>
          </p:cNvSpPr>
          <p:nvPr>
            <p:ph idx="1"/>
          </p:nvPr>
        </p:nvSpPr>
        <p:spPr/>
        <p:txBody>
          <a:bodyPr>
            <a:normAutofit fontScale="92500" lnSpcReduction="10000"/>
          </a:bodyPr>
          <a:lstStyle/>
          <a:p>
            <a:pPr lvl="0"/>
            <a:r>
              <a:rPr lang="en-US" sz="2800" dirty="0" err="1"/>
              <a:t>Okwonko</a:t>
            </a:r>
            <a:r>
              <a:rPr lang="en-US" sz="2800" dirty="0"/>
              <a:t> has disdain for men without titles. Calls them “women”.</a:t>
            </a:r>
            <a:endParaRPr lang="en-US" sz="2000" dirty="0"/>
          </a:p>
          <a:p>
            <a:pPr lvl="1"/>
            <a:r>
              <a:rPr lang="en-US" dirty="0"/>
              <a:t>Looking at a king's mouth, one would think he never sucked at his mother's breast. </a:t>
            </a:r>
            <a:endParaRPr lang="en-US" sz="1800" dirty="0"/>
          </a:p>
          <a:p>
            <a:pPr lvl="1"/>
            <a:r>
              <a:rPr lang="en-US" dirty="0"/>
              <a:t>Those whose palm kernels were cracked by a benevolent spirit should not forget to be humble.</a:t>
            </a:r>
            <a:endParaRPr lang="en-US" sz="1800" dirty="0"/>
          </a:p>
          <a:p>
            <a:pPr lvl="0"/>
            <a:r>
              <a:rPr lang="en-US" sz="2800" dirty="0"/>
              <a:t>Relationship between </a:t>
            </a:r>
            <a:r>
              <a:rPr lang="en-US" sz="2800" dirty="0" err="1"/>
              <a:t>Okwonko</a:t>
            </a:r>
            <a:r>
              <a:rPr lang="en-US" sz="2800" dirty="0"/>
              <a:t> and </a:t>
            </a:r>
            <a:r>
              <a:rPr lang="en-US" sz="2800" dirty="0" err="1"/>
              <a:t>Ikemefuna</a:t>
            </a:r>
            <a:r>
              <a:rPr lang="en-US" sz="2800" dirty="0"/>
              <a:t>, and with other family members. Does not show affection, only anger.</a:t>
            </a:r>
            <a:endParaRPr lang="en-US" sz="2000" dirty="0"/>
          </a:p>
          <a:p>
            <a:pPr lvl="0"/>
            <a:r>
              <a:rPr lang="en-US" sz="2800" dirty="0"/>
              <a:t>Should relationship be the same? Should a parent like his </a:t>
            </a:r>
            <a:r>
              <a:rPr lang="en-US" sz="2800" dirty="0" smtClean="0"/>
              <a:t>children </a:t>
            </a:r>
            <a:r>
              <a:rPr lang="en-US" sz="2800" dirty="0"/>
              <a:t>e</a:t>
            </a:r>
            <a:r>
              <a:rPr lang="en-US" sz="2800" dirty="0" smtClean="0"/>
              <a:t>qually?</a:t>
            </a:r>
            <a:endParaRPr lang="en-US" sz="2000" dirty="0"/>
          </a:p>
        </p:txBody>
      </p:sp>
    </p:spTree>
    <p:extLst>
      <p:ext uri="{BB962C8B-B14F-4D97-AF65-F5344CB8AC3E}">
        <p14:creationId xmlns:p14="http://schemas.microsoft.com/office/powerpoint/2010/main" val="3441755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4</a:t>
            </a:r>
          </a:p>
        </p:txBody>
      </p:sp>
      <p:sp>
        <p:nvSpPr>
          <p:cNvPr id="3" name="Content Placeholder 2"/>
          <p:cNvSpPr>
            <a:spLocks noGrp="1"/>
          </p:cNvSpPr>
          <p:nvPr>
            <p:ph idx="1"/>
          </p:nvPr>
        </p:nvSpPr>
        <p:spPr/>
        <p:txBody>
          <a:bodyPr/>
          <a:lstStyle/>
          <a:p>
            <a:pPr lvl="0"/>
            <a:r>
              <a:rPr lang="en-US" dirty="0" err="1"/>
              <a:t>Okwonko</a:t>
            </a:r>
            <a:r>
              <a:rPr lang="en-US" dirty="0"/>
              <a:t> beats his wife during Week of Peace. She didn’t make him supper on time!</a:t>
            </a:r>
          </a:p>
          <a:p>
            <a:pPr lvl="0"/>
            <a:r>
              <a:rPr lang="en-US" dirty="0"/>
              <a:t>Punishment: she goat, one hen, cloth, cowries.</a:t>
            </a:r>
          </a:p>
          <a:p>
            <a:pPr lvl="0"/>
            <a:r>
              <a:rPr lang="en-US" dirty="0"/>
              <a:t>What is really the crime? Beating the wife, or not observing Week of Peace? </a:t>
            </a:r>
          </a:p>
          <a:p>
            <a:pPr lvl="0"/>
            <a:r>
              <a:rPr lang="en-US" dirty="0"/>
              <a:t>“Your wife was at fault, but even if you came into your obi and found her lover on top of her, you would still have committed a great evil to beat her</a:t>
            </a:r>
            <a:r>
              <a:rPr lang="en-US" dirty="0" smtClean="0"/>
              <a:t>.”</a:t>
            </a:r>
            <a:endParaRPr lang="en-US" dirty="0"/>
          </a:p>
        </p:txBody>
      </p:sp>
    </p:spTree>
    <p:extLst>
      <p:ext uri="{BB962C8B-B14F-4D97-AF65-F5344CB8AC3E}">
        <p14:creationId xmlns:p14="http://schemas.microsoft.com/office/powerpoint/2010/main" val="2612362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4</a:t>
            </a:r>
          </a:p>
        </p:txBody>
      </p:sp>
      <p:sp>
        <p:nvSpPr>
          <p:cNvPr id="3" name="Content Placeholder 2"/>
          <p:cNvSpPr>
            <a:spLocks noGrp="1"/>
          </p:cNvSpPr>
          <p:nvPr>
            <p:ph idx="1"/>
          </p:nvPr>
        </p:nvSpPr>
        <p:spPr/>
        <p:txBody>
          <a:bodyPr/>
          <a:lstStyle/>
          <a:p>
            <a:r>
              <a:rPr lang="en-US" dirty="0"/>
              <a:t>What does it tell you about the values of the culture</a:t>
            </a:r>
            <a:r>
              <a:rPr lang="en-US" dirty="0" smtClean="0"/>
              <a:t>?</a:t>
            </a:r>
          </a:p>
          <a:p>
            <a:pPr lvl="1"/>
            <a:r>
              <a:rPr lang="en-US" dirty="0" smtClean="0"/>
              <a:t>“</a:t>
            </a:r>
            <a:r>
              <a:rPr lang="en-US" dirty="0"/>
              <a:t>The evil you have done can ruin the whole village.” My neighbors. Should we all be responsible for the crimes/sins of others?</a:t>
            </a:r>
          </a:p>
          <a:p>
            <a:pPr lvl="0"/>
            <a:r>
              <a:rPr lang="en-US" dirty="0"/>
              <a:t>In former times a man would be dragged through the village until he died. “The custom was stopped because it spoiled the peace which it was meant to preserve.” </a:t>
            </a:r>
          </a:p>
          <a:p>
            <a:pPr lvl="0"/>
            <a:r>
              <a:rPr lang="en-US" dirty="0" smtClean="0"/>
              <a:t>Celebrating the Week </a:t>
            </a:r>
            <a:r>
              <a:rPr lang="en-US" dirty="0"/>
              <a:t>of Peace </a:t>
            </a:r>
            <a:r>
              <a:rPr lang="en-US" dirty="0" smtClean="0"/>
              <a:t>celebrated. No </a:t>
            </a:r>
            <a:r>
              <a:rPr lang="en-US" dirty="0"/>
              <a:t>work. People called on their neighbors, drank palm-wine</a:t>
            </a:r>
            <a:r>
              <a:rPr lang="en-US" dirty="0" smtClean="0"/>
              <a:t>.</a:t>
            </a:r>
            <a:endParaRPr lang="en-US" dirty="0"/>
          </a:p>
        </p:txBody>
      </p:sp>
    </p:spTree>
    <p:extLst>
      <p:ext uri="{BB962C8B-B14F-4D97-AF65-F5344CB8AC3E}">
        <p14:creationId xmlns:p14="http://schemas.microsoft.com/office/powerpoint/2010/main" val="2067950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Chapter 4</a:t>
            </a:r>
          </a:p>
        </p:txBody>
      </p:sp>
      <p:sp>
        <p:nvSpPr>
          <p:cNvPr id="3" name="Content Placeholder 2"/>
          <p:cNvSpPr>
            <a:spLocks noGrp="1"/>
          </p:cNvSpPr>
          <p:nvPr>
            <p:ph idx="1"/>
          </p:nvPr>
        </p:nvSpPr>
        <p:spPr/>
        <p:txBody>
          <a:bodyPr/>
          <a:lstStyle/>
          <a:p>
            <a:r>
              <a:rPr lang="en-US" dirty="0"/>
              <a:t>“Yam stood for manliness, and he who could feed his family on yams from one harvest to another was a very great man indeed.”</a:t>
            </a:r>
          </a:p>
        </p:txBody>
      </p:sp>
    </p:spTree>
    <p:extLst>
      <p:ext uri="{BB962C8B-B14F-4D97-AF65-F5344CB8AC3E}">
        <p14:creationId xmlns:p14="http://schemas.microsoft.com/office/powerpoint/2010/main" val="3544779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5</a:t>
            </a:r>
            <a:endParaRPr lang="en-US" dirty="0"/>
          </a:p>
        </p:txBody>
      </p:sp>
      <p:sp>
        <p:nvSpPr>
          <p:cNvPr id="3" name="Content Placeholder 2"/>
          <p:cNvSpPr>
            <a:spLocks noGrp="1"/>
          </p:cNvSpPr>
          <p:nvPr>
            <p:ph idx="1"/>
          </p:nvPr>
        </p:nvSpPr>
        <p:spPr/>
        <p:txBody>
          <a:bodyPr/>
          <a:lstStyle/>
          <a:p>
            <a:pPr lvl="0"/>
            <a:r>
              <a:rPr lang="en-US" dirty="0"/>
              <a:t>Feast of the New yam, before the harvest begins.</a:t>
            </a:r>
          </a:p>
          <a:p>
            <a:pPr lvl="0"/>
            <a:r>
              <a:rPr lang="en-US" dirty="0"/>
              <a:t>The Earth goddess </a:t>
            </a:r>
            <a:r>
              <a:rPr lang="en-US" dirty="0" err="1"/>
              <a:t>Ani</a:t>
            </a:r>
            <a:r>
              <a:rPr lang="en-US" dirty="0"/>
              <a:t>: source of fertility, judge of morality and conduct, in close communion with the departed fathers of the clan. </a:t>
            </a:r>
            <a:endParaRPr lang="en-US" dirty="0" smtClean="0"/>
          </a:p>
          <a:p>
            <a:pPr lvl="0"/>
            <a:r>
              <a:rPr lang="en-US" dirty="0" smtClean="0"/>
              <a:t>Who </a:t>
            </a:r>
            <a:r>
              <a:rPr lang="en-US" dirty="0"/>
              <a:t>is the judge of morality in Western culture?</a:t>
            </a:r>
          </a:p>
          <a:p>
            <a:pPr lvl="0"/>
            <a:r>
              <a:rPr lang="en-US" dirty="0"/>
              <a:t>Invite guests from far and wide. Eating and drinking all day and night.</a:t>
            </a:r>
          </a:p>
          <a:p>
            <a:pPr lvl="0"/>
            <a:r>
              <a:rPr lang="en-US" dirty="0"/>
              <a:t>What is </a:t>
            </a:r>
            <a:r>
              <a:rPr lang="en-US" dirty="0" err="1"/>
              <a:t>Okwonko’s</a:t>
            </a:r>
            <a:r>
              <a:rPr lang="en-US" dirty="0"/>
              <a:t> attitude toward feasts? Invites his wives’ relations. Prefers to work over celebration</a:t>
            </a:r>
            <a:r>
              <a:rPr lang="en-US" dirty="0" smtClean="0"/>
              <a:t>.</a:t>
            </a:r>
            <a:endParaRPr lang="en-US" dirty="0"/>
          </a:p>
        </p:txBody>
      </p:sp>
    </p:spTree>
    <p:extLst>
      <p:ext uri="{BB962C8B-B14F-4D97-AF65-F5344CB8AC3E}">
        <p14:creationId xmlns:p14="http://schemas.microsoft.com/office/powerpoint/2010/main" val="15425154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5</a:t>
            </a:r>
          </a:p>
        </p:txBody>
      </p:sp>
      <p:sp>
        <p:nvSpPr>
          <p:cNvPr id="3" name="Content Placeholder 2"/>
          <p:cNvSpPr>
            <a:spLocks noGrp="1"/>
          </p:cNvSpPr>
          <p:nvPr>
            <p:ph idx="1"/>
          </p:nvPr>
        </p:nvSpPr>
        <p:spPr/>
        <p:txBody>
          <a:bodyPr>
            <a:normAutofit lnSpcReduction="10000"/>
          </a:bodyPr>
          <a:lstStyle/>
          <a:p>
            <a:pPr lvl="0"/>
            <a:r>
              <a:rPr lang="en-US" dirty="0" err="1"/>
              <a:t>Okonkwo</a:t>
            </a:r>
            <a:r>
              <a:rPr lang="en-US" dirty="0"/>
              <a:t> gets mad at his wife, beats her, tries to shoot her. </a:t>
            </a:r>
            <a:endParaRPr lang="en-US" dirty="0" smtClean="0"/>
          </a:p>
          <a:p>
            <a:pPr lvl="0"/>
            <a:r>
              <a:rPr lang="en-US" dirty="0" smtClean="0"/>
              <a:t>OK to beat </a:t>
            </a:r>
            <a:r>
              <a:rPr lang="en-US" dirty="0"/>
              <a:t>wife during New yam festival.</a:t>
            </a:r>
          </a:p>
          <a:p>
            <a:pPr lvl="0"/>
            <a:r>
              <a:rPr lang="en-US" dirty="0"/>
              <a:t>The story of </a:t>
            </a:r>
            <a:r>
              <a:rPr lang="en-US" dirty="0" err="1"/>
              <a:t>Ekwefi</a:t>
            </a:r>
            <a:r>
              <a:rPr lang="en-US" dirty="0"/>
              <a:t>. Village beauty. </a:t>
            </a:r>
            <a:endParaRPr lang="en-US" dirty="0" smtClean="0"/>
          </a:p>
          <a:p>
            <a:pPr lvl="0"/>
            <a:r>
              <a:rPr lang="en-US" dirty="0" smtClean="0"/>
              <a:t>Could </a:t>
            </a:r>
            <a:r>
              <a:rPr lang="en-US" dirty="0"/>
              <a:t>not marry him, he was too poor. </a:t>
            </a:r>
            <a:endParaRPr lang="en-US" dirty="0" smtClean="0"/>
          </a:p>
          <a:p>
            <a:pPr lvl="0"/>
            <a:r>
              <a:rPr lang="en-US" dirty="0" smtClean="0"/>
              <a:t>She </a:t>
            </a:r>
            <a:r>
              <a:rPr lang="en-US" dirty="0"/>
              <a:t>ran away from her husband. What kind of a woman is she?</a:t>
            </a:r>
          </a:p>
          <a:p>
            <a:pPr lvl="0"/>
            <a:r>
              <a:rPr lang="en-US" dirty="0" smtClean="0"/>
              <a:t>How </a:t>
            </a:r>
            <a:r>
              <a:rPr lang="en-US" dirty="0"/>
              <a:t>does the wrestling match</a:t>
            </a:r>
            <a:r>
              <a:rPr lang="en-US" dirty="0" smtClean="0"/>
              <a:t> </a:t>
            </a:r>
            <a:r>
              <a:rPr lang="en-US" dirty="0"/>
              <a:t>compare to our sports events?</a:t>
            </a:r>
          </a:p>
          <a:p>
            <a:pPr lvl="0"/>
            <a:r>
              <a:rPr lang="en-US" dirty="0" err="1" smtClean="0"/>
              <a:t>Okonkwo</a:t>
            </a:r>
            <a:r>
              <a:rPr lang="en-US" dirty="0" smtClean="0"/>
              <a:t> </a:t>
            </a:r>
            <a:r>
              <a:rPr lang="en-US" dirty="0"/>
              <a:t>fond of </a:t>
            </a:r>
            <a:r>
              <a:rPr lang="en-US" dirty="0" err="1"/>
              <a:t>Ezinma</a:t>
            </a:r>
            <a:r>
              <a:rPr lang="en-US" dirty="0"/>
              <a:t>? Beautiful like her mother</a:t>
            </a:r>
            <a:r>
              <a:rPr lang="en-US" dirty="0" smtClean="0"/>
              <a:t>.</a:t>
            </a:r>
            <a:endParaRPr lang="en-US" dirty="0"/>
          </a:p>
        </p:txBody>
      </p:sp>
    </p:spTree>
    <p:extLst>
      <p:ext uri="{BB962C8B-B14F-4D97-AF65-F5344CB8AC3E}">
        <p14:creationId xmlns:p14="http://schemas.microsoft.com/office/powerpoint/2010/main" val="39051781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6</a:t>
            </a:r>
            <a:endParaRPr lang="en-US" dirty="0"/>
          </a:p>
        </p:txBody>
      </p:sp>
      <p:sp>
        <p:nvSpPr>
          <p:cNvPr id="3" name="Content Placeholder 2"/>
          <p:cNvSpPr>
            <a:spLocks noGrp="1"/>
          </p:cNvSpPr>
          <p:nvPr>
            <p:ph idx="1"/>
          </p:nvPr>
        </p:nvSpPr>
        <p:spPr/>
        <p:txBody>
          <a:bodyPr>
            <a:normAutofit fontScale="92500"/>
          </a:bodyPr>
          <a:lstStyle/>
          <a:p>
            <a:pPr lvl="0"/>
            <a:r>
              <a:rPr lang="en-US" dirty="0" smtClean="0"/>
              <a:t>Silk-cotton </a:t>
            </a:r>
            <a:r>
              <a:rPr lang="en-US" dirty="0"/>
              <a:t>tree sacred. </a:t>
            </a:r>
            <a:endParaRPr lang="en-US" dirty="0" smtClean="0"/>
          </a:p>
          <a:p>
            <a:pPr lvl="0"/>
            <a:r>
              <a:rPr lang="en-US" dirty="0" smtClean="0"/>
              <a:t>Spirits </a:t>
            </a:r>
            <a:r>
              <a:rPr lang="en-US" dirty="0"/>
              <a:t>of good children lived in the tree waiting to be born. </a:t>
            </a:r>
            <a:endParaRPr lang="en-US" dirty="0" smtClean="0"/>
          </a:p>
          <a:p>
            <a:pPr lvl="0"/>
            <a:r>
              <a:rPr lang="en-US" dirty="0" smtClean="0"/>
              <a:t>Young </a:t>
            </a:r>
            <a:r>
              <a:rPr lang="en-US" dirty="0"/>
              <a:t>women who wanted children would sit under its shade.</a:t>
            </a:r>
          </a:p>
          <a:p>
            <a:pPr lvl="0"/>
            <a:r>
              <a:rPr lang="en-US" dirty="0"/>
              <a:t>Children dying: Wicked spirit. </a:t>
            </a:r>
            <a:endParaRPr lang="en-US" dirty="0" smtClean="0"/>
          </a:p>
          <a:p>
            <a:pPr lvl="0"/>
            <a:r>
              <a:rPr lang="en-US" dirty="0" err="1" smtClean="0"/>
              <a:t>Ezinma</a:t>
            </a:r>
            <a:r>
              <a:rPr lang="en-US" dirty="0" smtClean="0"/>
              <a:t> </a:t>
            </a:r>
            <a:r>
              <a:rPr lang="en-US" dirty="0"/>
              <a:t>here to stay, 10 years old.</a:t>
            </a:r>
          </a:p>
          <a:p>
            <a:pPr lvl="0"/>
            <a:r>
              <a:rPr lang="en-US" dirty="0" err="1"/>
              <a:t>Chielo</a:t>
            </a:r>
            <a:r>
              <a:rPr lang="en-US" dirty="0"/>
              <a:t>, </a:t>
            </a:r>
            <a:r>
              <a:rPr lang="en-US" dirty="0" smtClean="0"/>
              <a:t>priestess </a:t>
            </a:r>
            <a:r>
              <a:rPr lang="en-US" dirty="0"/>
              <a:t>of </a:t>
            </a:r>
            <a:r>
              <a:rPr lang="en-US" dirty="0" err="1"/>
              <a:t>Agbala</a:t>
            </a:r>
            <a:r>
              <a:rPr lang="en-US" dirty="0"/>
              <a:t>, Oracle of the Hills and the Caves. </a:t>
            </a:r>
            <a:endParaRPr lang="en-US" dirty="0" smtClean="0"/>
          </a:p>
          <a:p>
            <a:pPr lvl="0"/>
            <a:r>
              <a:rPr lang="en-US" dirty="0" smtClean="0"/>
              <a:t>Prophesied </a:t>
            </a:r>
            <a:r>
              <a:rPr lang="en-US" dirty="0"/>
              <a:t>when the spirit of </a:t>
            </a:r>
            <a:r>
              <a:rPr lang="en-US" dirty="0" err="1"/>
              <a:t>Agbala</a:t>
            </a:r>
            <a:r>
              <a:rPr lang="en-US" dirty="0"/>
              <a:t> was upon her. </a:t>
            </a:r>
            <a:endParaRPr lang="en-US" dirty="0" smtClean="0"/>
          </a:p>
          <a:p>
            <a:pPr lvl="0"/>
            <a:r>
              <a:rPr lang="en-US" dirty="0" smtClean="0"/>
              <a:t>Widow </a:t>
            </a:r>
            <a:r>
              <a:rPr lang="en-US" dirty="0"/>
              <a:t>with two children</a:t>
            </a:r>
            <a:r>
              <a:rPr lang="en-US" dirty="0" smtClean="0"/>
              <a:t>.</a:t>
            </a:r>
            <a:endParaRPr lang="en-US" dirty="0"/>
          </a:p>
        </p:txBody>
      </p:sp>
    </p:spTree>
    <p:extLst>
      <p:ext uri="{BB962C8B-B14F-4D97-AF65-F5344CB8AC3E}">
        <p14:creationId xmlns:p14="http://schemas.microsoft.com/office/powerpoint/2010/main" val="36308517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7</a:t>
            </a:r>
            <a:endParaRPr lang="en-US" dirty="0"/>
          </a:p>
        </p:txBody>
      </p:sp>
      <p:sp>
        <p:nvSpPr>
          <p:cNvPr id="3" name="Content Placeholder 2"/>
          <p:cNvSpPr>
            <a:spLocks noGrp="1"/>
          </p:cNvSpPr>
          <p:nvPr>
            <p:ph idx="1"/>
          </p:nvPr>
        </p:nvSpPr>
        <p:spPr/>
        <p:txBody>
          <a:bodyPr/>
          <a:lstStyle/>
          <a:p>
            <a:pPr lvl="0"/>
            <a:r>
              <a:rPr lang="en-US" dirty="0" err="1"/>
              <a:t>Nwoye</a:t>
            </a:r>
            <a:r>
              <a:rPr lang="en-US" dirty="0"/>
              <a:t> has begun to act like a man. Uses languages indicating rudeness to women. </a:t>
            </a:r>
          </a:p>
          <a:p>
            <a:pPr lvl="0"/>
            <a:r>
              <a:rPr lang="en-US" dirty="0" err="1" smtClean="0"/>
              <a:t>Okonkwo</a:t>
            </a:r>
            <a:r>
              <a:rPr lang="en-US" dirty="0" smtClean="0"/>
              <a:t> </a:t>
            </a:r>
            <a:r>
              <a:rPr lang="en-US" dirty="0"/>
              <a:t>is happy to hear </a:t>
            </a:r>
            <a:r>
              <a:rPr lang="en-US" dirty="0" err="1"/>
              <a:t>Nwoye</a:t>
            </a:r>
            <a:r>
              <a:rPr lang="en-US" dirty="0"/>
              <a:t> grumbling about women? </a:t>
            </a:r>
          </a:p>
          <a:p>
            <a:pPr lvl="0"/>
            <a:r>
              <a:rPr lang="en-US" dirty="0"/>
              <a:t>What kind of stories does </a:t>
            </a:r>
            <a:r>
              <a:rPr lang="en-US" dirty="0" err="1"/>
              <a:t>Okonkwo</a:t>
            </a:r>
            <a:r>
              <a:rPr lang="en-US" dirty="0"/>
              <a:t> tell? </a:t>
            </a:r>
          </a:p>
          <a:p>
            <a:pPr lvl="0"/>
            <a:r>
              <a:rPr lang="en-US" dirty="0"/>
              <a:t>What kind of stories does </a:t>
            </a:r>
            <a:r>
              <a:rPr lang="en-US" dirty="0" err="1"/>
              <a:t>Nwoye's</a:t>
            </a:r>
            <a:r>
              <a:rPr lang="en-US" dirty="0"/>
              <a:t> mother tell? </a:t>
            </a:r>
            <a:endParaRPr lang="en-US" dirty="0" smtClean="0"/>
          </a:p>
          <a:p>
            <a:pPr lvl="0"/>
            <a:r>
              <a:rPr lang="en-US" dirty="0" smtClean="0"/>
              <a:t>Which </a:t>
            </a:r>
            <a:r>
              <a:rPr lang="en-US" dirty="0"/>
              <a:t>stories does </a:t>
            </a:r>
            <a:r>
              <a:rPr lang="en-US" dirty="0" err="1"/>
              <a:t>Nwoye</a:t>
            </a:r>
            <a:r>
              <a:rPr lang="en-US" dirty="0"/>
              <a:t> prefer?</a:t>
            </a:r>
          </a:p>
          <a:p>
            <a:pPr lvl="0"/>
            <a:r>
              <a:rPr lang="en-US" dirty="0"/>
              <a:t>What do you think is the social function of story telling</a:t>
            </a:r>
            <a:r>
              <a:rPr lang="en-US" dirty="0" smtClean="0"/>
              <a:t>?</a:t>
            </a:r>
            <a:endParaRPr lang="en-US" dirty="0"/>
          </a:p>
        </p:txBody>
      </p:sp>
    </p:spTree>
    <p:extLst>
      <p:ext uri="{BB962C8B-B14F-4D97-AF65-F5344CB8AC3E}">
        <p14:creationId xmlns:p14="http://schemas.microsoft.com/office/powerpoint/2010/main" val="8102373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7</a:t>
            </a:r>
          </a:p>
        </p:txBody>
      </p:sp>
      <p:sp>
        <p:nvSpPr>
          <p:cNvPr id="3" name="Content Placeholder 2"/>
          <p:cNvSpPr>
            <a:spLocks noGrp="1"/>
          </p:cNvSpPr>
          <p:nvPr>
            <p:ph idx="1"/>
          </p:nvPr>
        </p:nvSpPr>
        <p:spPr/>
        <p:txBody>
          <a:bodyPr>
            <a:normAutofit lnSpcReduction="10000"/>
          </a:bodyPr>
          <a:lstStyle/>
          <a:p>
            <a:pPr lvl="0"/>
            <a:r>
              <a:rPr lang="en-US" dirty="0"/>
              <a:t>Children’s upbringing by mother and father different. OK?</a:t>
            </a:r>
          </a:p>
          <a:p>
            <a:pPr lvl="0"/>
            <a:r>
              <a:rPr lang="en-US" dirty="0"/>
              <a:t>“No matter how prosperous a man was, if he was unable to rule his women folk and his children he was not really a man.”</a:t>
            </a:r>
          </a:p>
          <a:p>
            <a:pPr lvl="0"/>
            <a:r>
              <a:rPr lang="en-US" dirty="0"/>
              <a:t>Arrival of the locusts. </a:t>
            </a:r>
            <a:endParaRPr lang="en-US" dirty="0" smtClean="0"/>
          </a:p>
          <a:p>
            <a:pPr lvl="0"/>
            <a:r>
              <a:rPr lang="en-US" dirty="0" err="1" smtClean="0"/>
              <a:t>Ikemefuna</a:t>
            </a:r>
            <a:r>
              <a:rPr lang="en-US" dirty="0" smtClean="0"/>
              <a:t> </a:t>
            </a:r>
            <a:r>
              <a:rPr lang="en-US" dirty="0"/>
              <a:t>must die – Oracle. </a:t>
            </a:r>
            <a:endParaRPr lang="en-US" dirty="0" smtClean="0"/>
          </a:p>
          <a:p>
            <a:pPr lvl="0"/>
            <a:r>
              <a:rPr lang="en-US" dirty="0" smtClean="0"/>
              <a:t>Why </a:t>
            </a:r>
            <a:r>
              <a:rPr lang="en-US" dirty="0"/>
              <a:t>no objection from </a:t>
            </a:r>
            <a:r>
              <a:rPr lang="en-US" dirty="0" err="1"/>
              <a:t>Okonkwo</a:t>
            </a:r>
            <a:r>
              <a:rPr lang="en-US" dirty="0"/>
              <a:t>?</a:t>
            </a:r>
          </a:p>
          <a:p>
            <a:pPr lvl="0"/>
            <a:r>
              <a:rPr lang="en-US" dirty="0"/>
              <a:t>What holds a country together? Culture, Tradition, Army</a:t>
            </a:r>
            <a:r>
              <a:rPr lang="en-US" dirty="0" smtClean="0"/>
              <a:t>.</a:t>
            </a:r>
            <a:endParaRPr lang="en-US" dirty="0"/>
          </a:p>
        </p:txBody>
      </p:sp>
    </p:spTree>
    <p:extLst>
      <p:ext uri="{BB962C8B-B14F-4D97-AF65-F5344CB8AC3E}">
        <p14:creationId xmlns:p14="http://schemas.microsoft.com/office/powerpoint/2010/main" val="12494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1</a:t>
            </a:r>
            <a:endParaRPr lang="en-US" dirty="0"/>
          </a:p>
        </p:txBody>
      </p:sp>
      <p:sp>
        <p:nvSpPr>
          <p:cNvPr id="3" name="Content Placeholder 2"/>
          <p:cNvSpPr>
            <a:spLocks noGrp="1"/>
          </p:cNvSpPr>
          <p:nvPr>
            <p:ph idx="1"/>
          </p:nvPr>
        </p:nvSpPr>
        <p:spPr/>
        <p:txBody>
          <a:bodyPr/>
          <a:lstStyle/>
          <a:p>
            <a:pPr lvl="0"/>
            <a:r>
              <a:rPr lang="en-US" dirty="0" err="1"/>
              <a:t>Okonkwo</a:t>
            </a:r>
            <a:r>
              <a:rPr lang="en-US" dirty="0"/>
              <a:t> is famous. Why? </a:t>
            </a:r>
            <a:endParaRPr lang="en-US" dirty="0" smtClean="0"/>
          </a:p>
          <a:p>
            <a:pPr lvl="0"/>
            <a:r>
              <a:rPr lang="en-US" dirty="0" smtClean="0"/>
              <a:t>How </a:t>
            </a:r>
            <a:r>
              <a:rPr lang="en-US" dirty="0"/>
              <a:t>does one gain fame?</a:t>
            </a:r>
          </a:p>
          <a:p>
            <a:pPr lvl="0"/>
            <a:r>
              <a:rPr lang="en-US" dirty="0" err="1"/>
              <a:t>Okonkwo’s</a:t>
            </a:r>
            <a:r>
              <a:rPr lang="en-US" dirty="0"/>
              <a:t> name means “stubborn male </a:t>
            </a:r>
            <a:r>
              <a:rPr lang="en-US" dirty="0" smtClean="0"/>
              <a:t>pride”.</a:t>
            </a:r>
            <a:endParaRPr lang="en-US" dirty="0"/>
          </a:p>
          <a:p>
            <a:pPr lvl="0"/>
            <a:r>
              <a:rPr lang="en-US" dirty="0" err="1"/>
              <a:t>Okonkwo’s</a:t>
            </a:r>
            <a:r>
              <a:rPr lang="en-US" dirty="0"/>
              <a:t> characteristics: physical and personality</a:t>
            </a:r>
            <a:r>
              <a:rPr lang="en-US" dirty="0" smtClean="0"/>
              <a:t>.</a:t>
            </a:r>
            <a:endParaRPr lang="en-US" dirty="0"/>
          </a:p>
          <a:p>
            <a:pPr lvl="0"/>
            <a:r>
              <a:rPr lang="en-US" dirty="0"/>
              <a:t>Importance of success for </a:t>
            </a:r>
            <a:r>
              <a:rPr lang="en-US" dirty="0" err="1"/>
              <a:t>Okonkwo</a:t>
            </a:r>
            <a:r>
              <a:rPr lang="en-US" dirty="0"/>
              <a:t>.</a:t>
            </a:r>
          </a:p>
          <a:p>
            <a:pPr lvl="0"/>
            <a:r>
              <a:rPr lang="en-US" dirty="0"/>
              <a:t>Contrast with his father: lazy, drunkard, in debt to his neighbors, loved music. He was a failure. Coward, could not bear the sight of blood</a:t>
            </a:r>
            <a:r>
              <a:rPr lang="en-US" dirty="0" smtClean="0"/>
              <a:t>.</a:t>
            </a:r>
            <a:endParaRPr lang="en-US" dirty="0"/>
          </a:p>
        </p:txBody>
      </p:sp>
    </p:spTree>
    <p:extLst>
      <p:ext uri="{BB962C8B-B14F-4D97-AF65-F5344CB8AC3E}">
        <p14:creationId xmlns:p14="http://schemas.microsoft.com/office/powerpoint/2010/main" val="30153307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7</a:t>
            </a:r>
          </a:p>
        </p:txBody>
      </p:sp>
      <p:sp>
        <p:nvSpPr>
          <p:cNvPr id="3" name="Content Placeholder 2"/>
          <p:cNvSpPr>
            <a:spLocks noGrp="1"/>
          </p:cNvSpPr>
          <p:nvPr>
            <p:ph idx="1"/>
          </p:nvPr>
        </p:nvSpPr>
        <p:spPr/>
        <p:txBody>
          <a:bodyPr/>
          <a:lstStyle/>
          <a:p>
            <a:pPr lvl="0"/>
            <a:r>
              <a:rPr lang="en-US" dirty="0" err="1"/>
              <a:t>Okonkwo</a:t>
            </a:r>
            <a:r>
              <a:rPr lang="en-US" dirty="0"/>
              <a:t> should not take part in the killing. He </a:t>
            </a:r>
            <a:r>
              <a:rPr lang="en-US" dirty="0" smtClean="0"/>
              <a:t>does.</a:t>
            </a:r>
          </a:p>
          <a:p>
            <a:pPr lvl="0"/>
            <a:r>
              <a:rPr lang="en-US" dirty="0" smtClean="0"/>
              <a:t>Why </a:t>
            </a:r>
            <a:r>
              <a:rPr lang="en-US" dirty="0"/>
              <a:t>does </a:t>
            </a:r>
            <a:r>
              <a:rPr lang="en-US" dirty="0" err="1"/>
              <a:t>Okonkwo</a:t>
            </a:r>
            <a:r>
              <a:rPr lang="en-US" dirty="0"/>
              <a:t> help to finish him off? </a:t>
            </a:r>
          </a:p>
          <a:p>
            <a:pPr lvl="0"/>
            <a:r>
              <a:rPr lang="en-US" dirty="0" smtClean="0"/>
              <a:t>What </a:t>
            </a:r>
            <a:r>
              <a:rPr lang="en-US" dirty="0"/>
              <a:t>effect did it have on </a:t>
            </a:r>
            <a:r>
              <a:rPr lang="en-US" dirty="0" err="1"/>
              <a:t>Nwoye</a:t>
            </a:r>
            <a:r>
              <a:rPr lang="en-US" dirty="0"/>
              <a:t>.</a:t>
            </a:r>
          </a:p>
          <a:p>
            <a:pPr lvl="0"/>
            <a:r>
              <a:rPr lang="en-US" dirty="0"/>
              <a:t>What does this event tell you about the Ibo's faith in their Oracle?</a:t>
            </a:r>
          </a:p>
          <a:p>
            <a:pPr lvl="0"/>
            <a:r>
              <a:rPr lang="en-US" dirty="0"/>
              <a:t>Treatment of twins</a:t>
            </a:r>
            <a:r>
              <a:rPr lang="en-US" dirty="0" smtClean="0"/>
              <a:t>.</a:t>
            </a:r>
            <a:endParaRPr lang="en-US" dirty="0"/>
          </a:p>
        </p:txBody>
      </p:sp>
    </p:spTree>
    <p:extLst>
      <p:ext uri="{BB962C8B-B14F-4D97-AF65-F5344CB8AC3E}">
        <p14:creationId xmlns:p14="http://schemas.microsoft.com/office/powerpoint/2010/main" val="23927705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8</a:t>
            </a:r>
            <a:endParaRPr lang="en-US" dirty="0"/>
          </a:p>
        </p:txBody>
      </p:sp>
      <p:sp>
        <p:nvSpPr>
          <p:cNvPr id="3" name="Content Placeholder 2"/>
          <p:cNvSpPr>
            <a:spLocks noGrp="1"/>
          </p:cNvSpPr>
          <p:nvPr>
            <p:ph idx="1"/>
          </p:nvPr>
        </p:nvSpPr>
        <p:spPr/>
        <p:txBody>
          <a:bodyPr/>
          <a:lstStyle/>
          <a:p>
            <a:pPr lvl="0"/>
            <a:r>
              <a:rPr lang="en-US" dirty="0"/>
              <a:t>How did </a:t>
            </a:r>
            <a:r>
              <a:rPr lang="en-US" dirty="0" err="1"/>
              <a:t>Okonkwo</a:t>
            </a:r>
            <a:r>
              <a:rPr lang="en-US" dirty="0"/>
              <a:t> react to </a:t>
            </a:r>
            <a:r>
              <a:rPr lang="en-US" dirty="0" err="1"/>
              <a:t>Ikemefuna’s</a:t>
            </a:r>
            <a:r>
              <a:rPr lang="en-US" dirty="0"/>
              <a:t> death?</a:t>
            </a:r>
          </a:p>
          <a:p>
            <a:pPr lvl="0"/>
            <a:r>
              <a:rPr lang="en-US" dirty="0" err="1"/>
              <a:t>Okonkwo</a:t>
            </a:r>
            <a:r>
              <a:rPr lang="en-US" dirty="0"/>
              <a:t> says "But the law of the land must be obeyed." </a:t>
            </a:r>
            <a:endParaRPr lang="en-US" dirty="0" smtClean="0"/>
          </a:p>
          <a:p>
            <a:pPr lvl="0"/>
            <a:r>
              <a:rPr lang="en-US" dirty="0" smtClean="0"/>
              <a:t>What </a:t>
            </a:r>
            <a:r>
              <a:rPr lang="en-US" dirty="0"/>
              <a:t>do you think of that concept as it might apply to our laws? Must the law of the land be always obeyed?</a:t>
            </a:r>
          </a:p>
          <a:p>
            <a:pPr lvl="0"/>
            <a:r>
              <a:rPr lang="en-US" dirty="0"/>
              <a:t>What is his attitude toward his daughter </a:t>
            </a:r>
            <a:r>
              <a:rPr lang="en-US" dirty="0" err="1"/>
              <a:t>Ezinma</a:t>
            </a:r>
            <a:r>
              <a:rPr lang="en-US" dirty="0"/>
              <a:t>?</a:t>
            </a:r>
          </a:p>
          <a:p>
            <a:pPr lvl="0"/>
            <a:r>
              <a:rPr lang="en-US" dirty="0" err="1"/>
              <a:t>Obierika</a:t>
            </a:r>
            <a:r>
              <a:rPr lang="en-US" dirty="0"/>
              <a:t> comes to visit him and console him, and to announce that suitors for his daughter are coming today</a:t>
            </a:r>
            <a:r>
              <a:rPr lang="en-US" dirty="0" smtClean="0"/>
              <a:t>.</a:t>
            </a:r>
            <a:endParaRPr lang="en-US" dirty="0"/>
          </a:p>
        </p:txBody>
      </p:sp>
    </p:spTree>
    <p:extLst>
      <p:ext uri="{BB962C8B-B14F-4D97-AF65-F5344CB8AC3E}">
        <p14:creationId xmlns:p14="http://schemas.microsoft.com/office/powerpoint/2010/main" val="42491294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8</a:t>
            </a:r>
          </a:p>
        </p:txBody>
      </p:sp>
      <p:sp>
        <p:nvSpPr>
          <p:cNvPr id="3" name="Content Placeholder 2"/>
          <p:cNvSpPr>
            <a:spLocks noGrp="1"/>
          </p:cNvSpPr>
          <p:nvPr>
            <p:ph idx="1"/>
          </p:nvPr>
        </p:nvSpPr>
        <p:spPr/>
        <p:txBody>
          <a:bodyPr/>
          <a:lstStyle/>
          <a:p>
            <a:pPr lvl="0"/>
            <a:r>
              <a:rPr lang="en-US" dirty="0" err="1"/>
              <a:t>Obierika</a:t>
            </a:r>
            <a:r>
              <a:rPr lang="en-US" dirty="0"/>
              <a:t> announces that someone has died, his wife killed herself, no beating of drums.</a:t>
            </a:r>
          </a:p>
          <a:p>
            <a:pPr lvl="0"/>
            <a:r>
              <a:rPr lang="en-US" dirty="0"/>
              <a:t>B</a:t>
            </a:r>
            <a:r>
              <a:rPr lang="en-US" dirty="0" smtClean="0"/>
              <a:t>ride </a:t>
            </a:r>
            <a:r>
              <a:rPr lang="en-US" dirty="0"/>
              <a:t>price and engagement rituals.</a:t>
            </a:r>
          </a:p>
          <a:p>
            <a:pPr lvl="0"/>
            <a:r>
              <a:rPr lang="en-US" dirty="0"/>
              <a:t>“As the men drank, they talked about everything except the thing for which they had gathered.” </a:t>
            </a:r>
          </a:p>
          <a:p>
            <a:pPr lvl="0"/>
            <a:r>
              <a:rPr lang="en-US" dirty="0"/>
              <a:t>Customs and values – must be followed and </a:t>
            </a:r>
            <a:r>
              <a:rPr lang="en-US" dirty="0" smtClean="0"/>
              <a:t>obeyed.</a:t>
            </a:r>
          </a:p>
          <a:p>
            <a:pPr lvl="0"/>
            <a:r>
              <a:rPr lang="en-US" dirty="0" smtClean="0"/>
              <a:t>The </a:t>
            </a:r>
            <a:r>
              <a:rPr lang="en-US" dirty="0"/>
              <a:t>customs of “others” are upside down. Some men pound foo-foo for their wives. “What is good in one place is bad in another place.”</a:t>
            </a:r>
          </a:p>
          <a:p>
            <a:endParaRPr lang="en-US" dirty="0"/>
          </a:p>
        </p:txBody>
      </p:sp>
    </p:spTree>
    <p:extLst>
      <p:ext uri="{BB962C8B-B14F-4D97-AF65-F5344CB8AC3E}">
        <p14:creationId xmlns:p14="http://schemas.microsoft.com/office/powerpoint/2010/main" val="37979252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8</a:t>
            </a:r>
          </a:p>
        </p:txBody>
      </p:sp>
      <p:sp>
        <p:nvSpPr>
          <p:cNvPr id="3" name="Content Placeholder 2"/>
          <p:cNvSpPr>
            <a:spLocks noGrp="1"/>
          </p:cNvSpPr>
          <p:nvPr>
            <p:ph idx="1"/>
          </p:nvPr>
        </p:nvSpPr>
        <p:spPr/>
        <p:txBody>
          <a:bodyPr/>
          <a:lstStyle/>
          <a:p>
            <a:pPr lvl="0"/>
            <a:r>
              <a:rPr lang="en-US" sz="2800" dirty="0"/>
              <a:t>Customs vs. Laws. </a:t>
            </a:r>
            <a:endParaRPr lang="en-US" sz="2400" dirty="0"/>
          </a:p>
          <a:p>
            <a:pPr lvl="1"/>
            <a:r>
              <a:rPr lang="en-US" dirty="0"/>
              <a:t>Which do you think are more important?</a:t>
            </a:r>
            <a:endParaRPr lang="en-US" sz="2000" dirty="0"/>
          </a:p>
          <a:p>
            <a:pPr lvl="1"/>
            <a:r>
              <a:rPr lang="en-US" dirty="0" smtClean="0"/>
              <a:t>What </a:t>
            </a:r>
            <a:r>
              <a:rPr lang="en-US" dirty="0"/>
              <a:t>laws do you know that reflect customs</a:t>
            </a:r>
            <a:r>
              <a:rPr lang="en-US" dirty="0" smtClean="0"/>
              <a:t>?</a:t>
            </a:r>
            <a:endParaRPr lang="en-US" sz="2000" dirty="0"/>
          </a:p>
          <a:p>
            <a:pPr lvl="1"/>
            <a:r>
              <a:rPr lang="en-US" dirty="0"/>
              <a:t>Should social customs and values be incorporated into a legal system</a:t>
            </a:r>
            <a:r>
              <a:rPr lang="en-US" dirty="0" smtClean="0"/>
              <a:t>?</a:t>
            </a:r>
          </a:p>
          <a:p>
            <a:pPr lvl="0"/>
            <a:r>
              <a:rPr lang="en-US" sz="2400" dirty="0"/>
              <a:t>P</a:t>
            </a:r>
            <a:r>
              <a:rPr lang="en-US" sz="2400" dirty="0" smtClean="0"/>
              <a:t>rocess </a:t>
            </a:r>
            <a:r>
              <a:rPr lang="en-US" sz="2400" dirty="0"/>
              <a:t>of how </a:t>
            </a:r>
            <a:r>
              <a:rPr lang="en-US" sz="2400" dirty="0" err="1"/>
              <a:t>Obierika's</a:t>
            </a:r>
            <a:r>
              <a:rPr lang="en-US" sz="2400" dirty="0"/>
              <a:t> daughter's engagement takes place? What are the short sticks used for? </a:t>
            </a:r>
          </a:p>
          <a:p>
            <a:pPr lvl="0"/>
            <a:r>
              <a:rPr lang="en-US" sz="2400" dirty="0"/>
              <a:t>What's your opinion of this sort of an arranged marriage? </a:t>
            </a:r>
          </a:p>
          <a:p>
            <a:endParaRPr lang="en-US" sz="2200" dirty="0"/>
          </a:p>
        </p:txBody>
      </p:sp>
    </p:spTree>
    <p:extLst>
      <p:ext uri="{BB962C8B-B14F-4D97-AF65-F5344CB8AC3E}">
        <p14:creationId xmlns:p14="http://schemas.microsoft.com/office/powerpoint/2010/main" val="29526845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8</a:t>
            </a:r>
          </a:p>
        </p:txBody>
      </p:sp>
      <p:sp>
        <p:nvSpPr>
          <p:cNvPr id="3" name="Content Placeholder 2"/>
          <p:cNvSpPr>
            <a:spLocks noGrp="1"/>
          </p:cNvSpPr>
          <p:nvPr>
            <p:ph idx="1"/>
          </p:nvPr>
        </p:nvSpPr>
        <p:spPr/>
        <p:txBody>
          <a:bodyPr>
            <a:normAutofit/>
          </a:bodyPr>
          <a:lstStyle/>
          <a:p>
            <a:pPr lvl="0"/>
            <a:r>
              <a:rPr lang="en-US" dirty="0" smtClean="0"/>
              <a:t>Toward </a:t>
            </a:r>
            <a:r>
              <a:rPr lang="en-US" dirty="0"/>
              <a:t>the end of this chapter there is a discussion of customs. </a:t>
            </a:r>
          </a:p>
          <a:p>
            <a:pPr lvl="0"/>
            <a:r>
              <a:rPr lang="en-US" dirty="0"/>
              <a:t>What do they think of the customs of other cultures? </a:t>
            </a:r>
          </a:p>
          <a:p>
            <a:pPr lvl="0"/>
            <a:r>
              <a:rPr lang="en-US" dirty="0"/>
              <a:t>What is good in one place is bad in another place. Some bargain like for a goat.</a:t>
            </a:r>
          </a:p>
          <a:p>
            <a:pPr lvl="0"/>
            <a:r>
              <a:rPr lang="en-US" dirty="0"/>
              <a:t>In some tribes children belong to their mothers. That’s as bad a shaving the woman on top when they make children</a:t>
            </a:r>
            <a:r>
              <a:rPr lang="en-US" dirty="0" smtClean="0"/>
              <a:t>.</a:t>
            </a:r>
            <a:endParaRPr lang="en-US" dirty="0"/>
          </a:p>
        </p:txBody>
      </p:sp>
    </p:spTree>
    <p:extLst>
      <p:ext uri="{BB962C8B-B14F-4D97-AF65-F5344CB8AC3E}">
        <p14:creationId xmlns:p14="http://schemas.microsoft.com/office/powerpoint/2010/main" val="9583541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8</a:t>
            </a:r>
          </a:p>
        </p:txBody>
      </p:sp>
      <p:sp>
        <p:nvSpPr>
          <p:cNvPr id="3" name="Content Placeholder 2"/>
          <p:cNvSpPr>
            <a:spLocks noGrp="1"/>
          </p:cNvSpPr>
          <p:nvPr>
            <p:ph idx="1"/>
          </p:nvPr>
        </p:nvSpPr>
        <p:spPr/>
        <p:txBody>
          <a:bodyPr/>
          <a:lstStyle/>
          <a:p>
            <a:pPr lvl="0"/>
            <a:r>
              <a:rPr lang="en-US" dirty="0"/>
              <a:t>And you? What attitudes do you have toward the customs of others?</a:t>
            </a:r>
          </a:p>
          <a:p>
            <a:pPr lvl="0"/>
            <a:r>
              <a:rPr lang="en-US" dirty="0"/>
              <a:t>At the end of this chapter the first reference to the white man is made. They have no toes? </a:t>
            </a:r>
          </a:p>
          <a:p>
            <a:pPr lvl="0"/>
            <a:r>
              <a:rPr lang="en-US" dirty="0"/>
              <a:t>"white skin" euphemism for leprosy? </a:t>
            </a:r>
          </a:p>
        </p:txBody>
      </p:sp>
    </p:spTree>
    <p:extLst>
      <p:ext uri="{BB962C8B-B14F-4D97-AF65-F5344CB8AC3E}">
        <p14:creationId xmlns:p14="http://schemas.microsoft.com/office/powerpoint/2010/main" val="29263517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a:t>
            </a:r>
            <a:r>
              <a:rPr lang="en-US" dirty="0" smtClean="0"/>
              <a:t>9</a:t>
            </a:r>
            <a:endParaRPr lang="en-US" dirty="0"/>
          </a:p>
        </p:txBody>
      </p:sp>
      <p:sp>
        <p:nvSpPr>
          <p:cNvPr id="3" name="Content Placeholder 2"/>
          <p:cNvSpPr>
            <a:spLocks noGrp="1"/>
          </p:cNvSpPr>
          <p:nvPr>
            <p:ph idx="1"/>
          </p:nvPr>
        </p:nvSpPr>
        <p:spPr/>
        <p:txBody>
          <a:bodyPr>
            <a:normAutofit/>
          </a:bodyPr>
          <a:lstStyle/>
          <a:p>
            <a:pPr lvl="0"/>
            <a:r>
              <a:rPr lang="en-US" dirty="0"/>
              <a:t>R</a:t>
            </a:r>
            <a:r>
              <a:rPr lang="en-US" dirty="0" smtClean="0"/>
              <a:t>elationship </a:t>
            </a:r>
            <a:r>
              <a:rPr lang="en-US" dirty="0"/>
              <a:t>between </a:t>
            </a:r>
            <a:r>
              <a:rPr lang="en-US" dirty="0" err="1"/>
              <a:t>Ekwefi</a:t>
            </a:r>
            <a:r>
              <a:rPr lang="en-US" dirty="0"/>
              <a:t> and </a:t>
            </a:r>
            <a:r>
              <a:rPr lang="en-US" dirty="0" err="1" smtClean="0"/>
              <a:t>Ezinma</a:t>
            </a:r>
            <a:r>
              <a:rPr lang="en-US" dirty="0"/>
              <a:t>.</a:t>
            </a:r>
            <a:r>
              <a:rPr lang="en-US" dirty="0" smtClean="0"/>
              <a:t> </a:t>
            </a:r>
          </a:p>
          <a:p>
            <a:pPr lvl="0"/>
            <a:r>
              <a:rPr lang="en-US" dirty="0" err="1" smtClean="0"/>
              <a:t>Ezinma</a:t>
            </a:r>
            <a:r>
              <a:rPr lang="en-US" dirty="0" smtClean="0"/>
              <a:t> </a:t>
            </a:r>
            <a:r>
              <a:rPr lang="en-US" dirty="0"/>
              <a:t>calls her by her first name. More than a mother – companion.</a:t>
            </a:r>
          </a:p>
          <a:p>
            <a:pPr lvl="0"/>
            <a:r>
              <a:rPr lang="en-US" dirty="0" err="1"/>
              <a:t>Ekwefi</a:t>
            </a:r>
            <a:r>
              <a:rPr lang="en-US" dirty="0"/>
              <a:t> had 9 children die.</a:t>
            </a:r>
          </a:p>
          <a:p>
            <a:pPr lvl="0"/>
            <a:r>
              <a:rPr lang="en-US" dirty="0"/>
              <a:t>What is </a:t>
            </a:r>
            <a:r>
              <a:rPr lang="en-US" dirty="0" err="1"/>
              <a:t>ogbanje</a:t>
            </a:r>
            <a:r>
              <a:rPr lang="en-US" dirty="0"/>
              <a:t>? </a:t>
            </a:r>
            <a:endParaRPr lang="en-US" dirty="0" smtClean="0"/>
          </a:p>
          <a:p>
            <a:pPr lvl="0"/>
            <a:r>
              <a:rPr lang="en-US" dirty="0" smtClean="0"/>
              <a:t>How </a:t>
            </a:r>
            <a:r>
              <a:rPr lang="en-US" dirty="0"/>
              <a:t>do they explain the premature death of </a:t>
            </a:r>
            <a:r>
              <a:rPr lang="en-US" dirty="0" err="1"/>
              <a:t>Ekwefi’s</a:t>
            </a:r>
            <a:r>
              <a:rPr lang="en-US" dirty="0"/>
              <a:t> children?</a:t>
            </a:r>
          </a:p>
          <a:p>
            <a:pPr lvl="0"/>
            <a:r>
              <a:rPr lang="en-US" dirty="0"/>
              <a:t>R</a:t>
            </a:r>
            <a:r>
              <a:rPr lang="en-US" dirty="0" smtClean="0"/>
              <a:t>itual </a:t>
            </a:r>
            <a:r>
              <a:rPr lang="en-US" dirty="0"/>
              <a:t>to prevent the return of the </a:t>
            </a:r>
            <a:r>
              <a:rPr lang="en-US" dirty="0" err="1" smtClean="0"/>
              <a:t>ogbanje</a:t>
            </a:r>
            <a:r>
              <a:rPr lang="en-US" dirty="0"/>
              <a:t>.</a:t>
            </a:r>
            <a:r>
              <a:rPr lang="en-US" dirty="0" smtClean="0"/>
              <a:t> </a:t>
            </a:r>
            <a:endParaRPr lang="en-US" dirty="0"/>
          </a:p>
        </p:txBody>
      </p:sp>
    </p:spTree>
    <p:extLst>
      <p:ext uri="{BB962C8B-B14F-4D97-AF65-F5344CB8AC3E}">
        <p14:creationId xmlns:p14="http://schemas.microsoft.com/office/powerpoint/2010/main" val="40127610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9</a:t>
            </a:r>
          </a:p>
        </p:txBody>
      </p:sp>
      <p:sp>
        <p:nvSpPr>
          <p:cNvPr id="3" name="Content Placeholder 2"/>
          <p:cNvSpPr>
            <a:spLocks noGrp="1"/>
          </p:cNvSpPr>
          <p:nvPr>
            <p:ph idx="1"/>
          </p:nvPr>
        </p:nvSpPr>
        <p:spPr/>
        <p:txBody>
          <a:bodyPr/>
          <a:lstStyle/>
          <a:p>
            <a:pPr lvl="0"/>
            <a:r>
              <a:rPr lang="en-US" dirty="0"/>
              <a:t>Mutilate the dead child. </a:t>
            </a:r>
            <a:endParaRPr lang="en-US" dirty="0" smtClean="0"/>
          </a:p>
          <a:p>
            <a:pPr lvl="0"/>
            <a:r>
              <a:rPr lang="en-US" dirty="0" smtClean="0"/>
              <a:t>Bury </a:t>
            </a:r>
            <a:r>
              <a:rPr lang="en-US" dirty="0"/>
              <a:t>in Evil Forest. </a:t>
            </a:r>
            <a:endParaRPr lang="en-US" dirty="0" smtClean="0"/>
          </a:p>
          <a:p>
            <a:pPr lvl="0"/>
            <a:r>
              <a:rPr lang="en-US" dirty="0" smtClean="0"/>
              <a:t>Birth </a:t>
            </a:r>
            <a:r>
              <a:rPr lang="en-US" dirty="0"/>
              <a:t>mark – sign of mutilated child coming back.</a:t>
            </a:r>
          </a:p>
          <a:p>
            <a:pPr lvl="0"/>
            <a:r>
              <a:rPr lang="en-US" dirty="0"/>
              <a:t>What's </a:t>
            </a:r>
            <a:r>
              <a:rPr lang="en-US" dirty="0" err="1"/>
              <a:t>Okonkwo's</a:t>
            </a:r>
            <a:r>
              <a:rPr lang="en-US" dirty="0"/>
              <a:t> way of curing </a:t>
            </a:r>
            <a:r>
              <a:rPr lang="en-US" dirty="0" err="1"/>
              <a:t>Ezinma</a:t>
            </a:r>
            <a:r>
              <a:rPr lang="en-US" dirty="0"/>
              <a:t>?</a:t>
            </a:r>
          </a:p>
          <a:p>
            <a:endParaRPr lang="en-US" dirty="0"/>
          </a:p>
        </p:txBody>
      </p:sp>
    </p:spTree>
    <p:extLst>
      <p:ext uri="{BB962C8B-B14F-4D97-AF65-F5344CB8AC3E}">
        <p14:creationId xmlns:p14="http://schemas.microsoft.com/office/powerpoint/2010/main" val="4369493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10</a:t>
            </a:r>
            <a:endParaRPr lang="en-US" dirty="0"/>
          </a:p>
        </p:txBody>
      </p:sp>
      <p:sp>
        <p:nvSpPr>
          <p:cNvPr id="3" name="Content Placeholder 2"/>
          <p:cNvSpPr>
            <a:spLocks noGrp="1"/>
          </p:cNvSpPr>
          <p:nvPr>
            <p:ph idx="1"/>
          </p:nvPr>
        </p:nvSpPr>
        <p:spPr/>
        <p:txBody>
          <a:bodyPr/>
          <a:lstStyle/>
          <a:p>
            <a:pPr lvl="0"/>
            <a:r>
              <a:rPr lang="en-US" dirty="0"/>
              <a:t>Judicial system.</a:t>
            </a:r>
          </a:p>
          <a:p>
            <a:pPr lvl="0"/>
            <a:r>
              <a:rPr lang="en-US" dirty="0" smtClean="0"/>
              <a:t>Who are the </a:t>
            </a:r>
            <a:r>
              <a:rPr lang="en-US" i="1" dirty="0" err="1"/>
              <a:t>egwugwu</a:t>
            </a:r>
            <a:r>
              <a:rPr lang="en-US" dirty="0"/>
              <a:t> are and what their function is in Ibo society. Ancestral spirits.</a:t>
            </a:r>
          </a:p>
          <a:p>
            <a:pPr lvl="0"/>
            <a:r>
              <a:rPr lang="en-US" dirty="0"/>
              <a:t>Do we have any equivalents in our society?</a:t>
            </a:r>
          </a:p>
          <a:p>
            <a:pPr lvl="0"/>
            <a:r>
              <a:rPr lang="en-US" dirty="0"/>
              <a:t>Rattling staff = judge’s gavel.</a:t>
            </a:r>
          </a:p>
          <a:p>
            <a:pPr lvl="0"/>
            <a:r>
              <a:rPr lang="en-US" dirty="0"/>
              <a:t>Robe. Fear.</a:t>
            </a:r>
          </a:p>
          <a:p>
            <a:pPr lvl="0"/>
            <a:r>
              <a:rPr lang="en-US" dirty="0" err="1"/>
              <a:t>Egwugwo</a:t>
            </a:r>
            <a:r>
              <a:rPr lang="en-US" dirty="0"/>
              <a:t> house. No woman ever went in there. </a:t>
            </a:r>
            <a:endParaRPr lang="en-US" dirty="0" smtClean="0"/>
          </a:p>
          <a:p>
            <a:pPr lvl="0"/>
            <a:r>
              <a:rPr lang="en-US" dirty="0" smtClean="0"/>
              <a:t>Divorce</a:t>
            </a:r>
            <a:r>
              <a:rPr lang="en-US" dirty="0"/>
              <a:t> </a:t>
            </a:r>
            <a:r>
              <a:rPr lang="en-US" dirty="0" smtClean="0"/>
              <a:t>proceedings.</a:t>
            </a:r>
            <a:endParaRPr lang="en-US" dirty="0"/>
          </a:p>
        </p:txBody>
      </p:sp>
    </p:spTree>
    <p:extLst>
      <p:ext uri="{BB962C8B-B14F-4D97-AF65-F5344CB8AC3E}">
        <p14:creationId xmlns:p14="http://schemas.microsoft.com/office/powerpoint/2010/main" val="8576204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10</a:t>
            </a:r>
          </a:p>
        </p:txBody>
      </p:sp>
      <p:sp>
        <p:nvSpPr>
          <p:cNvPr id="3" name="Content Placeholder 2"/>
          <p:cNvSpPr>
            <a:spLocks noGrp="1"/>
          </p:cNvSpPr>
          <p:nvPr>
            <p:ph idx="1"/>
          </p:nvPr>
        </p:nvSpPr>
        <p:spPr/>
        <p:txBody>
          <a:bodyPr/>
          <a:lstStyle/>
          <a:p>
            <a:pPr lvl="0"/>
            <a:r>
              <a:rPr lang="en-US" dirty="0"/>
              <a:t>How is the problem resolved? </a:t>
            </a:r>
            <a:endParaRPr lang="en-US" dirty="0" smtClean="0"/>
          </a:p>
          <a:p>
            <a:pPr lvl="1"/>
            <a:r>
              <a:rPr lang="en-US" dirty="0" smtClean="0"/>
              <a:t>“</a:t>
            </a:r>
            <a:r>
              <a:rPr lang="en-US" dirty="0"/>
              <a:t>Go to your in-laws with a pot of wine and beg your wife to return to you. It is not bravery when a man fights with a woman.” “If your in-law brings wine to you, let your sister go to him.”</a:t>
            </a:r>
          </a:p>
          <a:p>
            <a:pPr lvl="0"/>
            <a:r>
              <a:rPr lang="en-US" dirty="0" smtClean="0"/>
              <a:t>Is this a civilized way </a:t>
            </a:r>
            <a:r>
              <a:rPr lang="en-US" dirty="0" err="1" smtClean="0"/>
              <a:t>toresolve</a:t>
            </a:r>
            <a:r>
              <a:rPr lang="en-US" dirty="0" smtClean="0"/>
              <a:t> </a:t>
            </a:r>
            <a:r>
              <a:rPr lang="en-US" dirty="0"/>
              <a:t>the problem? </a:t>
            </a:r>
            <a:endParaRPr lang="en-US" dirty="0" smtClean="0"/>
          </a:p>
          <a:p>
            <a:pPr lvl="0"/>
            <a:r>
              <a:rPr lang="en-US" dirty="0" smtClean="0"/>
              <a:t>How </a:t>
            </a:r>
            <a:r>
              <a:rPr lang="en-US" dirty="0"/>
              <a:t>are such problems resolved in our society? </a:t>
            </a:r>
          </a:p>
          <a:p>
            <a:pPr lvl="0"/>
            <a:r>
              <a:rPr lang="en-US" sz="2400" dirty="0"/>
              <a:t>This chapter deals with the Ibo way of resolving interpersonal and marriage conflicts. </a:t>
            </a:r>
            <a:endParaRPr lang="en-US" sz="1800" dirty="0"/>
          </a:p>
        </p:txBody>
      </p:sp>
    </p:spTree>
    <p:extLst>
      <p:ext uri="{BB962C8B-B14F-4D97-AF65-F5344CB8AC3E}">
        <p14:creationId xmlns:p14="http://schemas.microsoft.com/office/powerpoint/2010/main" val="3534477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a:t>
            </a:r>
          </a:p>
        </p:txBody>
      </p:sp>
      <p:sp>
        <p:nvSpPr>
          <p:cNvPr id="3" name="Content Placeholder 2"/>
          <p:cNvSpPr>
            <a:spLocks noGrp="1"/>
          </p:cNvSpPr>
          <p:nvPr>
            <p:ph idx="1"/>
          </p:nvPr>
        </p:nvSpPr>
        <p:spPr/>
        <p:txBody>
          <a:bodyPr>
            <a:normAutofit/>
          </a:bodyPr>
          <a:lstStyle/>
          <a:p>
            <a:pPr lvl="0"/>
            <a:r>
              <a:rPr lang="en-US" dirty="0" err="1"/>
              <a:t>Okoye</a:t>
            </a:r>
            <a:r>
              <a:rPr lang="en-US" dirty="0"/>
              <a:t> comes to collect a deb </a:t>
            </a:r>
            <a:r>
              <a:rPr lang="en-US" dirty="0" smtClean="0"/>
              <a:t>from </a:t>
            </a:r>
            <a:r>
              <a:rPr lang="en-US" dirty="0" err="1"/>
              <a:t>Unoka</a:t>
            </a:r>
            <a:r>
              <a:rPr lang="en-US" dirty="0"/>
              <a:t>. </a:t>
            </a:r>
            <a:endParaRPr lang="en-US" dirty="0" smtClean="0"/>
          </a:p>
          <a:p>
            <a:pPr lvl="0"/>
            <a:r>
              <a:rPr lang="en-US" dirty="0" smtClean="0"/>
              <a:t>Reception</a:t>
            </a:r>
            <a:r>
              <a:rPr lang="en-US" dirty="0"/>
              <a:t>:</a:t>
            </a:r>
            <a:r>
              <a:rPr lang="en-US" dirty="0" smtClean="0"/>
              <a:t> </a:t>
            </a:r>
            <a:r>
              <a:rPr lang="en-US" dirty="0"/>
              <a:t>Goat skin. Kola nut. Who should break it first? </a:t>
            </a:r>
            <a:endParaRPr lang="en-US" dirty="0" smtClean="0"/>
          </a:p>
          <a:p>
            <a:pPr lvl="0"/>
            <a:r>
              <a:rPr lang="en-US" dirty="0" smtClean="0"/>
              <a:t>Guest-host </a:t>
            </a:r>
            <a:r>
              <a:rPr lang="en-US" dirty="0"/>
              <a:t>relationship. </a:t>
            </a:r>
            <a:endParaRPr lang="en-US" dirty="0" smtClean="0"/>
          </a:p>
          <a:p>
            <a:pPr lvl="0"/>
            <a:r>
              <a:rPr lang="en-US" dirty="0" smtClean="0"/>
              <a:t>Civilization</a:t>
            </a:r>
            <a:r>
              <a:rPr lang="en-US" dirty="0"/>
              <a:t>? To be civilized.</a:t>
            </a:r>
          </a:p>
          <a:p>
            <a:pPr lvl="0"/>
            <a:r>
              <a:rPr lang="en-US" dirty="0"/>
              <a:t>“Among the Ibo the art of conversation is regarded very highly, and proverbs are the palm-oil with which words are eaten</a:t>
            </a:r>
            <a:r>
              <a:rPr lang="en-US" dirty="0" smtClean="0"/>
              <a:t>.”</a:t>
            </a:r>
            <a:endParaRPr lang="en-US" dirty="0"/>
          </a:p>
        </p:txBody>
      </p:sp>
    </p:spTree>
    <p:extLst>
      <p:ext uri="{BB962C8B-B14F-4D97-AF65-F5344CB8AC3E}">
        <p14:creationId xmlns:p14="http://schemas.microsoft.com/office/powerpoint/2010/main" val="16757319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10</a:t>
            </a:r>
          </a:p>
        </p:txBody>
      </p:sp>
      <p:sp>
        <p:nvSpPr>
          <p:cNvPr id="3" name="Content Placeholder 2"/>
          <p:cNvSpPr>
            <a:spLocks noGrp="1"/>
          </p:cNvSpPr>
          <p:nvPr>
            <p:ph idx="1"/>
          </p:nvPr>
        </p:nvSpPr>
        <p:spPr/>
        <p:txBody>
          <a:bodyPr>
            <a:normAutofit/>
          </a:bodyPr>
          <a:lstStyle/>
          <a:p>
            <a:r>
              <a:rPr lang="en-US" dirty="0" smtClean="0"/>
              <a:t>Although </a:t>
            </a:r>
            <a:r>
              <a:rPr lang="en-US" dirty="0"/>
              <a:t>the Ibo have no written laws, they do have a way of resolving their problems. This is what a legal system is intended to do</a:t>
            </a:r>
            <a:endParaRPr lang="en-US" sz="2000" dirty="0"/>
          </a:p>
          <a:p>
            <a:r>
              <a:rPr lang="en-US" dirty="0"/>
              <a:t>You should be aware that this is how problems are resolved even today in many non-Western societies around the world. And it seems to work. </a:t>
            </a:r>
            <a:endParaRPr lang="en-US" sz="2000" dirty="0"/>
          </a:p>
          <a:p>
            <a:r>
              <a:rPr lang="en-US" dirty="0" smtClean="0"/>
              <a:t>Why </a:t>
            </a:r>
            <a:r>
              <a:rPr lang="en-US" dirty="0"/>
              <a:t>does it work for them, and why do you think it may not work for a Western society? </a:t>
            </a:r>
          </a:p>
        </p:txBody>
      </p:sp>
    </p:spTree>
    <p:extLst>
      <p:ext uri="{BB962C8B-B14F-4D97-AF65-F5344CB8AC3E}">
        <p14:creationId xmlns:p14="http://schemas.microsoft.com/office/powerpoint/2010/main" val="39456296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11</a:t>
            </a:r>
            <a:endParaRPr lang="en-US" dirty="0"/>
          </a:p>
        </p:txBody>
      </p:sp>
      <p:sp>
        <p:nvSpPr>
          <p:cNvPr id="3" name="Content Placeholder 2"/>
          <p:cNvSpPr>
            <a:spLocks noGrp="1"/>
          </p:cNvSpPr>
          <p:nvPr>
            <p:ph idx="1"/>
          </p:nvPr>
        </p:nvSpPr>
        <p:spPr/>
        <p:txBody>
          <a:bodyPr>
            <a:normAutofit/>
          </a:bodyPr>
          <a:lstStyle/>
          <a:p>
            <a:pPr lvl="0"/>
            <a:r>
              <a:rPr lang="en-US" dirty="0"/>
              <a:t>M</a:t>
            </a:r>
            <a:r>
              <a:rPr lang="en-US" dirty="0" smtClean="0"/>
              <a:t>oral </a:t>
            </a:r>
            <a:r>
              <a:rPr lang="en-US" dirty="0"/>
              <a:t>of the story that </a:t>
            </a:r>
            <a:r>
              <a:rPr lang="en-US" dirty="0" err="1"/>
              <a:t>Ekwefi</a:t>
            </a:r>
            <a:r>
              <a:rPr lang="en-US" dirty="0"/>
              <a:t> tells her daughter </a:t>
            </a:r>
            <a:r>
              <a:rPr lang="en-US" dirty="0" err="1" smtClean="0"/>
              <a:t>Ezinma</a:t>
            </a:r>
            <a:r>
              <a:rPr lang="en-US" dirty="0"/>
              <a:t> </a:t>
            </a:r>
            <a:r>
              <a:rPr lang="en-US" dirty="0" smtClean="0"/>
              <a:t>- </a:t>
            </a:r>
            <a:r>
              <a:rPr lang="en-US" dirty="0"/>
              <a:t>Lying, being deceitful. </a:t>
            </a:r>
          </a:p>
          <a:p>
            <a:pPr lvl="0"/>
            <a:r>
              <a:rPr lang="en-US" dirty="0" err="1"/>
              <a:t>Chielo</a:t>
            </a:r>
            <a:r>
              <a:rPr lang="en-US" dirty="0"/>
              <a:t> comes and tells </a:t>
            </a:r>
            <a:r>
              <a:rPr lang="en-US" dirty="0" err="1"/>
              <a:t>Okonkwo</a:t>
            </a:r>
            <a:r>
              <a:rPr lang="en-US" dirty="0"/>
              <a:t> that </a:t>
            </a:r>
            <a:r>
              <a:rPr lang="en-US" dirty="0" err="1"/>
              <a:t>Agbala</a:t>
            </a:r>
            <a:r>
              <a:rPr lang="en-US" dirty="0"/>
              <a:t> wants to see </a:t>
            </a:r>
            <a:r>
              <a:rPr lang="en-US" dirty="0" err="1"/>
              <a:t>Ezinma</a:t>
            </a:r>
            <a:r>
              <a:rPr lang="en-US" dirty="0"/>
              <a:t>. </a:t>
            </a:r>
          </a:p>
          <a:p>
            <a:pPr lvl="0"/>
            <a:r>
              <a:rPr lang="en-US" dirty="0"/>
              <a:t>P</a:t>
            </a:r>
            <a:r>
              <a:rPr lang="en-US" dirty="0" smtClean="0"/>
              <a:t>arents frightened </a:t>
            </a:r>
            <a:endParaRPr lang="en-US" dirty="0"/>
          </a:p>
          <a:p>
            <a:pPr lvl="0"/>
            <a:r>
              <a:rPr lang="en-US" dirty="0"/>
              <a:t>T</a:t>
            </a:r>
            <a:r>
              <a:rPr lang="en-US" dirty="0" smtClean="0"/>
              <a:t>hey </a:t>
            </a:r>
            <a:r>
              <a:rPr lang="en-US" dirty="0"/>
              <a:t>don't refuse to hand over </a:t>
            </a:r>
            <a:r>
              <a:rPr lang="en-US" dirty="0" err="1" smtClean="0"/>
              <a:t>Ezinma</a:t>
            </a:r>
            <a:r>
              <a:rPr lang="en-US" dirty="0" smtClean="0"/>
              <a:t>. Why?</a:t>
            </a:r>
            <a:endParaRPr lang="en-US" dirty="0"/>
          </a:p>
          <a:p>
            <a:pPr lvl="0"/>
            <a:r>
              <a:rPr lang="en-US" dirty="0"/>
              <a:t>Why do they believe </a:t>
            </a:r>
            <a:r>
              <a:rPr lang="en-US" dirty="0" err="1"/>
              <a:t>Chielo</a:t>
            </a:r>
            <a:endParaRPr lang="en-US" dirty="0"/>
          </a:p>
          <a:p>
            <a:pPr lvl="0"/>
            <a:r>
              <a:rPr lang="en-US" dirty="0"/>
              <a:t>The narrator says that </a:t>
            </a:r>
            <a:r>
              <a:rPr lang="en-US" dirty="0" err="1"/>
              <a:t>Chielo</a:t>
            </a:r>
            <a:r>
              <a:rPr lang="en-US" dirty="0"/>
              <a:t> was not a woman that night. F</a:t>
            </a:r>
            <a:r>
              <a:rPr lang="en-US" dirty="0" smtClean="0"/>
              <a:t>emale </a:t>
            </a:r>
            <a:r>
              <a:rPr lang="en-US" dirty="0"/>
              <a:t>priestess in a male oriented </a:t>
            </a:r>
            <a:r>
              <a:rPr lang="en-US" dirty="0" smtClean="0"/>
              <a:t>society.</a:t>
            </a:r>
            <a:endParaRPr lang="en-US" dirty="0"/>
          </a:p>
          <a:p>
            <a:endParaRPr lang="en-US" dirty="0"/>
          </a:p>
        </p:txBody>
      </p:sp>
    </p:spTree>
    <p:extLst>
      <p:ext uri="{BB962C8B-B14F-4D97-AF65-F5344CB8AC3E}">
        <p14:creationId xmlns:p14="http://schemas.microsoft.com/office/powerpoint/2010/main" val="13603101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12</a:t>
            </a:r>
            <a:endParaRPr lang="en-US" dirty="0"/>
          </a:p>
        </p:txBody>
      </p:sp>
      <p:sp>
        <p:nvSpPr>
          <p:cNvPr id="3" name="Content Placeholder 2"/>
          <p:cNvSpPr>
            <a:spLocks noGrp="1"/>
          </p:cNvSpPr>
          <p:nvPr>
            <p:ph idx="1"/>
          </p:nvPr>
        </p:nvSpPr>
        <p:spPr/>
        <p:txBody>
          <a:bodyPr>
            <a:normAutofit/>
          </a:bodyPr>
          <a:lstStyle/>
          <a:p>
            <a:pPr lvl="0"/>
            <a:r>
              <a:rPr lang="en-US" dirty="0"/>
              <a:t>D</a:t>
            </a:r>
            <a:r>
              <a:rPr lang="en-US" dirty="0" smtClean="0"/>
              <a:t>escription </a:t>
            </a:r>
            <a:r>
              <a:rPr lang="en-US" dirty="0"/>
              <a:t>of a wedding ceremony. </a:t>
            </a:r>
          </a:p>
          <a:p>
            <a:pPr lvl="0"/>
            <a:r>
              <a:rPr lang="en-US" dirty="0" smtClean="0"/>
              <a:t>Invitations: “Everybody </a:t>
            </a:r>
            <a:r>
              <a:rPr lang="en-US" dirty="0"/>
              <a:t>had been invited – men, women, children</a:t>
            </a:r>
            <a:r>
              <a:rPr lang="en-US" dirty="0" smtClean="0"/>
              <a:t>!”</a:t>
            </a:r>
            <a:endParaRPr lang="en-US" dirty="0"/>
          </a:p>
          <a:p>
            <a:pPr lvl="0"/>
            <a:r>
              <a:rPr lang="en-US" dirty="0"/>
              <a:t>H</a:t>
            </a:r>
            <a:r>
              <a:rPr lang="en-US" dirty="0" smtClean="0"/>
              <a:t>ow </a:t>
            </a:r>
            <a:r>
              <a:rPr lang="en-US" dirty="0"/>
              <a:t>invitation lists are made in our culture. </a:t>
            </a:r>
            <a:r>
              <a:rPr lang="en-US" dirty="0" smtClean="0"/>
              <a:t>What </a:t>
            </a:r>
            <a:r>
              <a:rPr lang="en-US" dirty="0"/>
              <a:t>is the significance of who is in an invitation list? </a:t>
            </a:r>
          </a:p>
          <a:p>
            <a:r>
              <a:rPr lang="en-US" dirty="0"/>
              <a:t>Who are the central figures in the ceremony? Bride and her </a:t>
            </a:r>
            <a:r>
              <a:rPr lang="en-US" dirty="0" smtClean="0"/>
              <a:t>mother.</a:t>
            </a:r>
            <a:endParaRPr lang="en-US" dirty="0"/>
          </a:p>
        </p:txBody>
      </p:sp>
    </p:spTree>
    <p:extLst>
      <p:ext uri="{BB962C8B-B14F-4D97-AF65-F5344CB8AC3E}">
        <p14:creationId xmlns:p14="http://schemas.microsoft.com/office/powerpoint/2010/main" val="20128169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Chapter 12</a:t>
            </a:r>
          </a:p>
        </p:txBody>
      </p:sp>
      <p:sp>
        <p:nvSpPr>
          <p:cNvPr id="3" name="Content Placeholder 2"/>
          <p:cNvSpPr>
            <a:spLocks noGrp="1"/>
          </p:cNvSpPr>
          <p:nvPr>
            <p:ph idx="1"/>
          </p:nvPr>
        </p:nvSpPr>
        <p:spPr/>
        <p:txBody>
          <a:bodyPr>
            <a:normAutofit lnSpcReduction="10000"/>
          </a:bodyPr>
          <a:lstStyle/>
          <a:p>
            <a:pPr lvl="0"/>
            <a:r>
              <a:rPr lang="en-US" dirty="0"/>
              <a:t>Eating and drinking (palm wine) most important parts of a wedding. Socializing. </a:t>
            </a:r>
          </a:p>
          <a:p>
            <a:pPr lvl="0"/>
            <a:r>
              <a:rPr lang="en-US" dirty="0" smtClean="0"/>
              <a:t>What </a:t>
            </a:r>
            <a:r>
              <a:rPr lang="en-US" dirty="0"/>
              <a:t>the Ibo consider important in </a:t>
            </a:r>
            <a:r>
              <a:rPr lang="en-US" dirty="0" smtClean="0"/>
              <a:t>marriage:</a:t>
            </a:r>
            <a:endParaRPr lang="en-US" dirty="0"/>
          </a:p>
          <a:p>
            <a:pPr lvl="1"/>
            <a:r>
              <a:rPr lang="en-US" sz="2600" dirty="0"/>
              <a:t>“Let there be friendship between your family and ours”</a:t>
            </a:r>
          </a:p>
          <a:p>
            <a:pPr lvl="1"/>
            <a:r>
              <a:rPr lang="en-US" sz="2600" dirty="0"/>
              <a:t>“She will be a good wife to you. She will bear nine sons.”</a:t>
            </a:r>
          </a:p>
          <a:p>
            <a:pPr lvl="1"/>
            <a:r>
              <a:rPr lang="en-US" sz="2600" dirty="0"/>
              <a:t>“This is not the first time my people have come to marry your daughter. My mother was one of you. And this will not be the last, because you understand us and we understand you</a:t>
            </a:r>
            <a:r>
              <a:rPr lang="en-US" sz="2600" dirty="0" smtClean="0"/>
              <a:t>.”</a:t>
            </a:r>
            <a:endParaRPr lang="en-US" dirty="0"/>
          </a:p>
        </p:txBody>
      </p:sp>
    </p:spTree>
    <p:extLst>
      <p:ext uri="{BB962C8B-B14F-4D97-AF65-F5344CB8AC3E}">
        <p14:creationId xmlns:p14="http://schemas.microsoft.com/office/powerpoint/2010/main" val="13607941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13</a:t>
            </a:r>
            <a:endParaRPr lang="en-US" dirty="0"/>
          </a:p>
        </p:txBody>
      </p:sp>
      <p:sp>
        <p:nvSpPr>
          <p:cNvPr id="3" name="Content Placeholder 2"/>
          <p:cNvSpPr>
            <a:spLocks noGrp="1"/>
          </p:cNvSpPr>
          <p:nvPr>
            <p:ph idx="1"/>
          </p:nvPr>
        </p:nvSpPr>
        <p:spPr/>
        <p:txBody>
          <a:bodyPr>
            <a:normAutofit lnSpcReduction="10000"/>
          </a:bodyPr>
          <a:lstStyle/>
          <a:p>
            <a:r>
              <a:rPr lang="en-US" dirty="0" smtClean="0"/>
              <a:t>Drums </a:t>
            </a:r>
            <a:r>
              <a:rPr lang="en-US" dirty="0"/>
              <a:t>announce the death to all the nearby villages. </a:t>
            </a:r>
            <a:endParaRPr lang="en-US" dirty="0" smtClean="0"/>
          </a:p>
          <a:p>
            <a:r>
              <a:rPr lang="en-US" dirty="0" smtClean="0"/>
              <a:t>The </a:t>
            </a:r>
            <a:r>
              <a:rPr lang="en-US" dirty="0" err="1"/>
              <a:t>egwugwu</a:t>
            </a:r>
            <a:r>
              <a:rPr lang="en-US" dirty="0"/>
              <a:t> cult embodying the gods and spirits of the </a:t>
            </a:r>
            <a:r>
              <a:rPr lang="en-US" dirty="0" smtClean="0"/>
              <a:t>clan, </a:t>
            </a:r>
            <a:r>
              <a:rPr lang="en-US" dirty="0"/>
              <a:t>come out to participate in the funerary rites.</a:t>
            </a:r>
          </a:p>
          <a:p>
            <a:pPr lvl="1"/>
            <a:r>
              <a:rPr lang="en-US" dirty="0" smtClean="0"/>
              <a:t>“The </a:t>
            </a:r>
            <a:r>
              <a:rPr lang="en-US" dirty="0"/>
              <a:t>land of the living was not far removed from the domain of the ancestors. There was coming and going between them, especially at festivals and also when an old man died, because an old man was very close to the ancestors. A man’s life from birth to death was a series of transition rites which brought him nearer to his ancestors</a:t>
            </a:r>
            <a:r>
              <a:rPr lang="en-US" dirty="0" smtClean="0"/>
              <a:t>.”</a:t>
            </a:r>
          </a:p>
          <a:p>
            <a:r>
              <a:rPr lang="en-US" dirty="0" smtClean="0"/>
              <a:t>Heaven vs. </a:t>
            </a:r>
            <a:r>
              <a:rPr lang="en-US" smtClean="0"/>
              <a:t>Ancestors</a:t>
            </a:r>
            <a:endParaRPr lang="en-US" dirty="0"/>
          </a:p>
          <a:p>
            <a:endParaRPr lang="en-US" dirty="0"/>
          </a:p>
        </p:txBody>
      </p:sp>
    </p:spTree>
    <p:extLst>
      <p:ext uri="{BB962C8B-B14F-4D97-AF65-F5344CB8AC3E}">
        <p14:creationId xmlns:p14="http://schemas.microsoft.com/office/powerpoint/2010/main" val="20737825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13</a:t>
            </a:r>
          </a:p>
        </p:txBody>
      </p:sp>
      <p:sp>
        <p:nvSpPr>
          <p:cNvPr id="3" name="Content Placeholder 2"/>
          <p:cNvSpPr>
            <a:spLocks noGrp="1"/>
          </p:cNvSpPr>
          <p:nvPr>
            <p:ph idx="1"/>
          </p:nvPr>
        </p:nvSpPr>
        <p:spPr/>
        <p:txBody>
          <a:bodyPr>
            <a:normAutofit/>
          </a:bodyPr>
          <a:lstStyle/>
          <a:p>
            <a:pPr lvl="0"/>
            <a:r>
              <a:rPr lang="en-US" dirty="0"/>
              <a:t>Depiction of a funeral. Systemic introduction to the major rituals of Ibo life: Shouting, firing of guns, beating of drums, brandishing machetes</a:t>
            </a:r>
          </a:p>
          <a:p>
            <a:pPr lvl="0"/>
            <a:r>
              <a:rPr lang="en-US" dirty="0" err="1"/>
              <a:t>E</a:t>
            </a:r>
            <a:r>
              <a:rPr lang="en-US" dirty="0" err="1" smtClean="0"/>
              <a:t>gwugwu</a:t>
            </a:r>
            <a:r>
              <a:rPr lang="en-US" dirty="0" smtClean="0"/>
              <a:t> </a:t>
            </a:r>
            <a:r>
              <a:rPr lang="en-US" dirty="0"/>
              <a:t>praise the dead </a:t>
            </a:r>
            <a:r>
              <a:rPr lang="en-US" dirty="0" smtClean="0"/>
              <a:t>man: </a:t>
            </a:r>
            <a:r>
              <a:rPr lang="en-US" dirty="0"/>
              <a:t>He was rich, had three titles, fearless warrior, </a:t>
            </a:r>
          </a:p>
          <a:p>
            <a:pPr lvl="0"/>
            <a:r>
              <a:rPr lang="en-US" dirty="0"/>
              <a:t>The beginning of </a:t>
            </a:r>
            <a:r>
              <a:rPr lang="en-US" dirty="0" err="1"/>
              <a:t>Okonkwo’s</a:t>
            </a:r>
            <a:r>
              <a:rPr lang="en-US" dirty="0"/>
              <a:t> tragedy. </a:t>
            </a:r>
            <a:endParaRPr lang="en-US" dirty="0" smtClean="0"/>
          </a:p>
          <a:p>
            <a:pPr lvl="0"/>
            <a:r>
              <a:rPr lang="en-US" dirty="0" smtClean="0"/>
              <a:t>What </a:t>
            </a:r>
            <a:r>
              <a:rPr lang="en-US" dirty="0"/>
              <a:t>is a tragedy and a tragic hero?</a:t>
            </a:r>
          </a:p>
          <a:p>
            <a:endParaRPr lang="en-US" dirty="0"/>
          </a:p>
        </p:txBody>
      </p:sp>
    </p:spTree>
    <p:extLst>
      <p:ext uri="{BB962C8B-B14F-4D97-AF65-F5344CB8AC3E}">
        <p14:creationId xmlns:p14="http://schemas.microsoft.com/office/powerpoint/2010/main" val="3765412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13</a:t>
            </a:r>
          </a:p>
        </p:txBody>
      </p:sp>
      <p:sp>
        <p:nvSpPr>
          <p:cNvPr id="3" name="Content Placeholder 2"/>
          <p:cNvSpPr>
            <a:spLocks noGrp="1"/>
          </p:cNvSpPr>
          <p:nvPr>
            <p:ph idx="1"/>
          </p:nvPr>
        </p:nvSpPr>
        <p:spPr/>
        <p:txBody>
          <a:bodyPr>
            <a:normAutofit/>
          </a:bodyPr>
          <a:lstStyle/>
          <a:p>
            <a:pPr lvl="0"/>
            <a:r>
              <a:rPr lang="en-US" dirty="0" err="1"/>
              <a:t>Ezeudu</a:t>
            </a:r>
            <a:r>
              <a:rPr lang="en-US" dirty="0"/>
              <a:t> was the man who warned </a:t>
            </a:r>
            <a:r>
              <a:rPr lang="en-US" dirty="0" err="1"/>
              <a:t>Okonkwo</a:t>
            </a:r>
            <a:r>
              <a:rPr lang="en-US" dirty="0"/>
              <a:t> not to take part in his son’s killing.</a:t>
            </a:r>
          </a:p>
          <a:p>
            <a:pPr lvl="0"/>
            <a:r>
              <a:rPr lang="en-US" dirty="0"/>
              <a:t>His friend </a:t>
            </a:r>
            <a:r>
              <a:rPr lang="en-US" dirty="0" err="1"/>
              <a:t>Obierika</a:t>
            </a:r>
            <a:r>
              <a:rPr lang="en-US" dirty="0"/>
              <a:t> had warned him that the earth goddess did not smile on his participation in </a:t>
            </a:r>
            <a:r>
              <a:rPr lang="en-US" dirty="0" err="1"/>
              <a:t>Ikemefuna’s</a:t>
            </a:r>
            <a:r>
              <a:rPr lang="en-US" dirty="0"/>
              <a:t> death.</a:t>
            </a:r>
          </a:p>
          <a:p>
            <a:r>
              <a:rPr lang="en-US" dirty="0" err="1" smtClean="0"/>
              <a:t>Okonkwo</a:t>
            </a:r>
            <a:r>
              <a:rPr lang="en-US" dirty="0" smtClean="0"/>
              <a:t> </a:t>
            </a:r>
            <a:r>
              <a:rPr lang="en-US" dirty="0"/>
              <a:t>has killed before this. What makes this incident so serious, though it would be treated as mare accident under our law?</a:t>
            </a:r>
          </a:p>
          <a:p>
            <a:r>
              <a:rPr lang="en-US" dirty="0" smtClean="0"/>
              <a:t>Crime </a:t>
            </a:r>
            <a:r>
              <a:rPr lang="en-US" dirty="0"/>
              <a:t>against the earth goddess to kill a clansman. Must flee from the clan, can return in 7 years. </a:t>
            </a:r>
          </a:p>
          <a:p>
            <a:endParaRPr lang="en-US" dirty="0"/>
          </a:p>
        </p:txBody>
      </p:sp>
    </p:spTree>
    <p:extLst>
      <p:ext uri="{BB962C8B-B14F-4D97-AF65-F5344CB8AC3E}">
        <p14:creationId xmlns:p14="http://schemas.microsoft.com/office/powerpoint/2010/main" val="2094376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13</a:t>
            </a:r>
          </a:p>
        </p:txBody>
      </p:sp>
      <p:sp>
        <p:nvSpPr>
          <p:cNvPr id="3" name="Content Placeholder 2"/>
          <p:cNvSpPr>
            <a:spLocks noGrp="1"/>
          </p:cNvSpPr>
          <p:nvPr>
            <p:ph idx="1"/>
          </p:nvPr>
        </p:nvSpPr>
        <p:spPr/>
        <p:txBody>
          <a:bodyPr>
            <a:normAutofit/>
          </a:bodyPr>
          <a:lstStyle/>
          <a:p>
            <a:r>
              <a:rPr lang="en-US" dirty="0"/>
              <a:t>Why does </a:t>
            </a:r>
            <a:r>
              <a:rPr lang="en-US" dirty="0" err="1"/>
              <a:t>Okonkwo</a:t>
            </a:r>
            <a:r>
              <a:rPr lang="en-US" dirty="0"/>
              <a:t> simply not refuse the punishment?</a:t>
            </a:r>
          </a:p>
          <a:p>
            <a:r>
              <a:rPr lang="en-US" dirty="0" smtClean="0"/>
              <a:t>Is this a civilized way to deal with a criminal?</a:t>
            </a:r>
          </a:p>
          <a:p>
            <a:r>
              <a:rPr lang="en-US" dirty="0" smtClean="0"/>
              <a:t>Would </a:t>
            </a:r>
            <a:r>
              <a:rPr lang="en-US" dirty="0"/>
              <a:t>you accept or reject such a punishment for yourself? </a:t>
            </a:r>
            <a:endParaRPr lang="en-US" dirty="0" smtClean="0"/>
          </a:p>
          <a:p>
            <a:r>
              <a:rPr lang="en-US" dirty="0" smtClean="0"/>
              <a:t>Why </a:t>
            </a:r>
            <a:r>
              <a:rPr lang="en-US" dirty="0"/>
              <a:t>do you think our laws could not offer such a punishment</a:t>
            </a:r>
            <a:r>
              <a:rPr lang="en-US" dirty="0" smtClean="0"/>
              <a:t>?</a:t>
            </a:r>
          </a:p>
          <a:p>
            <a:r>
              <a:rPr lang="en-US" dirty="0" smtClean="0"/>
              <a:t>Punishment more important than safety of the community in western legal systems.</a:t>
            </a:r>
            <a:endParaRPr lang="en-US" dirty="0"/>
          </a:p>
        </p:txBody>
      </p:sp>
    </p:spTree>
    <p:extLst>
      <p:ext uri="{BB962C8B-B14F-4D97-AF65-F5344CB8AC3E}">
        <p14:creationId xmlns:p14="http://schemas.microsoft.com/office/powerpoint/2010/main" val="7636813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13</a:t>
            </a:r>
          </a:p>
        </p:txBody>
      </p:sp>
      <p:sp>
        <p:nvSpPr>
          <p:cNvPr id="3" name="Content Placeholder 2"/>
          <p:cNvSpPr>
            <a:spLocks noGrp="1"/>
          </p:cNvSpPr>
          <p:nvPr>
            <p:ph idx="1"/>
          </p:nvPr>
        </p:nvSpPr>
        <p:spPr/>
        <p:txBody>
          <a:bodyPr/>
          <a:lstStyle/>
          <a:p>
            <a:r>
              <a:rPr lang="en-US" dirty="0" smtClean="0"/>
              <a:t>Yams </a:t>
            </a:r>
            <a:r>
              <a:rPr lang="en-US" dirty="0"/>
              <a:t>stored in </a:t>
            </a:r>
            <a:r>
              <a:rPr lang="en-US" dirty="0" err="1"/>
              <a:t>Obierika’s</a:t>
            </a:r>
            <a:r>
              <a:rPr lang="en-US" dirty="0"/>
              <a:t> barn.</a:t>
            </a:r>
          </a:p>
          <a:p>
            <a:r>
              <a:rPr lang="en-US" dirty="0" smtClean="0"/>
              <a:t>Men </a:t>
            </a:r>
            <a:r>
              <a:rPr lang="en-US" dirty="0"/>
              <a:t>dressed in garb of war set fire to </a:t>
            </a:r>
            <a:r>
              <a:rPr lang="en-US" dirty="0" err="1"/>
              <a:t>Okonkwo’s</a:t>
            </a:r>
            <a:r>
              <a:rPr lang="en-US" dirty="0"/>
              <a:t> compound. </a:t>
            </a:r>
          </a:p>
          <a:p>
            <a:r>
              <a:rPr lang="en-US" dirty="0" smtClean="0"/>
              <a:t>Cleansing </a:t>
            </a:r>
            <a:r>
              <a:rPr lang="en-US" dirty="0"/>
              <a:t>the land which </a:t>
            </a:r>
            <a:r>
              <a:rPr lang="en-US" dirty="0" err="1"/>
              <a:t>Okonkwo</a:t>
            </a:r>
            <a:r>
              <a:rPr lang="en-US" dirty="0"/>
              <a:t> had polluted with the blood of a clansman.</a:t>
            </a:r>
          </a:p>
          <a:p>
            <a:r>
              <a:rPr lang="en-US" dirty="0" smtClean="0"/>
              <a:t>“It </a:t>
            </a:r>
            <a:r>
              <a:rPr lang="en-US" dirty="0"/>
              <a:t>was the justice to the goddess, and they were merely her messengers.”</a:t>
            </a:r>
          </a:p>
          <a:p>
            <a:r>
              <a:rPr lang="en-US" dirty="0" err="1" smtClean="0"/>
              <a:t>Obierika</a:t>
            </a:r>
            <a:r>
              <a:rPr lang="en-US" dirty="0"/>
              <a:t>: “Why should a man suffer so grievously for an offense he had committed inadvertently?” Tragedy. </a:t>
            </a:r>
          </a:p>
          <a:p>
            <a:endParaRPr lang="en-US" dirty="0"/>
          </a:p>
        </p:txBody>
      </p:sp>
    </p:spTree>
    <p:extLst>
      <p:ext uri="{BB962C8B-B14F-4D97-AF65-F5344CB8AC3E}">
        <p14:creationId xmlns:p14="http://schemas.microsoft.com/office/powerpoint/2010/main" val="18160387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13</a:t>
            </a:r>
          </a:p>
        </p:txBody>
      </p:sp>
      <p:sp>
        <p:nvSpPr>
          <p:cNvPr id="3" name="Content Placeholder 2"/>
          <p:cNvSpPr>
            <a:spLocks noGrp="1"/>
          </p:cNvSpPr>
          <p:nvPr>
            <p:ph idx="1"/>
          </p:nvPr>
        </p:nvSpPr>
        <p:spPr/>
        <p:txBody>
          <a:bodyPr/>
          <a:lstStyle/>
          <a:p>
            <a:r>
              <a:rPr lang="en-US" dirty="0" err="1" smtClean="0"/>
              <a:t>Obierika</a:t>
            </a:r>
            <a:r>
              <a:rPr lang="en-US" dirty="0" smtClean="0"/>
              <a:t> </a:t>
            </a:r>
            <a:r>
              <a:rPr lang="en-US" dirty="0"/>
              <a:t>threw away his wife’s twin children. What crime did they commit? The earth goddess decreed they were an offense, so they must be destroyed. If not destroyed, her wrath was loosed on all the land and not just on the offender.</a:t>
            </a:r>
          </a:p>
          <a:p>
            <a:r>
              <a:rPr lang="en-US" dirty="0" smtClean="0"/>
              <a:t>Proverb</a:t>
            </a:r>
            <a:r>
              <a:rPr lang="en-US" dirty="0"/>
              <a:t>: A man cannot rise beyond the destiny of his chi. It was God’s will. </a:t>
            </a:r>
            <a:endParaRPr lang="en-US" dirty="0" smtClean="0"/>
          </a:p>
          <a:p>
            <a:r>
              <a:rPr lang="en-US" dirty="0" smtClean="0"/>
              <a:t>Compare </a:t>
            </a:r>
            <a:r>
              <a:rPr lang="en-US" dirty="0"/>
              <a:t>to: “When a man says yes, his chi says yes too.”</a:t>
            </a:r>
          </a:p>
          <a:p>
            <a:endParaRPr lang="en-US" dirty="0"/>
          </a:p>
        </p:txBody>
      </p:sp>
    </p:spTree>
    <p:extLst>
      <p:ext uri="{BB962C8B-B14F-4D97-AF65-F5344CB8AC3E}">
        <p14:creationId xmlns:p14="http://schemas.microsoft.com/office/powerpoint/2010/main" val="741915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a:t>
            </a:r>
          </a:p>
        </p:txBody>
      </p:sp>
      <p:sp>
        <p:nvSpPr>
          <p:cNvPr id="3" name="Content Placeholder 2"/>
          <p:cNvSpPr>
            <a:spLocks noGrp="1"/>
          </p:cNvSpPr>
          <p:nvPr>
            <p:ph idx="1"/>
          </p:nvPr>
        </p:nvSpPr>
        <p:spPr/>
        <p:txBody>
          <a:bodyPr/>
          <a:lstStyle/>
          <a:p>
            <a:r>
              <a:rPr lang="en-US" dirty="0"/>
              <a:t>Simple task: Can I have my money back? Results in an entire ritual.</a:t>
            </a:r>
          </a:p>
          <a:p>
            <a:pPr lvl="0"/>
            <a:r>
              <a:rPr lang="en-US" dirty="0" smtClean="0"/>
              <a:t>Wealth</a:t>
            </a:r>
            <a:r>
              <a:rPr lang="en-US" dirty="0"/>
              <a:t>: Yams, number of wives, number of </a:t>
            </a:r>
            <a:r>
              <a:rPr lang="en-US" dirty="0" smtClean="0"/>
              <a:t>titles.</a:t>
            </a:r>
          </a:p>
          <a:p>
            <a:pPr lvl="0"/>
            <a:r>
              <a:rPr lang="en-US" dirty="0" err="1" smtClean="0"/>
              <a:t>Okonkwo</a:t>
            </a:r>
            <a:r>
              <a:rPr lang="en-US" dirty="0" smtClean="0"/>
              <a:t> </a:t>
            </a:r>
            <a:r>
              <a:rPr lang="en-US" dirty="0"/>
              <a:t>had two barns full of yams, three wives and 2 titles.</a:t>
            </a:r>
          </a:p>
          <a:p>
            <a:endParaRPr lang="en-US" dirty="0"/>
          </a:p>
        </p:txBody>
      </p:sp>
    </p:spTree>
    <p:extLst>
      <p:ext uri="{BB962C8B-B14F-4D97-AF65-F5344CB8AC3E}">
        <p14:creationId xmlns:p14="http://schemas.microsoft.com/office/powerpoint/2010/main" val="790803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14</a:t>
            </a:r>
            <a:endParaRPr lang="en-US" dirty="0"/>
          </a:p>
        </p:txBody>
      </p:sp>
      <p:sp>
        <p:nvSpPr>
          <p:cNvPr id="3" name="Content Placeholder 2"/>
          <p:cNvSpPr>
            <a:spLocks noGrp="1"/>
          </p:cNvSpPr>
          <p:nvPr>
            <p:ph idx="1"/>
          </p:nvPr>
        </p:nvSpPr>
        <p:spPr/>
        <p:txBody>
          <a:bodyPr/>
          <a:lstStyle/>
          <a:p>
            <a:r>
              <a:rPr lang="en-US" dirty="0" err="1" smtClean="0"/>
              <a:t>Okonkwo</a:t>
            </a:r>
            <a:r>
              <a:rPr lang="en-US" dirty="0" smtClean="0"/>
              <a:t> </a:t>
            </a:r>
            <a:r>
              <a:rPr lang="en-US" dirty="0"/>
              <a:t>is well received by his mother’s kinsmen, his uncle </a:t>
            </a:r>
            <a:r>
              <a:rPr lang="en-US" dirty="0" err="1"/>
              <a:t>Uchendu</a:t>
            </a:r>
            <a:r>
              <a:rPr lang="en-US" dirty="0"/>
              <a:t>.</a:t>
            </a:r>
          </a:p>
          <a:p>
            <a:r>
              <a:rPr lang="en-US" dirty="0" err="1" smtClean="0"/>
              <a:t>Okonkwo</a:t>
            </a:r>
            <a:r>
              <a:rPr lang="en-US" dirty="0" smtClean="0"/>
              <a:t> </a:t>
            </a:r>
            <a:r>
              <a:rPr lang="en-US" dirty="0"/>
              <a:t>given a plot of land and some yams to farm.</a:t>
            </a:r>
          </a:p>
          <a:p>
            <a:r>
              <a:rPr lang="en-US" dirty="0" smtClean="0"/>
              <a:t>Feels </a:t>
            </a:r>
            <a:r>
              <a:rPr lang="en-US" dirty="0"/>
              <a:t>like fish out of water.</a:t>
            </a:r>
          </a:p>
          <a:p>
            <a:r>
              <a:rPr lang="en-US" dirty="0" smtClean="0"/>
              <a:t>Must </a:t>
            </a:r>
            <a:r>
              <a:rPr lang="en-US" dirty="0"/>
              <a:t>start all over again.</a:t>
            </a:r>
          </a:p>
          <a:p>
            <a:r>
              <a:rPr lang="en-US" dirty="0" smtClean="0"/>
              <a:t>Works </a:t>
            </a:r>
            <a:r>
              <a:rPr lang="en-US" dirty="0"/>
              <a:t>hard, but no pleasure from work any more.</a:t>
            </a:r>
          </a:p>
          <a:p>
            <a:r>
              <a:rPr lang="en-US" dirty="0" smtClean="0"/>
              <a:t>No </a:t>
            </a:r>
            <a:r>
              <a:rPr lang="en-US" dirty="0"/>
              <a:t>more chance to be one of the lords of his tribe.</a:t>
            </a:r>
          </a:p>
          <a:p>
            <a:r>
              <a:rPr lang="en-US" dirty="0" smtClean="0"/>
              <a:t>His </a:t>
            </a:r>
            <a:r>
              <a:rPr lang="en-US" dirty="0"/>
              <a:t>personal god was not for great things</a:t>
            </a:r>
            <a:r>
              <a:rPr lang="en-US" dirty="0" smtClean="0"/>
              <a:t>.</a:t>
            </a:r>
            <a:endParaRPr lang="en-US" dirty="0"/>
          </a:p>
        </p:txBody>
      </p:sp>
    </p:spTree>
    <p:extLst>
      <p:ext uri="{BB962C8B-B14F-4D97-AF65-F5344CB8AC3E}">
        <p14:creationId xmlns:p14="http://schemas.microsoft.com/office/powerpoint/2010/main" val="22537877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14</a:t>
            </a:r>
          </a:p>
        </p:txBody>
      </p:sp>
      <p:sp>
        <p:nvSpPr>
          <p:cNvPr id="3" name="Content Placeholder 2"/>
          <p:cNvSpPr>
            <a:spLocks noGrp="1"/>
          </p:cNvSpPr>
          <p:nvPr>
            <p:ph idx="1"/>
          </p:nvPr>
        </p:nvSpPr>
        <p:spPr/>
        <p:txBody>
          <a:bodyPr>
            <a:normAutofit/>
          </a:bodyPr>
          <a:lstStyle/>
          <a:p>
            <a:r>
              <a:rPr lang="en-US" dirty="0" err="1" smtClean="0"/>
              <a:t>Uchendu</a:t>
            </a:r>
            <a:r>
              <a:rPr lang="en-US" dirty="0" smtClean="0"/>
              <a:t>, </a:t>
            </a:r>
            <a:r>
              <a:rPr lang="en-US" dirty="0" err="1" smtClean="0"/>
              <a:t>Okonkwo’s</a:t>
            </a:r>
            <a:r>
              <a:rPr lang="en-US" dirty="0" smtClean="0"/>
              <a:t> uncle, </a:t>
            </a:r>
            <a:r>
              <a:rPr lang="en-US" dirty="0"/>
              <a:t>lectures </a:t>
            </a:r>
            <a:r>
              <a:rPr lang="en-US" dirty="0" err="1"/>
              <a:t>Okonkwo</a:t>
            </a:r>
            <a:r>
              <a:rPr lang="en-US" dirty="0"/>
              <a:t> and his own sons.</a:t>
            </a:r>
          </a:p>
          <a:p>
            <a:r>
              <a:rPr lang="en-US" dirty="0" smtClean="0"/>
              <a:t>Importance </a:t>
            </a:r>
            <a:r>
              <a:rPr lang="en-US" dirty="0"/>
              <a:t>of the role of the mother and the maternal bloodline.</a:t>
            </a:r>
          </a:p>
          <a:p>
            <a:r>
              <a:rPr lang="en-US" dirty="0" smtClean="0"/>
              <a:t>“Man </a:t>
            </a:r>
            <a:r>
              <a:rPr lang="en-US" dirty="0"/>
              <a:t>belongs to his fatherland when things are good. When things a bad he finds refuge in his motherland. Your mother is there to protect you. She is buried here. That is why we say Mother is Supreme</a:t>
            </a:r>
            <a:r>
              <a:rPr lang="en-US" dirty="0" smtClean="0"/>
              <a:t>.”</a:t>
            </a:r>
            <a:endParaRPr lang="en-US" dirty="0"/>
          </a:p>
          <a:p>
            <a:r>
              <a:rPr lang="en-US" dirty="0" smtClean="0"/>
              <a:t>Many </a:t>
            </a:r>
            <a:r>
              <a:rPr lang="en-US" dirty="0"/>
              <a:t>men have suffered more than he. </a:t>
            </a:r>
            <a:r>
              <a:rPr lang="en-US" dirty="0" err="1" smtClean="0"/>
              <a:t>Uchendu</a:t>
            </a:r>
            <a:r>
              <a:rPr lang="en-US" dirty="0" smtClean="0"/>
              <a:t> </a:t>
            </a:r>
            <a:r>
              <a:rPr lang="en-US" dirty="0"/>
              <a:t>buried 22 children!</a:t>
            </a:r>
          </a:p>
        </p:txBody>
      </p:sp>
    </p:spTree>
    <p:extLst>
      <p:ext uri="{BB962C8B-B14F-4D97-AF65-F5344CB8AC3E}">
        <p14:creationId xmlns:p14="http://schemas.microsoft.com/office/powerpoint/2010/main" val="24401955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15</a:t>
            </a:r>
            <a:endParaRPr lang="en-US" dirty="0"/>
          </a:p>
        </p:txBody>
      </p:sp>
      <p:sp>
        <p:nvSpPr>
          <p:cNvPr id="3" name="Content Placeholder 2"/>
          <p:cNvSpPr>
            <a:spLocks noGrp="1"/>
          </p:cNvSpPr>
          <p:nvPr>
            <p:ph idx="1"/>
          </p:nvPr>
        </p:nvSpPr>
        <p:spPr/>
        <p:txBody>
          <a:bodyPr>
            <a:normAutofit/>
          </a:bodyPr>
          <a:lstStyle/>
          <a:p>
            <a:r>
              <a:rPr lang="en-US" dirty="0" err="1" smtClean="0"/>
              <a:t>Obierika</a:t>
            </a:r>
            <a:r>
              <a:rPr lang="en-US" dirty="0" smtClean="0"/>
              <a:t> </a:t>
            </a:r>
            <a:r>
              <a:rPr lang="en-US" dirty="0"/>
              <a:t>comes to </a:t>
            </a:r>
            <a:r>
              <a:rPr lang="en-US" dirty="0" smtClean="0"/>
              <a:t>visit </a:t>
            </a:r>
            <a:r>
              <a:rPr lang="en-US" dirty="0" err="1" smtClean="0"/>
              <a:t>Okonkwo</a:t>
            </a:r>
            <a:r>
              <a:rPr lang="en-US" dirty="0" smtClean="0"/>
              <a:t>.</a:t>
            </a:r>
            <a:endParaRPr lang="en-US" dirty="0"/>
          </a:p>
          <a:p>
            <a:r>
              <a:rPr lang="en-US" dirty="0" smtClean="0"/>
              <a:t>The </a:t>
            </a:r>
            <a:r>
              <a:rPr lang="en-US" dirty="0"/>
              <a:t>story of the destruction of the village of </a:t>
            </a:r>
            <a:r>
              <a:rPr lang="en-US" dirty="0" err="1"/>
              <a:t>Abame</a:t>
            </a:r>
            <a:r>
              <a:rPr lang="en-US" dirty="0" smtClean="0"/>
              <a:t>. Is it a civilized response?</a:t>
            </a:r>
            <a:endParaRPr lang="en-US" dirty="0"/>
          </a:p>
          <a:p>
            <a:r>
              <a:rPr lang="en-US" dirty="0" smtClean="0"/>
              <a:t>The </a:t>
            </a:r>
            <a:r>
              <a:rPr lang="en-US" dirty="0"/>
              <a:t>iron horse. Fear of the unknown. Man on bicycle, probably lost, looking for directions to a village.</a:t>
            </a:r>
          </a:p>
          <a:p>
            <a:r>
              <a:rPr lang="en-US" dirty="0" smtClean="0"/>
              <a:t>Africans </a:t>
            </a:r>
            <a:r>
              <a:rPr lang="en-US" dirty="0"/>
              <a:t>treat the white man’s language as mere noise, a mirror of how colonizers treated African </a:t>
            </a:r>
            <a:r>
              <a:rPr lang="en-US" dirty="0" smtClean="0"/>
              <a:t>languages.</a:t>
            </a:r>
          </a:p>
          <a:p>
            <a:r>
              <a:rPr lang="en-US" dirty="0" smtClean="0"/>
              <a:t>Our </a:t>
            </a:r>
            <a:r>
              <a:rPr lang="en-US" dirty="0"/>
              <a:t>view of Chinese. Germans in Russia</a:t>
            </a:r>
            <a:r>
              <a:rPr lang="en-US" dirty="0" smtClean="0"/>
              <a:t>.</a:t>
            </a:r>
            <a:endParaRPr lang="en-US" dirty="0"/>
          </a:p>
        </p:txBody>
      </p:sp>
    </p:spTree>
    <p:extLst>
      <p:ext uri="{BB962C8B-B14F-4D97-AF65-F5344CB8AC3E}">
        <p14:creationId xmlns:p14="http://schemas.microsoft.com/office/powerpoint/2010/main" val="38688630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15</a:t>
            </a:r>
          </a:p>
        </p:txBody>
      </p:sp>
      <p:sp>
        <p:nvSpPr>
          <p:cNvPr id="3" name="Content Placeholder 2"/>
          <p:cNvSpPr>
            <a:spLocks noGrp="1"/>
          </p:cNvSpPr>
          <p:nvPr>
            <p:ph idx="1"/>
          </p:nvPr>
        </p:nvSpPr>
        <p:spPr/>
        <p:txBody>
          <a:bodyPr>
            <a:normAutofit/>
          </a:bodyPr>
          <a:lstStyle/>
          <a:p>
            <a:r>
              <a:rPr lang="en-US" dirty="0"/>
              <a:t>Oracle warns villagers to get rid of him. They kill him and tie his bicycle to a tree. </a:t>
            </a:r>
            <a:endParaRPr lang="en-US" dirty="0" smtClean="0"/>
          </a:p>
          <a:p>
            <a:r>
              <a:rPr lang="en-US" dirty="0" smtClean="0"/>
              <a:t>What </a:t>
            </a:r>
            <a:r>
              <a:rPr lang="en-US" dirty="0"/>
              <a:t>is the villager’s attitude toward foreigners and toward new technology?</a:t>
            </a:r>
          </a:p>
          <a:p>
            <a:r>
              <a:rPr lang="en-US" dirty="0" smtClean="0"/>
              <a:t>British </a:t>
            </a:r>
            <a:r>
              <a:rPr lang="en-US" dirty="0"/>
              <a:t>soldiers come and kill everyone at a market. </a:t>
            </a:r>
            <a:endParaRPr lang="en-US" dirty="0" smtClean="0"/>
          </a:p>
          <a:p>
            <a:r>
              <a:rPr lang="en-US" dirty="0" smtClean="0"/>
              <a:t>Is </a:t>
            </a:r>
            <a:r>
              <a:rPr lang="en-US" dirty="0"/>
              <a:t>that a civilized way to deal with such crimes? </a:t>
            </a:r>
            <a:endParaRPr lang="en-US" dirty="0" smtClean="0"/>
          </a:p>
          <a:p>
            <a:r>
              <a:rPr lang="en-US" dirty="0" smtClean="0"/>
              <a:t>Does </a:t>
            </a:r>
            <a:r>
              <a:rPr lang="en-US" dirty="0"/>
              <a:t>a community deserve punishment for the crime of one individual? Germans, Turks and executions in villages</a:t>
            </a:r>
            <a:r>
              <a:rPr lang="en-US" dirty="0" smtClean="0"/>
              <a:t>.</a:t>
            </a:r>
            <a:endParaRPr lang="en-US" dirty="0"/>
          </a:p>
          <a:p>
            <a:endParaRPr lang="en-US" dirty="0"/>
          </a:p>
        </p:txBody>
      </p:sp>
    </p:spTree>
    <p:extLst>
      <p:ext uri="{BB962C8B-B14F-4D97-AF65-F5344CB8AC3E}">
        <p14:creationId xmlns:p14="http://schemas.microsoft.com/office/powerpoint/2010/main" val="409209506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15</a:t>
            </a:r>
          </a:p>
        </p:txBody>
      </p:sp>
      <p:sp>
        <p:nvSpPr>
          <p:cNvPr id="3" name="Content Placeholder 2"/>
          <p:cNvSpPr>
            <a:spLocks noGrp="1"/>
          </p:cNvSpPr>
          <p:nvPr>
            <p:ph idx="1"/>
          </p:nvPr>
        </p:nvSpPr>
        <p:spPr/>
        <p:txBody>
          <a:bodyPr/>
          <a:lstStyle/>
          <a:p>
            <a:r>
              <a:rPr lang="en-US" dirty="0"/>
              <a:t>What would the US government do if the </a:t>
            </a:r>
            <a:r>
              <a:rPr lang="en-US" dirty="0" smtClean="0"/>
              <a:t>Putin dropped </a:t>
            </a:r>
            <a:r>
              <a:rPr lang="en-US" dirty="0"/>
              <a:t>an atomic bomb on Detroit? </a:t>
            </a:r>
            <a:endParaRPr lang="en-US" dirty="0" smtClean="0"/>
          </a:p>
          <a:p>
            <a:r>
              <a:rPr lang="en-US" dirty="0" smtClean="0"/>
              <a:t>Is </a:t>
            </a:r>
            <a:r>
              <a:rPr lang="en-US" dirty="0"/>
              <a:t>that a civilized solution?</a:t>
            </a:r>
          </a:p>
          <a:p>
            <a:r>
              <a:rPr lang="en-US" dirty="0" smtClean="0"/>
              <a:t>Proverbs</a:t>
            </a:r>
            <a:r>
              <a:rPr lang="en-US" dirty="0"/>
              <a:t>: “Never kill a man who says nothing.” “There is no story that is not true.”</a:t>
            </a:r>
          </a:p>
          <a:p>
            <a:r>
              <a:rPr lang="en-US" dirty="0" smtClean="0"/>
              <a:t>What’s </a:t>
            </a:r>
            <a:r>
              <a:rPr lang="en-US" dirty="0" err="1"/>
              <a:t>Okonkwo’s</a:t>
            </a:r>
            <a:r>
              <a:rPr lang="en-US" dirty="0"/>
              <a:t> comment?</a:t>
            </a:r>
          </a:p>
          <a:p>
            <a:endParaRPr lang="en-US" dirty="0"/>
          </a:p>
        </p:txBody>
      </p:sp>
    </p:spTree>
    <p:extLst>
      <p:ext uri="{BB962C8B-B14F-4D97-AF65-F5344CB8AC3E}">
        <p14:creationId xmlns:p14="http://schemas.microsoft.com/office/powerpoint/2010/main" val="343106465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16</a:t>
            </a:r>
            <a:endParaRPr lang="en-US" dirty="0"/>
          </a:p>
        </p:txBody>
      </p:sp>
      <p:sp>
        <p:nvSpPr>
          <p:cNvPr id="3" name="Content Placeholder 2"/>
          <p:cNvSpPr>
            <a:spLocks noGrp="1"/>
          </p:cNvSpPr>
          <p:nvPr>
            <p:ph idx="1"/>
          </p:nvPr>
        </p:nvSpPr>
        <p:spPr/>
        <p:txBody>
          <a:bodyPr/>
          <a:lstStyle/>
          <a:p>
            <a:pPr lvl="0"/>
            <a:r>
              <a:rPr lang="en-US" dirty="0" err="1"/>
              <a:t>Obierika</a:t>
            </a:r>
            <a:r>
              <a:rPr lang="en-US" dirty="0"/>
              <a:t> makes another visit to </a:t>
            </a:r>
            <a:r>
              <a:rPr lang="en-US" dirty="0" err="1"/>
              <a:t>Okonkwo</a:t>
            </a:r>
            <a:r>
              <a:rPr lang="en-US" dirty="0"/>
              <a:t> two years later.</a:t>
            </a:r>
          </a:p>
          <a:p>
            <a:pPr lvl="0"/>
            <a:r>
              <a:rPr lang="en-US" dirty="0"/>
              <a:t>Missionaries have come to </a:t>
            </a:r>
            <a:r>
              <a:rPr lang="en-US" dirty="0" err="1"/>
              <a:t>Umuofia</a:t>
            </a:r>
            <a:r>
              <a:rPr lang="en-US" dirty="0"/>
              <a:t>.</a:t>
            </a:r>
          </a:p>
          <a:p>
            <a:pPr lvl="0"/>
            <a:r>
              <a:rPr lang="en-US" dirty="0"/>
              <a:t>How did the community in </a:t>
            </a:r>
            <a:r>
              <a:rPr lang="en-US" dirty="0" err="1"/>
              <a:t>Mbanta</a:t>
            </a:r>
            <a:r>
              <a:rPr lang="en-US" dirty="0"/>
              <a:t>, where </a:t>
            </a:r>
            <a:r>
              <a:rPr lang="en-US" dirty="0" err="1"/>
              <a:t>Okonkwo</a:t>
            </a:r>
            <a:r>
              <a:rPr lang="en-US" dirty="0"/>
              <a:t> lives in exile, react to the missionaries?</a:t>
            </a:r>
          </a:p>
          <a:p>
            <a:pPr lvl="0"/>
            <a:r>
              <a:rPr lang="en-US" dirty="0"/>
              <a:t>Converts – </a:t>
            </a:r>
            <a:r>
              <a:rPr lang="en-US" dirty="0" err="1"/>
              <a:t>efulefu</a:t>
            </a:r>
            <a:r>
              <a:rPr lang="en-US" dirty="0"/>
              <a:t> – worthless, empty men.</a:t>
            </a:r>
          </a:p>
          <a:p>
            <a:pPr lvl="0"/>
            <a:r>
              <a:rPr lang="en-US" dirty="0" err="1"/>
              <a:t>Chielo</a:t>
            </a:r>
            <a:r>
              <a:rPr lang="en-US" dirty="0"/>
              <a:t> called converts the excrement of the clan</a:t>
            </a:r>
            <a:r>
              <a:rPr lang="en-US" dirty="0" smtClean="0"/>
              <a:t>.</a:t>
            </a:r>
            <a:endParaRPr lang="en-US" dirty="0"/>
          </a:p>
        </p:txBody>
      </p:sp>
    </p:spTree>
    <p:extLst>
      <p:ext uri="{BB962C8B-B14F-4D97-AF65-F5344CB8AC3E}">
        <p14:creationId xmlns:p14="http://schemas.microsoft.com/office/powerpoint/2010/main" val="63223176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16</a:t>
            </a:r>
          </a:p>
        </p:txBody>
      </p:sp>
      <p:sp>
        <p:nvSpPr>
          <p:cNvPr id="3" name="Content Placeholder 2"/>
          <p:cNvSpPr>
            <a:spLocks noGrp="1"/>
          </p:cNvSpPr>
          <p:nvPr>
            <p:ph idx="1"/>
          </p:nvPr>
        </p:nvSpPr>
        <p:spPr/>
        <p:txBody>
          <a:bodyPr>
            <a:normAutofit/>
          </a:bodyPr>
          <a:lstStyle/>
          <a:p>
            <a:pPr lvl="0"/>
            <a:r>
              <a:rPr lang="en-US" dirty="0" err="1"/>
              <a:t>Nwoye</a:t>
            </a:r>
            <a:r>
              <a:rPr lang="en-US" dirty="0"/>
              <a:t> has become a </a:t>
            </a:r>
            <a:r>
              <a:rPr lang="en-US" dirty="0" smtClean="0"/>
              <a:t>Christian. Why? Killing </a:t>
            </a:r>
            <a:r>
              <a:rPr lang="en-US" dirty="0"/>
              <a:t>of twins, killing of </a:t>
            </a:r>
            <a:r>
              <a:rPr lang="en-US" dirty="0" err="1"/>
              <a:t>Ikemefuna</a:t>
            </a:r>
            <a:r>
              <a:rPr lang="en-US" dirty="0"/>
              <a:t>.</a:t>
            </a:r>
          </a:p>
          <a:p>
            <a:pPr lvl="0"/>
            <a:r>
              <a:rPr lang="en-US" dirty="0"/>
              <a:t>Religious debate.</a:t>
            </a:r>
          </a:p>
          <a:p>
            <a:pPr lvl="0"/>
            <a:r>
              <a:rPr lang="en-US" dirty="0"/>
              <a:t>False gods vs. true God.</a:t>
            </a:r>
          </a:p>
          <a:p>
            <a:pPr lvl="0"/>
            <a:r>
              <a:rPr lang="en-US" dirty="0"/>
              <a:t>One God vs. many gods.</a:t>
            </a:r>
          </a:p>
          <a:p>
            <a:pPr lvl="0"/>
            <a:r>
              <a:rPr lang="en-US" dirty="0"/>
              <a:t>God has Son. Does he have a wife? </a:t>
            </a:r>
          </a:p>
          <a:p>
            <a:pPr lvl="0"/>
            <a:r>
              <a:rPr lang="en-US" dirty="0"/>
              <a:t>Why does it not make sense to </a:t>
            </a:r>
            <a:r>
              <a:rPr lang="en-US" dirty="0" err="1"/>
              <a:t>Okonkwo</a:t>
            </a:r>
            <a:r>
              <a:rPr lang="en-US" dirty="0"/>
              <a:t> that God should have a son</a:t>
            </a:r>
            <a:r>
              <a:rPr lang="en-US" dirty="0" smtClean="0"/>
              <a:t>?</a:t>
            </a:r>
            <a:endParaRPr lang="en-US" dirty="0"/>
          </a:p>
        </p:txBody>
      </p:sp>
    </p:spTree>
    <p:extLst>
      <p:ext uri="{BB962C8B-B14F-4D97-AF65-F5344CB8AC3E}">
        <p14:creationId xmlns:p14="http://schemas.microsoft.com/office/powerpoint/2010/main" val="29200816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16</a:t>
            </a:r>
          </a:p>
        </p:txBody>
      </p:sp>
      <p:sp>
        <p:nvSpPr>
          <p:cNvPr id="3" name="Content Placeholder 2"/>
          <p:cNvSpPr>
            <a:spLocks noGrp="1"/>
          </p:cNvSpPr>
          <p:nvPr>
            <p:ph idx="1"/>
          </p:nvPr>
        </p:nvSpPr>
        <p:spPr/>
        <p:txBody>
          <a:bodyPr/>
          <a:lstStyle/>
          <a:p>
            <a:pPr lvl="0"/>
            <a:r>
              <a:rPr lang="en-US" dirty="0"/>
              <a:t>Point of debate: useless to debate.</a:t>
            </a:r>
          </a:p>
          <a:p>
            <a:pPr lvl="0"/>
            <a:r>
              <a:rPr lang="en-US" dirty="0"/>
              <a:t>Do you think this is a good way to try to convert people to Christianity?</a:t>
            </a:r>
          </a:p>
          <a:p>
            <a:pPr lvl="0"/>
            <a:r>
              <a:rPr lang="en-US" dirty="0"/>
              <a:t>What attracts </a:t>
            </a:r>
            <a:r>
              <a:rPr lang="en-US" dirty="0" err="1"/>
              <a:t>Nwoye</a:t>
            </a:r>
            <a:r>
              <a:rPr lang="en-US" dirty="0"/>
              <a:t> to this new religion</a:t>
            </a:r>
            <a:r>
              <a:rPr lang="en-US" dirty="0" smtClean="0"/>
              <a:t>?</a:t>
            </a:r>
            <a:endParaRPr lang="en-US" dirty="0"/>
          </a:p>
        </p:txBody>
      </p:sp>
    </p:spTree>
    <p:extLst>
      <p:ext uri="{BB962C8B-B14F-4D97-AF65-F5344CB8AC3E}">
        <p14:creationId xmlns:p14="http://schemas.microsoft.com/office/powerpoint/2010/main" val="4651455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17</a:t>
            </a:r>
            <a:endParaRPr lang="en-US" dirty="0"/>
          </a:p>
        </p:txBody>
      </p:sp>
      <p:sp>
        <p:nvSpPr>
          <p:cNvPr id="3" name="Content Placeholder 2"/>
          <p:cNvSpPr>
            <a:spLocks noGrp="1"/>
          </p:cNvSpPr>
          <p:nvPr>
            <p:ph idx="1"/>
          </p:nvPr>
        </p:nvSpPr>
        <p:spPr/>
        <p:txBody>
          <a:bodyPr/>
          <a:lstStyle/>
          <a:p>
            <a:pPr lvl="0"/>
            <a:r>
              <a:rPr lang="en-US" dirty="0"/>
              <a:t>Mutual misunderstanding between the missionaries and the people of the village.</a:t>
            </a:r>
          </a:p>
          <a:p>
            <a:pPr lvl="0"/>
            <a:r>
              <a:rPr lang="en-US" dirty="0"/>
              <a:t>Through their glasses missionaries could talk to spirits.</a:t>
            </a:r>
          </a:p>
          <a:p>
            <a:pPr lvl="0"/>
            <a:r>
              <a:rPr lang="en-US" dirty="0"/>
              <a:t>Plot in the Evil Forest. </a:t>
            </a:r>
            <a:endParaRPr lang="en-US" dirty="0" smtClean="0"/>
          </a:p>
          <a:p>
            <a:pPr lvl="0"/>
            <a:r>
              <a:rPr lang="en-US" dirty="0" smtClean="0"/>
              <a:t>How </a:t>
            </a:r>
            <a:r>
              <a:rPr lang="en-US" dirty="0"/>
              <a:t>did this backfire?</a:t>
            </a:r>
          </a:p>
          <a:p>
            <a:pPr lvl="0"/>
            <a:r>
              <a:rPr lang="en-US" dirty="0"/>
              <a:t> Missionaries did not die in the Evil Forest.</a:t>
            </a:r>
          </a:p>
          <a:p>
            <a:pPr lvl="0"/>
            <a:r>
              <a:rPr lang="en-US" dirty="0"/>
              <a:t>First woman convert. Had twins four times. </a:t>
            </a:r>
            <a:endParaRPr lang="en-US" dirty="0" smtClean="0"/>
          </a:p>
          <a:p>
            <a:pPr lvl="0"/>
            <a:r>
              <a:rPr lang="en-US" dirty="0" smtClean="0"/>
              <a:t>Husband</a:t>
            </a:r>
            <a:r>
              <a:rPr lang="en-US" dirty="0"/>
              <a:t>: good riddance!</a:t>
            </a:r>
          </a:p>
          <a:p>
            <a:endParaRPr lang="en-US" dirty="0"/>
          </a:p>
        </p:txBody>
      </p:sp>
    </p:spTree>
    <p:extLst>
      <p:ext uri="{BB962C8B-B14F-4D97-AF65-F5344CB8AC3E}">
        <p14:creationId xmlns:p14="http://schemas.microsoft.com/office/powerpoint/2010/main" val="62849301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17</a:t>
            </a:r>
          </a:p>
        </p:txBody>
      </p:sp>
      <p:sp>
        <p:nvSpPr>
          <p:cNvPr id="3" name="Content Placeholder 2"/>
          <p:cNvSpPr>
            <a:spLocks noGrp="1"/>
          </p:cNvSpPr>
          <p:nvPr>
            <p:ph idx="1"/>
          </p:nvPr>
        </p:nvSpPr>
        <p:spPr/>
        <p:txBody>
          <a:bodyPr>
            <a:normAutofit/>
          </a:bodyPr>
          <a:lstStyle/>
          <a:p>
            <a:pPr lvl="0"/>
            <a:r>
              <a:rPr lang="en-US" dirty="0"/>
              <a:t>When </a:t>
            </a:r>
            <a:r>
              <a:rPr lang="en-US" dirty="0" err="1"/>
              <a:t>Nwoye</a:t>
            </a:r>
            <a:r>
              <a:rPr lang="en-US" dirty="0"/>
              <a:t> leaves his father, Mr. </a:t>
            </a:r>
            <a:r>
              <a:rPr lang="en-US" dirty="0" err="1"/>
              <a:t>Kiaga</a:t>
            </a:r>
            <a:r>
              <a:rPr lang="en-US" dirty="0"/>
              <a:t> says: </a:t>
            </a:r>
            <a:endParaRPr lang="en-US" dirty="0" smtClean="0"/>
          </a:p>
          <a:p>
            <a:pPr lvl="1"/>
            <a:r>
              <a:rPr lang="en-US" dirty="0" smtClean="0"/>
              <a:t>“</a:t>
            </a:r>
            <a:r>
              <a:rPr lang="en-US" dirty="0"/>
              <a:t>Blessed is he who forsakes his father and mother for my sake.” </a:t>
            </a:r>
            <a:endParaRPr lang="en-US" dirty="0" smtClean="0"/>
          </a:p>
          <a:p>
            <a:pPr lvl="0"/>
            <a:r>
              <a:rPr lang="en-US" dirty="0" smtClean="0"/>
              <a:t>What </a:t>
            </a:r>
            <a:r>
              <a:rPr lang="en-US" dirty="0"/>
              <a:t>impact does this have on the family and community structure? </a:t>
            </a:r>
          </a:p>
          <a:p>
            <a:pPr lvl="0"/>
            <a:r>
              <a:rPr lang="en-US" dirty="0"/>
              <a:t>Conflict of faith over family. Which is more important? </a:t>
            </a:r>
            <a:endParaRPr lang="en-US" dirty="0" smtClean="0"/>
          </a:p>
          <a:p>
            <a:pPr lvl="0"/>
            <a:r>
              <a:rPr lang="en-US" dirty="0" smtClean="0"/>
              <a:t>Would </a:t>
            </a:r>
            <a:r>
              <a:rPr lang="en-US" dirty="0"/>
              <a:t>you join a church over the objection of your </a:t>
            </a:r>
            <a:r>
              <a:rPr lang="en-US" dirty="0" smtClean="0"/>
              <a:t>family?</a:t>
            </a:r>
          </a:p>
        </p:txBody>
      </p:sp>
    </p:spTree>
    <p:extLst>
      <p:ext uri="{BB962C8B-B14F-4D97-AF65-F5344CB8AC3E}">
        <p14:creationId xmlns:p14="http://schemas.microsoft.com/office/powerpoint/2010/main" val="661132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2</a:t>
            </a:r>
            <a:endParaRPr lang="en-US" dirty="0"/>
          </a:p>
        </p:txBody>
      </p:sp>
      <p:sp>
        <p:nvSpPr>
          <p:cNvPr id="3" name="Content Placeholder 2"/>
          <p:cNvSpPr>
            <a:spLocks noGrp="1"/>
          </p:cNvSpPr>
          <p:nvPr>
            <p:ph idx="1"/>
          </p:nvPr>
        </p:nvSpPr>
        <p:spPr/>
        <p:txBody>
          <a:bodyPr/>
          <a:lstStyle/>
          <a:p>
            <a:pPr lvl="0"/>
            <a:r>
              <a:rPr lang="en-US" sz="2800" dirty="0"/>
              <a:t>Night superstitions:</a:t>
            </a:r>
            <a:endParaRPr lang="en-US" sz="2400" dirty="0"/>
          </a:p>
          <a:p>
            <a:pPr lvl="1"/>
            <a:r>
              <a:rPr lang="en-US" dirty="0"/>
              <a:t>Children warned not to whistle for fear of evil spirits.</a:t>
            </a:r>
            <a:endParaRPr lang="en-US" sz="2000" dirty="0"/>
          </a:p>
          <a:p>
            <a:pPr lvl="1"/>
            <a:r>
              <a:rPr lang="en-US" dirty="0"/>
              <a:t>Snake never called by its name because it would hear.</a:t>
            </a:r>
            <a:endParaRPr lang="en-US" sz="2000" dirty="0"/>
          </a:p>
          <a:p>
            <a:pPr lvl="0"/>
            <a:r>
              <a:rPr lang="en-US" sz="2800" dirty="0"/>
              <a:t>Village </a:t>
            </a:r>
            <a:r>
              <a:rPr lang="en-US" sz="2800" dirty="0" smtClean="0"/>
              <a:t>meeting</a:t>
            </a:r>
            <a:endParaRPr lang="en-US" sz="2400" dirty="0"/>
          </a:p>
          <a:p>
            <a:pPr lvl="1"/>
            <a:r>
              <a:rPr lang="en-US" dirty="0"/>
              <a:t>Orator – powerful. Compare to statesman.</a:t>
            </a:r>
            <a:endParaRPr lang="en-US" sz="2000" dirty="0"/>
          </a:p>
          <a:p>
            <a:pPr lvl="1"/>
            <a:r>
              <a:rPr lang="en-US" dirty="0"/>
              <a:t>War - ultimatum</a:t>
            </a:r>
            <a:endParaRPr lang="en-US" sz="2000" dirty="0"/>
          </a:p>
          <a:p>
            <a:pPr lvl="1"/>
            <a:r>
              <a:rPr lang="en-US" dirty="0"/>
              <a:t>Vengeance</a:t>
            </a:r>
            <a:endParaRPr lang="en-US" sz="2000" dirty="0"/>
          </a:p>
          <a:p>
            <a:pPr lvl="1"/>
            <a:r>
              <a:rPr lang="en-US" dirty="0"/>
              <a:t>Resolution</a:t>
            </a:r>
            <a:endParaRPr lang="en-US" sz="2000" dirty="0"/>
          </a:p>
          <a:p>
            <a:pPr lvl="1"/>
            <a:r>
              <a:rPr lang="en-US" dirty="0"/>
              <a:t>Compare to western ways of dealing with such things</a:t>
            </a:r>
            <a:r>
              <a:rPr lang="en-US" dirty="0" smtClean="0"/>
              <a:t>.</a:t>
            </a:r>
            <a:endParaRPr lang="en-US" sz="2000" dirty="0"/>
          </a:p>
        </p:txBody>
      </p:sp>
    </p:spTree>
    <p:extLst>
      <p:ext uri="{BB962C8B-B14F-4D97-AF65-F5344CB8AC3E}">
        <p14:creationId xmlns:p14="http://schemas.microsoft.com/office/powerpoint/2010/main" val="119121347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17</a:t>
            </a:r>
          </a:p>
        </p:txBody>
      </p:sp>
      <p:sp>
        <p:nvSpPr>
          <p:cNvPr id="3" name="Content Placeholder 2"/>
          <p:cNvSpPr>
            <a:spLocks noGrp="1"/>
          </p:cNvSpPr>
          <p:nvPr>
            <p:ph idx="1"/>
          </p:nvPr>
        </p:nvSpPr>
        <p:spPr/>
        <p:txBody>
          <a:bodyPr/>
          <a:lstStyle/>
          <a:p>
            <a:pPr lvl="0"/>
            <a:r>
              <a:rPr lang="en-US" dirty="0" err="1"/>
              <a:t>Okonkwo’s</a:t>
            </a:r>
            <a:r>
              <a:rPr lang="en-US" dirty="0"/>
              <a:t> reaction to </a:t>
            </a:r>
            <a:r>
              <a:rPr lang="en-US" dirty="0" err="1"/>
              <a:t>Nwoye’s</a:t>
            </a:r>
            <a:r>
              <a:rPr lang="en-US" dirty="0"/>
              <a:t> conversion: </a:t>
            </a:r>
            <a:endParaRPr lang="en-US" dirty="0" smtClean="0"/>
          </a:p>
          <a:p>
            <a:pPr lvl="1"/>
            <a:r>
              <a:rPr lang="en-US" dirty="0" smtClean="0"/>
              <a:t>“</a:t>
            </a:r>
            <a:r>
              <a:rPr lang="en-US" dirty="0"/>
              <a:t>To abandon the gods of one’s father and go with a lot of effeminate men clicking like hens was the depth of abomination.”</a:t>
            </a:r>
          </a:p>
          <a:p>
            <a:pPr lvl="0"/>
            <a:r>
              <a:rPr lang="en-US" dirty="0" smtClean="0"/>
              <a:t>What is “abomination” in religion?</a:t>
            </a:r>
          </a:p>
          <a:p>
            <a:pPr lvl="0"/>
            <a:r>
              <a:rPr lang="en-US" dirty="0" err="1" smtClean="0"/>
              <a:t>Okonkwo</a:t>
            </a:r>
            <a:r>
              <a:rPr lang="en-US" dirty="0" smtClean="0"/>
              <a:t> </a:t>
            </a:r>
            <a:r>
              <a:rPr lang="en-US" dirty="0"/>
              <a:t>called the “Roaring Fire.” How could he have begotten a woman for a son</a:t>
            </a:r>
            <a:r>
              <a:rPr lang="en-US" dirty="0" smtClean="0"/>
              <a:t>?”</a:t>
            </a:r>
            <a:endParaRPr lang="en-US" dirty="0"/>
          </a:p>
        </p:txBody>
      </p:sp>
    </p:spTree>
    <p:extLst>
      <p:ext uri="{BB962C8B-B14F-4D97-AF65-F5344CB8AC3E}">
        <p14:creationId xmlns:p14="http://schemas.microsoft.com/office/powerpoint/2010/main" val="234798942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18</a:t>
            </a:r>
            <a:endParaRPr lang="en-US" dirty="0"/>
          </a:p>
        </p:txBody>
      </p:sp>
      <p:sp>
        <p:nvSpPr>
          <p:cNvPr id="3" name="Content Placeholder 2"/>
          <p:cNvSpPr>
            <a:spLocks noGrp="1"/>
          </p:cNvSpPr>
          <p:nvPr>
            <p:ph idx="1"/>
          </p:nvPr>
        </p:nvSpPr>
        <p:spPr/>
        <p:txBody>
          <a:bodyPr/>
          <a:lstStyle/>
          <a:p>
            <a:pPr lvl="0"/>
            <a:r>
              <a:rPr lang="en-US" dirty="0"/>
              <a:t>Outcasts want to join the church.</a:t>
            </a:r>
          </a:p>
          <a:p>
            <a:pPr lvl="0"/>
            <a:r>
              <a:rPr lang="en-US" dirty="0"/>
              <a:t>Debate whether they should join. </a:t>
            </a:r>
          </a:p>
          <a:p>
            <a:pPr lvl="0"/>
            <a:r>
              <a:rPr lang="en-US" dirty="0"/>
              <a:t>Mr. </a:t>
            </a:r>
            <a:r>
              <a:rPr lang="en-US" dirty="0" err="1" smtClean="0"/>
              <a:t>Kiaga</a:t>
            </a:r>
            <a:r>
              <a:rPr lang="en-US" dirty="0" smtClean="0"/>
              <a:t>: “Before </a:t>
            </a:r>
            <a:r>
              <a:rPr lang="en-US" dirty="0"/>
              <a:t>God, there is no slave or free.”</a:t>
            </a:r>
          </a:p>
          <a:p>
            <a:pPr lvl="0"/>
            <a:r>
              <a:rPr lang="en-US" dirty="0"/>
              <a:t>How is this new religion more democratic than the religion of the clan? </a:t>
            </a:r>
          </a:p>
          <a:p>
            <a:pPr lvl="0"/>
            <a:r>
              <a:rPr lang="en-US" dirty="0"/>
              <a:t>Outcasts become the strongest adherents of the new faith.</a:t>
            </a:r>
          </a:p>
          <a:p>
            <a:pPr lvl="0"/>
            <a:r>
              <a:rPr lang="en-US" dirty="0"/>
              <a:t>What to do about converts.</a:t>
            </a:r>
          </a:p>
          <a:p>
            <a:pPr lvl="0"/>
            <a:r>
              <a:rPr lang="en-US" dirty="0"/>
              <a:t>Villagers decide to simply ostracize them</a:t>
            </a:r>
            <a:r>
              <a:rPr lang="en-US" dirty="0" smtClean="0"/>
              <a:t>.</a:t>
            </a:r>
            <a:endParaRPr lang="en-US" dirty="0"/>
          </a:p>
        </p:txBody>
      </p:sp>
    </p:spTree>
    <p:extLst>
      <p:ext uri="{BB962C8B-B14F-4D97-AF65-F5344CB8AC3E}">
        <p14:creationId xmlns:p14="http://schemas.microsoft.com/office/powerpoint/2010/main" val="198958584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18</a:t>
            </a:r>
          </a:p>
        </p:txBody>
      </p:sp>
      <p:sp>
        <p:nvSpPr>
          <p:cNvPr id="3" name="Content Placeholder 2"/>
          <p:cNvSpPr>
            <a:spLocks noGrp="1"/>
          </p:cNvSpPr>
          <p:nvPr>
            <p:ph idx="1"/>
          </p:nvPr>
        </p:nvSpPr>
        <p:spPr/>
        <p:txBody>
          <a:bodyPr/>
          <a:lstStyle/>
          <a:p>
            <a:pPr lvl="0"/>
            <a:r>
              <a:rPr lang="en-US" dirty="0" err="1"/>
              <a:t>Okonkwo</a:t>
            </a:r>
            <a:r>
              <a:rPr lang="en-US" dirty="0"/>
              <a:t> strongest opinion against them.</a:t>
            </a:r>
          </a:p>
          <a:p>
            <a:pPr lvl="0"/>
            <a:r>
              <a:rPr lang="en-US" dirty="0" smtClean="0"/>
              <a:t>Debate </a:t>
            </a:r>
            <a:r>
              <a:rPr lang="en-US" dirty="0"/>
              <a:t>related to what to do with the man who has purposely killed the royal python. </a:t>
            </a:r>
            <a:endParaRPr lang="en-US" dirty="0" smtClean="0"/>
          </a:p>
          <a:p>
            <a:pPr lvl="0"/>
            <a:r>
              <a:rPr lang="en-US" dirty="0" smtClean="0"/>
              <a:t>Religious desecration. Do you approve?</a:t>
            </a:r>
            <a:endParaRPr lang="en-US" dirty="0"/>
          </a:p>
          <a:p>
            <a:pPr lvl="0"/>
            <a:r>
              <a:rPr lang="en-US" dirty="0" smtClean="0"/>
              <a:t>What's </a:t>
            </a:r>
            <a:r>
              <a:rPr lang="en-US" dirty="0" err="1"/>
              <a:t>Okonkwo's</a:t>
            </a:r>
            <a:r>
              <a:rPr lang="en-US" dirty="0"/>
              <a:t> solution? </a:t>
            </a:r>
          </a:p>
          <a:p>
            <a:endParaRPr lang="en-US" dirty="0"/>
          </a:p>
        </p:txBody>
      </p:sp>
    </p:spTree>
    <p:extLst>
      <p:ext uri="{BB962C8B-B14F-4D97-AF65-F5344CB8AC3E}">
        <p14:creationId xmlns:p14="http://schemas.microsoft.com/office/powerpoint/2010/main" val="290954871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18</a:t>
            </a:r>
          </a:p>
        </p:txBody>
      </p:sp>
      <p:sp>
        <p:nvSpPr>
          <p:cNvPr id="3" name="Content Placeholder 2"/>
          <p:cNvSpPr>
            <a:spLocks noGrp="1"/>
          </p:cNvSpPr>
          <p:nvPr>
            <p:ph idx="1"/>
          </p:nvPr>
        </p:nvSpPr>
        <p:spPr/>
        <p:txBody>
          <a:bodyPr>
            <a:normAutofit fontScale="92500"/>
          </a:bodyPr>
          <a:lstStyle/>
          <a:p>
            <a:pPr lvl="0"/>
            <a:r>
              <a:rPr lang="en-US" dirty="0"/>
              <a:t>Consider the following statement by one of the elders. It deals with the question of blasphemy</a:t>
            </a:r>
            <a:r>
              <a:rPr lang="en-US" dirty="0" smtClean="0"/>
              <a:t>:</a:t>
            </a:r>
            <a:endParaRPr lang="en-US" dirty="0"/>
          </a:p>
          <a:p>
            <a:pPr lvl="1"/>
            <a:r>
              <a:rPr lang="en-US" dirty="0" smtClean="0"/>
              <a:t>"</a:t>
            </a:r>
            <a:r>
              <a:rPr lang="en-US" dirty="0"/>
              <a:t>It is not our custom to fight for our gods," said one of them. "Let us not presume to do so now. If a man kills the python in the secrecy of his hut, the matter lies between him and the god. We did not see it. If we put ourselves between the god and his victim we may receive blows intended for the offender. When a man blasphemes, what do we do? Do we go and stop his mouth? No. We put our fingers into our ears to stop us from hearing. That is a wise action</a:t>
            </a:r>
            <a:r>
              <a:rPr lang="en-US" dirty="0" smtClean="0"/>
              <a:t>.“</a:t>
            </a:r>
          </a:p>
          <a:p>
            <a:r>
              <a:rPr lang="en-US" dirty="0" smtClean="0"/>
              <a:t>How </a:t>
            </a:r>
            <a:r>
              <a:rPr lang="en-US" dirty="0"/>
              <a:t>does this compare to how Western cultures and religions have dealt with blasphemy? (</a:t>
            </a:r>
            <a:r>
              <a:rPr lang="en-US" dirty="0" smtClean="0"/>
              <a:t>Inquisition</a:t>
            </a:r>
            <a:r>
              <a:rPr lang="en-US" dirty="0"/>
              <a:t>)</a:t>
            </a:r>
          </a:p>
          <a:p>
            <a:endParaRPr lang="en-US" dirty="0"/>
          </a:p>
        </p:txBody>
      </p:sp>
    </p:spTree>
    <p:extLst>
      <p:ext uri="{BB962C8B-B14F-4D97-AF65-F5344CB8AC3E}">
        <p14:creationId xmlns:p14="http://schemas.microsoft.com/office/powerpoint/2010/main" val="216575145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Chapter 18</a:t>
            </a:r>
          </a:p>
        </p:txBody>
      </p:sp>
      <p:sp>
        <p:nvSpPr>
          <p:cNvPr id="3" name="Content Placeholder 2"/>
          <p:cNvSpPr>
            <a:spLocks noGrp="1"/>
          </p:cNvSpPr>
          <p:nvPr>
            <p:ph idx="1"/>
          </p:nvPr>
        </p:nvSpPr>
        <p:spPr/>
        <p:txBody>
          <a:bodyPr/>
          <a:lstStyle/>
          <a:p>
            <a:pPr lvl="0"/>
            <a:r>
              <a:rPr lang="en-US" dirty="0"/>
              <a:t>Do you think that blasphemy should have a place in a country’s legal system? </a:t>
            </a:r>
            <a:endParaRPr lang="en-US" dirty="0" smtClean="0"/>
          </a:p>
          <a:p>
            <a:pPr lvl="0"/>
            <a:r>
              <a:rPr lang="en-US" dirty="0" smtClean="0"/>
              <a:t>Should </a:t>
            </a:r>
            <a:r>
              <a:rPr lang="en-US" dirty="0"/>
              <a:t>there be any laws against blasphemy? Examples?</a:t>
            </a:r>
          </a:p>
          <a:p>
            <a:endParaRPr lang="en-US" dirty="0"/>
          </a:p>
        </p:txBody>
      </p:sp>
    </p:spTree>
    <p:extLst>
      <p:ext uri="{BB962C8B-B14F-4D97-AF65-F5344CB8AC3E}">
        <p14:creationId xmlns:p14="http://schemas.microsoft.com/office/powerpoint/2010/main" val="11120178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19</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Traditional </a:t>
            </a:r>
            <a:r>
              <a:rPr lang="en-US" dirty="0" err="1"/>
              <a:t>Umuofila</a:t>
            </a:r>
            <a:r>
              <a:rPr lang="en-US" dirty="0"/>
              <a:t> custom can welcome an erring member once he has paid for his crime. </a:t>
            </a:r>
          </a:p>
          <a:p>
            <a:r>
              <a:rPr lang="en-US" dirty="0" smtClean="0"/>
              <a:t>Treatment </a:t>
            </a:r>
            <a:r>
              <a:rPr lang="en-US" dirty="0"/>
              <a:t>of released prisoners. </a:t>
            </a:r>
            <a:r>
              <a:rPr lang="en-US" dirty="0" smtClean="0"/>
              <a:t> Civilized?</a:t>
            </a:r>
            <a:endParaRPr lang="en-US" dirty="0"/>
          </a:p>
          <a:p>
            <a:r>
              <a:rPr lang="en-US" dirty="0" smtClean="0"/>
              <a:t>What's </a:t>
            </a:r>
            <a:r>
              <a:rPr lang="en-US" dirty="0"/>
              <a:t>your opinion of such a custom? </a:t>
            </a:r>
          </a:p>
          <a:p>
            <a:r>
              <a:rPr lang="en-US" dirty="0" err="1" smtClean="0"/>
              <a:t>Okonkwo</a:t>
            </a:r>
            <a:r>
              <a:rPr lang="en-US" dirty="0" smtClean="0"/>
              <a:t> </a:t>
            </a:r>
            <a:r>
              <a:rPr lang="en-US" dirty="0"/>
              <a:t>organizes a big feast to thank everyone. </a:t>
            </a:r>
            <a:endParaRPr lang="en-US" dirty="0" smtClean="0"/>
          </a:p>
          <a:p>
            <a:pPr lvl="1"/>
            <a:r>
              <a:rPr lang="en-US" dirty="0" smtClean="0"/>
              <a:t>Thank </a:t>
            </a:r>
            <a:r>
              <a:rPr lang="en-US" dirty="0"/>
              <a:t>his relatives</a:t>
            </a:r>
          </a:p>
          <a:p>
            <a:pPr lvl="1"/>
            <a:r>
              <a:rPr lang="en-US" dirty="0" smtClean="0"/>
              <a:t>It </a:t>
            </a:r>
            <a:r>
              <a:rPr lang="en-US" dirty="0"/>
              <a:t>was like a wedding feast</a:t>
            </a:r>
          </a:p>
          <a:p>
            <a:r>
              <a:rPr lang="en-US" dirty="0" smtClean="0"/>
              <a:t>Proverbs</a:t>
            </a:r>
            <a:r>
              <a:rPr lang="en-US" dirty="0"/>
              <a:t>:</a:t>
            </a:r>
          </a:p>
          <a:p>
            <a:pPr lvl="1"/>
            <a:r>
              <a:rPr lang="en-US" dirty="0" smtClean="0"/>
              <a:t>I </a:t>
            </a:r>
            <a:r>
              <a:rPr lang="en-US" dirty="0"/>
              <a:t>cannot live by the bank of a river and wash my hands with spittle.</a:t>
            </a:r>
          </a:p>
          <a:p>
            <a:pPr lvl="1"/>
            <a:r>
              <a:rPr lang="en-US" dirty="0" smtClean="0"/>
              <a:t>He </a:t>
            </a:r>
            <a:r>
              <a:rPr lang="en-US" dirty="0"/>
              <a:t>that has health and children will also have wealth.</a:t>
            </a:r>
          </a:p>
          <a:p>
            <a:pPr lvl="1"/>
            <a:r>
              <a:rPr lang="en-US" dirty="0" smtClean="0"/>
              <a:t>An </a:t>
            </a:r>
            <a:r>
              <a:rPr lang="en-US" dirty="0"/>
              <a:t>animal rubs its itching flank against a tree, a man asks his kinsman to scratch him.</a:t>
            </a:r>
          </a:p>
          <a:p>
            <a:pPr lvl="1"/>
            <a:r>
              <a:rPr lang="en-US" dirty="0" smtClean="0"/>
              <a:t>A </a:t>
            </a:r>
            <a:r>
              <a:rPr lang="en-US" dirty="0"/>
              <a:t>child cannot pay for his mother's milk.</a:t>
            </a:r>
          </a:p>
          <a:p>
            <a:endParaRPr lang="en-US" dirty="0"/>
          </a:p>
        </p:txBody>
      </p:sp>
    </p:spTree>
    <p:extLst>
      <p:ext uri="{BB962C8B-B14F-4D97-AF65-F5344CB8AC3E}">
        <p14:creationId xmlns:p14="http://schemas.microsoft.com/office/powerpoint/2010/main" val="224456632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19</a:t>
            </a:r>
          </a:p>
        </p:txBody>
      </p:sp>
      <p:sp>
        <p:nvSpPr>
          <p:cNvPr id="3" name="Content Placeholder 2"/>
          <p:cNvSpPr>
            <a:spLocks noGrp="1"/>
          </p:cNvSpPr>
          <p:nvPr>
            <p:ph idx="1"/>
          </p:nvPr>
        </p:nvSpPr>
        <p:spPr/>
        <p:txBody>
          <a:bodyPr>
            <a:normAutofit/>
          </a:bodyPr>
          <a:lstStyle/>
          <a:p>
            <a:r>
              <a:rPr lang="en-US" dirty="0"/>
              <a:t>E</a:t>
            </a:r>
            <a:r>
              <a:rPr lang="en-US" dirty="0" smtClean="0"/>
              <a:t>lder </a:t>
            </a:r>
            <a:r>
              <a:rPr lang="en-US" dirty="0"/>
              <a:t>explains why it is important for clansmen to get together. </a:t>
            </a:r>
          </a:p>
          <a:p>
            <a:r>
              <a:rPr lang="en-US" dirty="0"/>
              <a:t>B</a:t>
            </a:r>
            <a:r>
              <a:rPr lang="en-US" dirty="0" smtClean="0"/>
              <a:t>ond </a:t>
            </a:r>
            <a:r>
              <a:rPr lang="en-US" dirty="0"/>
              <a:t>of kinship in </a:t>
            </a:r>
            <a:r>
              <a:rPr lang="en-US" dirty="0" smtClean="0"/>
              <a:t>society: How is it formed and maintained?</a:t>
            </a:r>
            <a:endParaRPr lang="en-US" dirty="0"/>
          </a:p>
          <a:p>
            <a:r>
              <a:rPr lang="en-US" dirty="0" smtClean="0"/>
              <a:t>Eldest </a:t>
            </a:r>
            <a:r>
              <a:rPr lang="en-US" dirty="0"/>
              <a:t>member of the clan: “I fear for you young people, because you do not understand how strong is the bond of kinship</a:t>
            </a:r>
            <a:r>
              <a:rPr lang="en-US" dirty="0" smtClean="0"/>
              <a:t>.”</a:t>
            </a:r>
          </a:p>
          <a:p>
            <a:r>
              <a:rPr lang="en-US" dirty="0" smtClean="0"/>
              <a:t> All </a:t>
            </a:r>
            <a:r>
              <a:rPr lang="en-US" dirty="0"/>
              <a:t>celebrations and rituals involve entire family </a:t>
            </a:r>
            <a:r>
              <a:rPr lang="en-US" dirty="0" smtClean="0"/>
              <a:t>clans. </a:t>
            </a:r>
            <a:endParaRPr lang="en-US" dirty="0"/>
          </a:p>
          <a:p>
            <a:endParaRPr lang="en-US" dirty="0"/>
          </a:p>
        </p:txBody>
      </p:sp>
    </p:spTree>
    <p:extLst>
      <p:ext uri="{BB962C8B-B14F-4D97-AF65-F5344CB8AC3E}">
        <p14:creationId xmlns:p14="http://schemas.microsoft.com/office/powerpoint/2010/main" val="166411853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19</a:t>
            </a:r>
          </a:p>
        </p:txBody>
      </p:sp>
      <p:sp>
        <p:nvSpPr>
          <p:cNvPr id="3" name="Content Placeholder 2"/>
          <p:cNvSpPr>
            <a:spLocks noGrp="1"/>
          </p:cNvSpPr>
          <p:nvPr>
            <p:ph idx="1"/>
          </p:nvPr>
        </p:nvSpPr>
        <p:spPr/>
        <p:txBody>
          <a:bodyPr/>
          <a:lstStyle/>
          <a:p>
            <a:r>
              <a:rPr lang="en-US" dirty="0" smtClean="0"/>
              <a:t>Bond </a:t>
            </a:r>
            <a:r>
              <a:rPr lang="en-US" dirty="0"/>
              <a:t>of kinship vs. new religion (Forsake your father and follow me).</a:t>
            </a:r>
          </a:p>
          <a:p>
            <a:r>
              <a:rPr lang="en-US" dirty="0" smtClean="0"/>
              <a:t>Which </a:t>
            </a:r>
            <a:r>
              <a:rPr lang="en-US" dirty="0"/>
              <a:t>is more important?</a:t>
            </a:r>
          </a:p>
          <a:p>
            <a:r>
              <a:rPr lang="en-US" dirty="0" smtClean="0"/>
              <a:t>Why </a:t>
            </a:r>
            <a:r>
              <a:rPr lang="en-US" dirty="0"/>
              <a:t>is there a conflict?</a:t>
            </a:r>
          </a:p>
          <a:p>
            <a:r>
              <a:rPr lang="en-US" dirty="0" smtClean="0"/>
              <a:t>Important </a:t>
            </a:r>
            <a:r>
              <a:rPr lang="en-US" dirty="0"/>
              <a:t>to speak in one voice. Comment</a:t>
            </a:r>
          </a:p>
          <a:p>
            <a:r>
              <a:rPr lang="en-US" dirty="0" smtClean="0"/>
              <a:t>Abominable </a:t>
            </a:r>
            <a:r>
              <a:rPr lang="en-US" dirty="0"/>
              <a:t>religion has settled.</a:t>
            </a:r>
          </a:p>
          <a:p>
            <a:r>
              <a:rPr lang="en-US" dirty="0" smtClean="0"/>
              <a:t>A </a:t>
            </a:r>
            <a:r>
              <a:rPr lang="en-US" dirty="0"/>
              <a:t>man can now leave his father and his brothers.</a:t>
            </a:r>
          </a:p>
          <a:p>
            <a:r>
              <a:rPr lang="en-US" dirty="0" smtClean="0"/>
              <a:t>Man </a:t>
            </a:r>
            <a:r>
              <a:rPr lang="en-US" dirty="0"/>
              <a:t>can now curse his fathers and his </a:t>
            </a:r>
            <a:r>
              <a:rPr lang="en-US" dirty="0" smtClean="0"/>
              <a:t>ancestors.</a:t>
            </a:r>
            <a:endParaRPr lang="en-US" dirty="0"/>
          </a:p>
          <a:p>
            <a:endParaRPr lang="en-US" dirty="0"/>
          </a:p>
        </p:txBody>
      </p:sp>
    </p:spTree>
    <p:extLst>
      <p:ext uri="{BB962C8B-B14F-4D97-AF65-F5344CB8AC3E}">
        <p14:creationId xmlns:p14="http://schemas.microsoft.com/office/powerpoint/2010/main" val="140848836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20</a:t>
            </a:r>
            <a:endParaRPr lang="en-US" dirty="0"/>
          </a:p>
        </p:txBody>
      </p:sp>
      <p:sp>
        <p:nvSpPr>
          <p:cNvPr id="3" name="Content Placeholder 2"/>
          <p:cNvSpPr>
            <a:spLocks noGrp="1"/>
          </p:cNvSpPr>
          <p:nvPr>
            <p:ph idx="1"/>
          </p:nvPr>
        </p:nvSpPr>
        <p:spPr/>
        <p:txBody>
          <a:bodyPr>
            <a:normAutofit/>
          </a:bodyPr>
          <a:lstStyle/>
          <a:p>
            <a:r>
              <a:rPr lang="en-US" dirty="0" err="1" smtClean="0"/>
              <a:t>Okonkwo</a:t>
            </a:r>
            <a:r>
              <a:rPr lang="en-US" dirty="0" smtClean="0"/>
              <a:t> </a:t>
            </a:r>
            <a:r>
              <a:rPr lang="en-US" dirty="0"/>
              <a:t>returns to his village.</a:t>
            </a:r>
          </a:p>
          <a:p>
            <a:r>
              <a:rPr lang="en-US" dirty="0"/>
              <a:t>T</a:t>
            </a:r>
            <a:r>
              <a:rPr lang="en-US" dirty="0" smtClean="0"/>
              <a:t>hings </a:t>
            </a:r>
            <a:r>
              <a:rPr lang="en-US" dirty="0"/>
              <a:t>changed in </a:t>
            </a:r>
            <a:r>
              <a:rPr lang="en-US" dirty="0" err="1"/>
              <a:t>Umuofia</a:t>
            </a:r>
            <a:r>
              <a:rPr lang="en-US" dirty="0"/>
              <a:t> since </a:t>
            </a:r>
            <a:r>
              <a:rPr lang="en-US" dirty="0" err="1"/>
              <a:t>Okonkwo</a:t>
            </a:r>
            <a:r>
              <a:rPr lang="en-US" dirty="0"/>
              <a:t> </a:t>
            </a:r>
            <a:r>
              <a:rPr lang="en-US" dirty="0" smtClean="0"/>
              <a:t>left.</a:t>
            </a:r>
            <a:endParaRPr lang="en-US" dirty="0"/>
          </a:p>
          <a:p>
            <a:r>
              <a:rPr lang="en-US" dirty="0" smtClean="0"/>
              <a:t>He </a:t>
            </a:r>
            <a:r>
              <a:rPr lang="en-US" dirty="0"/>
              <a:t>had lost the chance to be the leader of the clan: The clan was alike a lizard; if it lost its tail it soon grew another.</a:t>
            </a:r>
          </a:p>
          <a:p>
            <a:r>
              <a:rPr lang="en-US" dirty="0" smtClean="0"/>
              <a:t>Tragedy </a:t>
            </a:r>
            <a:r>
              <a:rPr lang="en-US" dirty="0"/>
              <a:t>of his son, abomination. No longer my son. But had 5 other sons. Would bring them up differently.</a:t>
            </a:r>
          </a:p>
          <a:p>
            <a:r>
              <a:rPr lang="en-US" dirty="0" smtClean="0"/>
              <a:t>Never </a:t>
            </a:r>
            <a:r>
              <a:rPr lang="en-US" dirty="0"/>
              <a:t>stopped regretting </a:t>
            </a:r>
            <a:r>
              <a:rPr lang="en-US" dirty="0" err="1"/>
              <a:t>Ezinma</a:t>
            </a:r>
            <a:r>
              <a:rPr lang="en-US" dirty="0"/>
              <a:t> was a girl. Beautiful. She understood him most.</a:t>
            </a:r>
          </a:p>
          <a:p>
            <a:endParaRPr lang="en-US" dirty="0"/>
          </a:p>
        </p:txBody>
      </p:sp>
    </p:spTree>
    <p:extLst>
      <p:ext uri="{BB962C8B-B14F-4D97-AF65-F5344CB8AC3E}">
        <p14:creationId xmlns:p14="http://schemas.microsoft.com/office/powerpoint/2010/main" val="144135898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20</a:t>
            </a:r>
          </a:p>
        </p:txBody>
      </p:sp>
      <p:sp>
        <p:nvSpPr>
          <p:cNvPr id="3" name="Content Placeholder 2"/>
          <p:cNvSpPr>
            <a:spLocks noGrp="1"/>
          </p:cNvSpPr>
          <p:nvPr>
            <p:ph idx="1"/>
          </p:nvPr>
        </p:nvSpPr>
        <p:spPr/>
        <p:txBody>
          <a:bodyPr/>
          <a:lstStyle/>
          <a:p>
            <a:r>
              <a:rPr lang="en-US" dirty="0" smtClean="0"/>
              <a:t>Church </a:t>
            </a:r>
            <a:r>
              <a:rPr lang="en-US" dirty="0"/>
              <a:t>prospers. Sometimes worthy men would join, not just outcasts.</a:t>
            </a:r>
          </a:p>
          <a:p>
            <a:r>
              <a:rPr lang="en-US" dirty="0" smtClean="0"/>
              <a:t>White </a:t>
            </a:r>
            <a:r>
              <a:rPr lang="en-US" dirty="0"/>
              <a:t>man brings government.</a:t>
            </a:r>
          </a:p>
          <a:p>
            <a:r>
              <a:rPr lang="en-US" dirty="0" smtClean="0"/>
              <a:t>District </a:t>
            </a:r>
            <a:r>
              <a:rPr lang="en-US" dirty="0"/>
              <a:t>commissioner judged in ignorance. </a:t>
            </a:r>
            <a:r>
              <a:rPr lang="en-US" dirty="0" smtClean="0"/>
              <a:t>Why?</a:t>
            </a:r>
            <a:endParaRPr lang="en-US" dirty="0"/>
          </a:p>
          <a:p>
            <a:r>
              <a:rPr lang="en-US" dirty="0" smtClean="0"/>
              <a:t>Court messengers: Arrogant</a:t>
            </a:r>
            <a:r>
              <a:rPr lang="en-US" dirty="0"/>
              <a:t>, foreigners, high-handed.</a:t>
            </a:r>
          </a:p>
          <a:p>
            <a:pPr lvl="0"/>
            <a:r>
              <a:rPr lang="en-US" dirty="0"/>
              <a:t>Court messengers would bring men to him. They were hated</a:t>
            </a:r>
            <a:r>
              <a:rPr lang="en-US" dirty="0" smtClean="0"/>
              <a:t>.</a:t>
            </a:r>
            <a:endParaRPr lang="en-US" dirty="0"/>
          </a:p>
        </p:txBody>
      </p:sp>
    </p:spTree>
    <p:extLst>
      <p:ext uri="{BB962C8B-B14F-4D97-AF65-F5344CB8AC3E}">
        <p14:creationId xmlns:p14="http://schemas.microsoft.com/office/powerpoint/2010/main" val="841610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2</a:t>
            </a:r>
          </a:p>
        </p:txBody>
      </p:sp>
      <p:sp>
        <p:nvSpPr>
          <p:cNvPr id="3" name="Content Placeholder 2"/>
          <p:cNvSpPr>
            <a:spLocks noGrp="1"/>
          </p:cNvSpPr>
          <p:nvPr>
            <p:ph idx="1"/>
          </p:nvPr>
        </p:nvSpPr>
        <p:spPr/>
        <p:txBody>
          <a:bodyPr/>
          <a:lstStyle/>
          <a:p>
            <a:pPr lvl="0"/>
            <a:r>
              <a:rPr lang="en-US" sz="2800" dirty="0"/>
              <a:t>Oracle and its role: war must be just.</a:t>
            </a:r>
            <a:endParaRPr lang="en-US" sz="2400" dirty="0"/>
          </a:p>
          <a:p>
            <a:pPr lvl="0"/>
            <a:r>
              <a:rPr lang="en-US" sz="2800" dirty="0"/>
              <a:t>Is this a good solution? Who benefits? Who loses?</a:t>
            </a:r>
            <a:endParaRPr lang="en-US" sz="2400" dirty="0"/>
          </a:p>
          <a:p>
            <a:pPr lvl="0"/>
            <a:r>
              <a:rPr lang="en-US" sz="2800" dirty="0"/>
              <a:t>What does </a:t>
            </a:r>
            <a:r>
              <a:rPr lang="en-US" sz="2800" dirty="0" err="1"/>
              <a:t>Okonkwo</a:t>
            </a:r>
            <a:r>
              <a:rPr lang="en-US" sz="2800" dirty="0"/>
              <a:t> fear the most? How is this reflected in his behavior? Rules with a heavy hand.</a:t>
            </a:r>
            <a:endParaRPr lang="en-US" sz="2400" dirty="0"/>
          </a:p>
          <a:p>
            <a:pPr lvl="0"/>
            <a:r>
              <a:rPr lang="en-US" sz="2800" dirty="0" err="1" smtClean="0"/>
              <a:t>Okonkwo’s</a:t>
            </a:r>
            <a:r>
              <a:rPr lang="en-US" sz="2800" dirty="0" smtClean="0"/>
              <a:t> compound</a:t>
            </a:r>
            <a:r>
              <a:rPr lang="en-US" sz="2800" dirty="0"/>
              <a:t>: </a:t>
            </a:r>
            <a:endParaRPr lang="en-US" sz="2400" dirty="0"/>
          </a:p>
          <a:p>
            <a:pPr lvl="1"/>
            <a:r>
              <a:rPr lang="en-US" dirty="0"/>
              <a:t>Three wives, each her own hut</a:t>
            </a:r>
            <a:endParaRPr lang="en-US" sz="2000" dirty="0"/>
          </a:p>
          <a:p>
            <a:pPr lvl="1"/>
            <a:r>
              <a:rPr lang="en-US" dirty="0"/>
              <a:t>Medicine house: shrine of </a:t>
            </a:r>
            <a:r>
              <a:rPr lang="en-US" dirty="0" smtClean="0"/>
              <a:t>his </a:t>
            </a:r>
            <a:r>
              <a:rPr lang="en-US" dirty="0"/>
              <a:t>personal god and ancestral spirits. How did he worship them</a:t>
            </a:r>
            <a:r>
              <a:rPr lang="en-US" dirty="0" smtClean="0"/>
              <a:t>?</a:t>
            </a:r>
            <a:endParaRPr lang="en-US" sz="2000" dirty="0"/>
          </a:p>
        </p:txBody>
      </p:sp>
    </p:spTree>
    <p:extLst>
      <p:ext uri="{BB962C8B-B14F-4D97-AF65-F5344CB8AC3E}">
        <p14:creationId xmlns:p14="http://schemas.microsoft.com/office/powerpoint/2010/main" val="165544804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20</a:t>
            </a:r>
          </a:p>
        </p:txBody>
      </p:sp>
      <p:sp>
        <p:nvSpPr>
          <p:cNvPr id="3" name="Content Placeholder 2"/>
          <p:cNvSpPr>
            <a:spLocks noGrp="1"/>
          </p:cNvSpPr>
          <p:nvPr>
            <p:ph idx="1"/>
          </p:nvPr>
        </p:nvSpPr>
        <p:spPr/>
        <p:txBody>
          <a:bodyPr/>
          <a:lstStyle/>
          <a:p>
            <a:pPr lvl="0"/>
            <a:r>
              <a:rPr lang="en-US" sz="2800" dirty="0" smtClean="0"/>
              <a:t>Treatment of prisoners</a:t>
            </a:r>
            <a:endParaRPr lang="en-US" sz="2400" dirty="0"/>
          </a:p>
          <a:p>
            <a:pPr lvl="1"/>
            <a:r>
              <a:rPr lang="en-US" dirty="0"/>
              <a:t>Made to clean the compound – men of title. Indignity.</a:t>
            </a:r>
            <a:endParaRPr lang="en-US" sz="2000" dirty="0"/>
          </a:p>
          <a:p>
            <a:pPr lvl="1"/>
            <a:r>
              <a:rPr lang="en-US" dirty="0"/>
              <a:t>Is this a sign of a civilized society?</a:t>
            </a:r>
            <a:endParaRPr lang="en-US" sz="2000" dirty="0"/>
          </a:p>
          <a:p>
            <a:pPr lvl="0"/>
            <a:r>
              <a:rPr lang="en-US" sz="2800" dirty="0"/>
              <a:t>Some in prison for throwing away twins. </a:t>
            </a:r>
            <a:endParaRPr lang="en-US" sz="2400" dirty="0"/>
          </a:p>
          <a:p>
            <a:pPr lvl="0"/>
            <a:r>
              <a:rPr lang="en-US" sz="2800" dirty="0"/>
              <a:t>Messengers beat prisoners. </a:t>
            </a:r>
            <a:endParaRPr lang="en-US" sz="2800" dirty="0" smtClean="0"/>
          </a:p>
          <a:p>
            <a:pPr lvl="0"/>
            <a:r>
              <a:rPr lang="en-US" sz="2800" dirty="0" smtClean="0"/>
              <a:t>Is </a:t>
            </a:r>
            <a:r>
              <a:rPr lang="en-US" sz="2800" dirty="0"/>
              <a:t>this a sign of a civilized society?</a:t>
            </a:r>
            <a:endParaRPr lang="en-US" sz="2400" dirty="0"/>
          </a:p>
          <a:p>
            <a:endParaRPr lang="en-US" dirty="0"/>
          </a:p>
        </p:txBody>
      </p:sp>
    </p:spTree>
    <p:extLst>
      <p:ext uri="{BB962C8B-B14F-4D97-AF65-F5344CB8AC3E}">
        <p14:creationId xmlns:p14="http://schemas.microsoft.com/office/powerpoint/2010/main" val="366723725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20</a:t>
            </a:r>
          </a:p>
        </p:txBody>
      </p:sp>
      <p:sp>
        <p:nvSpPr>
          <p:cNvPr id="3" name="Content Placeholder 2"/>
          <p:cNvSpPr>
            <a:spLocks noGrp="1"/>
          </p:cNvSpPr>
          <p:nvPr>
            <p:ph idx="1"/>
          </p:nvPr>
        </p:nvSpPr>
        <p:spPr/>
        <p:txBody>
          <a:bodyPr>
            <a:normAutofit/>
          </a:bodyPr>
          <a:lstStyle/>
          <a:p>
            <a:pPr lvl="0"/>
            <a:r>
              <a:rPr lang="en-US" sz="2800" dirty="0" err="1"/>
              <a:t>Okonkwo</a:t>
            </a:r>
            <a:r>
              <a:rPr lang="en-US" sz="2800" dirty="0"/>
              <a:t> wants to fight the white men. </a:t>
            </a:r>
            <a:r>
              <a:rPr lang="en-US" sz="2800" dirty="0" err="1"/>
              <a:t>Obierika</a:t>
            </a:r>
            <a:r>
              <a:rPr lang="en-US" sz="2800" dirty="0"/>
              <a:t> says it's too late. </a:t>
            </a:r>
            <a:endParaRPr lang="en-US" sz="2800" dirty="0" smtClean="0"/>
          </a:p>
          <a:p>
            <a:pPr lvl="1"/>
            <a:r>
              <a:rPr lang="en-US" dirty="0" smtClean="0"/>
              <a:t>Our </a:t>
            </a:r>
            <a:r>
              <a:rPr lang="en-US" dirty="0"/>
              <a:t>sons have joined the ranks of the strangers. Religion and government.</a:t>
            </a:r>
            <a:endParaRPr lang="en-US" sz="1800" dirty="0"/>
          </a:p>
          <a:p>
            <a:pPr lvl="1"/>
            <a:r>
              <a:rPr lang="en-US" dirty="0"/>
              <a:t>How can we fight when our own brothers have turned against us?</a:t>
            </a:r>
            <a:endParaRPr lang="en-US" sz="2000" dirty="0"/>
          </a:p>
          <a:p>
            <a:pPr lvl="0"/>
            <a:r>
              <a:rPr lang="en-US" sz="2800" dirty="0" err="1"/>
              <a:t>Okonkwo</a:t>
            </a:r>
            <a:r>
              <a:rPr lang="en-US" sz="2800" dirty="0"/>
              <a:t> learns that a man has been hanged for killing another man over land dispute. Is that a good solution</a:t>
            </a:r>
            <a:r>
              <a:rPr lang="en-US" sz="2800" dirty="0" smtClean="0"/>
              <a:t>?</a:t>
            </a:r>
            <a:endParaRPr lang="en-US" sz="2400" dirty="0"/>
          </a:p>
          <a:p>
            <a:endParaRPr lang="en-US" dirty="0"/>
          </a:p>
        </p:txBody>
      </p:sp>
    </p:spTree>
    <p:extLst>
      <p:ext uri="{BB962C8B-B14F-4D97-AF65-F5344CB8AC3E}">
        <p14:creationId xmlns:p14="http://schemas.microsoft.com/office/powerpoint/2010/main" val="375076579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Chapter 20</a:t>
            </a:r>
          </a:p>
        </p:txBody>
      </p:sp>
      <p:sp>
        <p:nvSpPr>
          <p:cNvPr id="3" name="Content Placeholder 2"/>
          <p:cNvSpPr>
            <a:spLocks noGrp="1"/>
          </p:cNvSpPr>
          <p:nvPr>
            <p:ph idx="1"/>
          </p:nvPr>
        </p:nvSpPr>
        <p:spPr/>
        <p:txBody>
          <a:bodyPr/>
          <a:lstStyle/>
          <a:p>
            <a:pPr lvl="0"/>
            <a:r>
              <a:rPr lang="en-US" sz="2800" dirty="0" err="1" smtClean="0"/>
              <a:t>Obierika's</a:t>
            </a:r>
            <a:r>
              <a:rPr lang="en-US" sz="2800" dirty="0" smtClean="0"/>
              <a:t> </a:t>
            </a:r>
            <a:r>
              <a:rPr lang="en-US" sz="2800" dirty="0"/>
              <a:t>comment regarding the white man: </a:t>
            </a:r>
            <a:endParaRPr lang="en-US" sz="2400" dirty="0"/>
          </a:p>
          <a:p>
            <a:pPr lvl="1"/>
            <a:r>
              <a:rPr lang="en-US" dirty="0"/>
              <a:t>"He has put a knife on the things that held us together and we have fallen apart." </a:t>
            </a:r>
            <a:endParaRPr lang="en-US" sz="2000" dirty="0"/>
          </a:p>
          <a:p>
            <a:pPr lvl="1"/>
            <a:r>
              <a:rPr lang="en-US" dirty="0"/>
              <a:t>How has the white man done this, and what things held the clan together?</a:t>
            </a:r>
            <a:endParaRPr lang="en-US" sz="2000" dirty="0"/>
          </a:p>
          <a:p>
            <a:pPr marL="0" indent="0">
              <a:buNone/>
            </a:pPr>
            <a:endParaRPr lang="en-US" dirty="0"/>
          </a:p>
        </p:txBody>
      </p:sp>
    </p:spTree>
    <p:extLst>
      <p:ext uri="{BB962C8B-B14F-4D97-AF65-F5344CB8AC3E}">
        <p14:creationId xmlns:p14="http://schemas.microsoft.com/office/powerpoint/2010/main" val="143120911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21</a:t>
            </a:r>
            <a:endParaRPr lang="en-US" dirty="0"/>
          </a:p>
        </p:txBody>
      </p:sp>
      <p:sp>
        <p:nvSpPr>
          <p:cNvPr id="3" name="Content Placeholder 2"/>
          <p:cNvSpPr>
            <a:spLocks noGrp="1"/>
          </p:cNvSpPr>
          <p:nvPr>
            <p:ph idx="1"/>
          </p:nvPr>
        </p:nvSpPr>
        <p:spPr/>
        <p:txBody>
          <a:bodyPr>
            <a:normAutofit/>
          </a:bodyPr>
          <a:lstStyle/>
          <a:p>
            <a:pPr lvl="0"/>
            <a:r>
              <a:rPr lang="en-US" dirty="0"/>
              <a:t>Not everyone in </a:t>
            </a:r>
            <a:r>
              <a:rPr lang="en-US" dirty="0" err="1"/>
              <a:t>Umuofia</a:t>
            </a:r>
            <a:r>
              <a:rPr lang="en-US" dirty="0"/>
              <a:t> was against the new </a:t>
            </a:r>
            <a:r>
              <a:rPr lang="en-US" dirty="0" smtClean="0"/>
              <a:t>changes.</a:t>
            </a:r>
          </a:p>
          <a:p>
            <a:pPr lvl="0"/>
            <a:r>
              <a:rPr lang="en-US" dirty="0" smtClean="0"/>
              <a:t>They </a:t>
            </a:r>
            <a:r>
              <a:rPr lang="en-US" dirty="0"/>
              <a:t>liked the new trading store, they could sell their palm oil kernels, much money flowed into the village.</a:t>
            </a:r>
          </a:p>
          <a:p>
            <a:pPr lvl="0"/>
            <a:r>
              <a:rPr lang="en-US" dirty="0"/>
              <a:t>Mr. Brown against zealous converts.</a:t>
            </a:r>
          </a:p>
          <a:p>
            <a:pPr lvl="0"/>
            <a:r>
              <a:rPr lang="en-US" dirty="0"/>
              <a:t>Mr. Brown well respected. </a:t>
            </a:r>
            <a:endParaRPr lang="en-US" dirty="0" smtClean="0"/>
          </a:p>
          <a:p>
            <a:pPr lvl="0"/>
            <a:r>
              <a:rPr lang="en-US" dirty="0" smtClean="0"/>
              <a:t>Wanted </a:t>
            </a:r>
            <a:r>
              <a:rPr lang="en-US" dirty="0"/>
              <a:t>to learn everything about the local religion. </a:t>
            </a:r>
            <a:endParaRPr lang="en-US" dirty="0" smtClean="0"/>
          </a:p>
          <a:p>
            <a:pPr lvl="0"/>
            <a:r>
              <a:rPr lang="en-US" dirty="0" smtClean="0"/>
              <a:t>Did </a:t>
            </a:r>
            <a:r>
              <a:rPr lang="en-US" dirty="0"/>
              <a:t>not believe in frontal attack of the religion.  </a:t>
            </a:r>
            <a:endParaRPr lang="en-US" dirty="0" smtClean="0"/>
          </a:p>
          <a:p>
            <a:pPr lvl="0"/>
            <a:r>
              <a:rPr lang="en-US" dirty="0" smtClean="0"/>
              <a:t>Made </a:t>
            </a:r>
            <a:r>
              <a:rPr lang="en-US" dirty="0"/>
              <a:t>friends with some of the great men of the clan</a:t>
            </a:r>
            <a:r>
              <a:rPr lang="en-US" dirty="0" smtClean="0"/>
              <a:t>.</a:t>
            </a:r>
            <a:endParaRPr lang="en-US" dirty="0"/>
          </a:p>
        </p:txBody>
      </p:sp>
    </p:spTree>
    <p:extLst>
      <p:ext uri="{BB962C8B-B14F-4D97-AF65-F5344CB8AC3E}">
        <p14:creationId xmlns:p14="http://schemas.microsoft.com/office/powerpoint/2010/main" val="149403344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D</a:t>
            </a:r>
            <a:r>
              <a:rPr lang="en-US" dirty="0" smtClean="0"/>
              <a:t>ebate </a:t>
            </a:r>
            <a:r>
              <a:rPr lang="en-US" dirty="0"/>
              <a:t>between Mr. Brown and </a:t>
            </a:r>
            <a:r>
              <a:rPr lang="en-US" dirty="0" err="1" smtClean="0"/>
              <a:t>Akunna</a:t>
            </a:r>
            <a:r>
              <a:rPr lang="en-US" dirty="0"/>
              <a:t>:</a:t>
            </a:r>
            <a:r>
              <a:rPr lang="en-US" dirty="0" smtClean="0"/>
              <a:t>	 </a:t>
            </a:r>
          </a:p>
          <a:p>
            <a:pPr lvl="1"/>
            <a:r>
              <a:rPr lang="en-US" dirty="0" smtClean="0"/>
              <a:t>One </a:t>
            </a:r>
            <a:r>
              <a:rPr lang="en-US" dirty="0"/>
              <a:t>God (</a:t>
            </a:r>
            <a:r>
              <a:rPr lang="en-US" dirty="0" err="1"/>
              <a:t>Chukwu</a:t>
            </a:r>
            <a:r>
              <a:rPr lang="en-US" dirty="0"/>
              <a:t>) or many gods. </a:t>
            </a:r>
            <a:endParaRPr lang="en-US" dirty="0" smtClean="0"/>
          </a:p>
          <a:p>
            <a:pPr lvl="1"/>
            <a:r>
              <a:rPr lang="en-US" dirty="0" smtClean="0"/>
              <a:t>True </a:t>
            </a:r>
            <a:r>
              <a:rPr lang="en-US" dirty="0"/>
              <a:t>God vs. False gods.</a:t>
            </a:r>
          </a:p>
          <a:p>
            <a:r>
              <a:rPr lang="en-US" dirty="0"/>
              <a:t>“We approach a great man through his servants, but when his servants fail to help us, then we go to the last source of hope.”</a:t>
            </a:r>
          </a:p>
          <a:p>
            <a:r>
              <a:rPr lang="en-US" dirty="0"/>
              <a:t>Mr. Brown: “You said you are afraid of </a:t>
            </a:r>
            <a:r>
              <a:rPr lang="en-US" dirty="0" err="1" smtClean="0"/>
              <a:t>Chukwy</a:t>
            </a:r>
            <a:r>
              <a:rPr lang="en-US" dirty="0" err="1"/>
              <a:t>u</a:t>
            </a:r>
            <a:r>
              <a:rPr lang="en-US" dirty="0" smtClean="0"/>
              <a:t>. </a:t>
            </a:r>
            <a:r>
              <a:rPr lang="en-US" dirty="0"/>
              <a:t>In my religion </a:t>
            </a:r>
            <a:r>
              <a:rPr lang="en-US" dirty="0" err="1"/>
              <a:t>Chukwu</a:t>
            </a:r>
            <a:r>
              <a:rPr lang="en-US" dirty="0"/>
              <a:t> is a loving father and need not be feared by those who do His will.”</a:t>
            </a:r>
          </a:p>
          <a:p>
            <a:r>
              <a:rPr lang="en-US" dirty="0" err="1"/>
              <a:t>Akunn</a:t>
            </a:r>
            <a:r>
              <a:rPr lang="en-US" dirty="0"/>
              <a:t>: “But who is to tell His will?”</a:t>
            </a:r>
          </a:p>
          <a:p>
            <a:endParaRPr lang="en-US" dirty="0"/>
          </a:p>
        </p:txBody>
      </p:sp>
    </p:spTree>
    <p:extLst>
      <p:ext uri="{BB962C8B-B14F-4D97-AF65-F5344CB8AC3E}">
        <p14:creationId xmlns:p14="http://schemas.microsoft.com/office/powerpoint/2010/main" val="170076436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lvl="0"/>
            <a:r>
              <a:rPr lang="en-US" dirty="0"/>
              <a:t> Mr. Brown comes to the conclusion that </a:t>
            </a:r>
            <a:r>
              <a:rPr lang="en-US" dirty="0" smtClean="0"/>
              <a:t>a "frontal attack" on the native religion would not work. </a:t>
            </a:r>
          </a:p>
          <a:p>
            <a:pPr lvl="0"/>
            <a:r>
              <a:rPr lang="en-US" dirty="0" smtClean="0"/>
              <a:t>More </a:t>
            </a:r>
            <a:r>
              <a:rPr lang="en-US" dirty="0"/>
              <a:t>people came to learn in his school. </a:t>
            </a:r>
            <a:endParaRPr lang="en-US" dirty="0" smtClean="0"/>
          </a:p>
          <a:p>
            <a:pPr lvl="0"/>
            <a:r>
              <a:rPr lang="en-US" dirty="0" smtClean="0"/>
              <a:t>Religion </a:t>
            </a:r>
            <a:r>
              <a:rPr lang="en-US" dirty="0"/>
              <a:t>and education went hand in hand. </a:t>
            </a:r>
            <a:r>
              <a:rPr lang="en-US" dirty="0" smtClean="0"/>
              <a:t>Jesuits.</a:t>
            </a:r>
          </a:p>
          <a:p>
            <a:pPr lvl="0"/>
            <a:r>
              <a:rPr lang="en-US" dirty="0" err="1" smtClean="0"/>
              <a:t>Nwoye</a:t>
            </a:r>
            <a:r>
              <a:rPr lang="en-US" dirty="0" smtClean="0"/>
              <a:t> </a:t>
            </a:r>
            <a:r>
              <a:rPr lang="en-US" dirty="0"/>
              <a:t>is now Isaac and in college. </a:t>
            </a:r>
            <a:endParaRPr lang="en-US" dirty="0" smtClean="0"/>
          </a:p>
          <a:p>
            <a:pPr lvl="0"/>
            <a:r>
              <a:rPr lang="en-US" dirty="0" smtClean="0"/>
              <a:t>Mr</a:t>
            </a:r>
            <a:r>
              <a:rPr lang="en-US" dirty="0"/>
              <a:t>. Brown thinks </a:t>
            </a:r>
            <a:r>
              <a:rPr lang="en-US" dirty="0" err="1"/>
              <a:t>Okonkwo</a:t>
            </a:r>
            <a:r>
              <a:rPr lang="en-US" dirty="0"/>
              <a:t> should be </a:t>
            </a:r>
            <a:r>
              <a:rPr lang="en-US" dirty="0" smtClean="0"/>
              <a:t>proud.</a:t>
            </a:r>
          </a:p>
          <a:p>
            <a:pPr lvl="0"/>
            <a:r>
              <a:rPr lang="en-US" dirty="0" err="1" smtClean="0"/>
              <a:t>Okonkwo</a:t>
            </a:r>
            <a:r>
              <a:rPr lang="en-US" dirty="0" smtClean="0"/>
              <a:t> </a:t>
            </a:r>
            <a:r>
              <a:rPr lang="en-US" dirty="0"/>
              <a:t>kicks him out.</a:t>
            </a:r>
          </a:p>
          <a:p>
            <a:endParaRPr lang="en-US" dirty="0"/>
          </a:p>
        </p:txBody>
      </p:sp>
    </p:spTree>
    <p:extLst>
      <p:ext uri="{BB962C8B-B14F-4D97-AF65-F5344CB8AC3E}">
        <p14:creationId xmlns:p14="http://schemas.microsoft.com/office/powerpoint/2010/main" val="187977926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sz="2800" dirty="0" err="1" smtClean="0"/>
              <a:t>Okonkwo</a:t>
            </a:r>
            <a:r>
              <a:rPr lang="en-US" sz="2800" dirty="0" smtClean="0"/>
              <a:t> </a:t>
            </a:r>
            <a:r>
              <a:rPr lang="en-US" sz="2800" dirty="0"/>
              <a:t>deeply </a:t>
            </a:r>
            <a:r>
              <a:rPr lang="en-US" sz="2800" dirty="0" smtClean="0"/>
              <a:t>grieved.</a:t>
            </a:r>
          </a:p>
          <a:p>
            <a:pPr lvl="0"/>
            <a:r>
              <a:rPr lang="en-US" sz="2800" dirty="0" err="1" smtClean="0"/>
              <a:t>Okonkwo</a:t>
            </a:r>
            <a:r>
              <a:rPr lang="en-US" sz="2800" dirty="0" smtClean="0"/>
              <a:t> </a:t>
            </a:r>
            <a:r>
              <a:rPr lang="en-US" sz="2800" dirty="0"/>
              <a:t>did not get much attention. </a:t>
            </a:r>
            <a:endParaRPr lang="en-US" sz="2800" dirty="0" smtClean="0"/>
          </a:p>
          <a:p>
            <a:pPr lvl="0"/>
            <a:r>
              <a:rPr lang="en-US" sz="2800" dirty="0" smtClean="0"/>
              <a:t>He </a:t>
            </a:r>
            <a:r>
              <a:rPr lang="en-US" sz="2800" dirty="0"/>
              <a:t>mourned for the warlike men of </a:t>
            </a:r>
            <a:r>
              <a:rPr lang="en-US" sz="2800" dirty="0" err="1"/>
              <a:t>Umuofia</a:t>
            </a:r>
            <a:r>
              <a:rPr lang="en-US" sz="2800" dirty="0"/>
              <a:t>, they had all become soft like women.</a:t>
            </a:r>
            <a:endParaRPr lang="en-US" sz="2400" dirty="0"/>
          </a:p>
          <a:p>
            <a:pPr lvl="0"/>
            <a:r>
              <a:rPr lang="en-US" sz="2800" dirty="0"/>
              <a:t>Religious conflicts:</a:t>
            </a:r>
            <a:endParaRPr lang="en-US" sz="2400" dirty="0"/>
          </a:p>
          <a:p>
            <a:pPr lvl="1"/>
            <a:r>
              <a:rPr lang="en-US" dirty="0"/>
              <a:t>Ireland: Protestant and Catholics</a:t>
            </a:r>
            <a:endParaRPr lang="en-US" sz="2000" dirty="0"/>
          </a:p>
          <a:p>
            <a:pPr lvl="1"/>
            <a:r>
              <a:rPr lang="en-US" dirty="0"/>
              <a:t>Iraq: Sunni and Shia</a:t>
            </a:r>
            <a:endParaRPr lang="en-US" sz="2000" dirty="0"/>
          </a:p>
          <a:p>
            <a:pPr lvl="1"/>
            <a:r>
              <a:rPr lang="en-US" dirty="0"/>
              <a:t>Russian: Orthodox and Protestants</a:t>
            </a:r>
            <a:endParaRPr lang="en-US" sz="2000" dirty="0"/>
          </a:p>
          <a:p>
            <a:endParaRPr lang="en-US" dirty="0"/>
          </a:p>
        </p:txBody>
      </p:sp>
    </p:spTree>
    <p:extLst>
      <p:ext uri="{BB962C8B-B14F-4D97-AF65-F5344CB8AC3E}">
        <p14:creationId xmlns:p14="http://schemas.microsoft.com/office/powerpoint/2010/main" val="205453810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22</a:t>
            </a:r>
            <a:endParaRPr lang="en-US" dirty="0"/>
          </a:p>
        </p:txBody>
      </p:sp>
      <p:sp>
        <p:nvSpPr>
          <p:cNvPr id="3" name="Content Placeholder 2"/>
          <p:cNvSpPr>
            <a:spLocks noGrp="1"/>
          </p:cNvSpPr>
          <p:nvPr>
            <p:ph idx="1"/>
          </p:nvPr>
        </p:nvSpPr>
        <p:spPr/>
        <p:txBody>
          <a:bodyPr>
            <a:normAutofit/>
          </a:bodyPr>
          <a:lstStyle/>
          <a:p>
            <a:pPr lvl="0"/>
            <a:r>
              <a:rPr lang="en-US" dirty="0" smtClean="0"/>
              <a:t>James </a:t>
            </a:r>
            <a:r>
              <a:rPr lang="en-US" dirty="0"/>
              <a:t>Smith's way of dealing with the Africans different from Mr. Brown's way. </a:t>
            </a:r>
            <a:endParaRPr lang="en-US" dirty="0" smtClean="0"/>
          </a:p>
          <a:p>
            <a:pPr lvl="0"/>
            <a:r>
              <a:rPr lang="en-US" dirty="0" smtClean="0"/>
              <a:t>Condemned </a:t>
            </a:r>
            <a:r>
              <a:rPr lang="en-US" dirty="0"/>
              <a:t>Mr. Brown’s policy of compromise.</a:t>
            </a:r>
          </a:p>
          <a:p>
            <a:pPr lvl="0"/>
            <a:r>
              <a:rPr lang="en-US" dirty="0" smtClean="0"/>
              <a:t>Saw </a:t>
            </a:r>
            <a:r>
              <a:rPr lang="en-US" dirty="0"/>
              <a:t>the world as a battlefield between the children of light and the children of darkness. </a:t>
            </a:r>
            <a:endParaRPr lang="en-US" dirty="0" smtClean="0"/>
          </a:p>
          <a:p>
            <a:pPr lvl="0"/>
            <a:r>
              <a:rPr lang="en-US" dirty="0" smtClean="0"/>
              <a:t>Saw </a:t>
            </a:r>
            <a:r>
              <a:rPr lang="en-US" dirty="0"/>
              <a:t>the world as black and white, and black was </a:t>
            </a:r>
            <a:r>
              <a:rPr lang="en-US" dirty="0" smtClean="0"/>
              <a:t>evil.</a:t>
            </a:r>
          </a:p>
          <a:p>
            <a:pPr lvl="0"/>
            <a:r>
              <a:rPr lang="en-US" dirty="0" smtClean="0"/>
              <a:t>Flourishing </a:t>
            </a:r>
            <a:r>
              <a:rPr lang="en-US" dirty="0"/>
              <a:t>of overzealous converts.</a:t>
            </a:r>
          </a:p>
          <a:p>
            <a:pPr lvl="0"/>
            <a:r>
              <a:rPr lang="en-US" dirty="0" smtClean="0"/>
              <a:t>Enoch </a:t>
            </a:r>
            <a:r>
              <a:rPr lang="en-US" dirty="0"/>
              <a:t>– overzealous convert, son of the </a:t>
            </a:r>
            <a:r>
              <a:rPr lang="en-US" dirty="0" smtClean="0"/>
              <a:t>snake-priest.</a:t>
            </a:r>
          </a:p>
          <a:p>
            <a:pPr lvl="0"/>
            <a:r>
              <a:rPr lang="en-US" dirty="0" smtClean="0"/>
              <a:t>Killed </a:t>
            </a:r>
            <a:r>
              <a:rPr lang="en-US" dirty="0"/>
              <a:t>and ate the sacred python.</a:t>
            </a:r>
          </a:p>
          <a:p>
            <a:endParaRPr lang="en-US" dirty="0"/>
          </a:p>
        </p:txBody>
      </p:sp>
    </p:spTree>
    <p:extLst>
      <p:ext uri="{BB962C8B-B14F-4D97-AF65-F5344CB8AC3E}">
        <p14:creationId xmlns:p14="http://schemas.microsoft.com/office/powerpoint/2010/main" val="46916328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r>
              <a:rPr lang="en-US" dirty="0"/>
              <a:t>Unmasking of an </a:t>
            </a:r>
            <a:r>
              <a:rPr lang="en-US" dirty="0" err="1"/>
              <a:t>egwugwu</a:t>
            </a:r>
            <a:r>
              <a:rPr lang="en-US" dirty="0"/>
              <a:t>.</a:t>
            </a:r>
          </a:p>
          <a:p>
            <a:pPr lvl="0"/>
            <a:r>
              <a:rPr lang="en-US" dirty="0"/>
              <a:t>Greatest crime in village to unmask an </a:t>
            </a:r>
            <a:r>
              <a:rPr lang="en-US" dirty="0" err="1"/>
              <a:t>Egwugwu</a:t>
            </a:r>
            <a:r>
              <a:rPr lang="en-US" dirty="0"/>
              <a:t>. Enoch tears off the mask. Village thrown into confusion.</a:t>
            </a:r>
          </a:p>
          <a:p>
            <a:pPr lvl="0"/>
            <a:r>
              <a:rPr lang="en-US" dirty="0"/>
              <a:t>Enoch hopes for a holy war.</a:t>
            </a:r>
          </a:p>
          <a:p>
            <a:pPr lvl="0"/>
            <a:r>
              <a:rPr lang="en-US" dirty="0" err="1" smtClean="0"/>
              <a:t>Egwugwu</a:t>
            </a:r>
            <a:r>
              <a:rPr lang="en-US" dirty="0" smtClean="0"/>
              <a:t> </a:t>
            </a:r>
            <a:r>
              <a:rPr lang="en-US" dirty="0"/>
              <a:t>destroy Enoch’s compound and the </a:t>
            </a:r>
            <a:r>
              <a:rPr lang="en-US" dirty="0" smtClean="0"/>
              <a:t>church.</a:t>
            </a:r>
          </a:p>
          <a:p>
            <a:pPr lvl="0"/>
            <a:r>
              <a:rPr lang="en-US" dirty="0" smtClean="0"/>
              <a:t>Church </a:t>
            </a:r>
            <a:r>
              <a:rPr lang="en-US" dirty="0"/>
              <a:t>must be destroyed because it has bred untold abominations.</a:t>
            </a:r>
          </a:p>
          <a:p>
            <a:endParaRPr lang="en-US" dirty="0"/>
          </a:p>
        </p:txBody>
      </p:sp>
    </p:spTree>
    <p:extLst>
      <p:ext uri="{BB962C8B-B14F-4D97-AF65-F5344CB8AC3E}">
        <p14:creationId xmlns:p14="http://schemas.microsoft.com/office/powerpoint/2010/main" val="175454378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23</a:t>
            </a:r>
            <a:endParaRPr lang="en-US" dirty="0"/>
          </a:p>
        </p:txBody>
      </p:sp>
      <p:sp>
        <p:nvSpPr>
          <p:cNvPr id="3" name="Content Placeholder 2"/>
          <p:cNvSpPr>
            <a:spLocks noGrp="1"/>
          </p:cNvSpPr>
          <p:nvPr>
            <p:ph idx="1"/>
          </p:nvPr>
        </p:nvSpPr>
        <p:spPr/>
        <p:txBody>
          <a:bodyPr>
            <a:normAutofit/>
          </a:bodyPr>
          <a:lstStyle/>
          <a:p>
            <a:pPr lvl="0"/>
            <a:r>
              <a:rPr lang="en-US" dirty="0" err="1"/>
              <a:t>Okonkwo</a:t>
            </a:r>
            <a:r>
              <a:rPr lang="en-US" dirty="0"/>
              <a:t> happy for the first time in many years.</a:t>
            </a:r>
          </a:p>
          <a:p>
            <a:pPr lvl="0"/>
            <a:r>
              <a:rPr lang="en-US" dirty="0"/>
              <a:t>Nothing happens for two weeks afterwards.</a:t>
            </a:r>
          </a:p>
          <a:p>
            <a:pPr lvl="0"/>
            <a:r>
              <a:rPr lang="en-US" dirty="0" smtClean="0"/>
              <a:t>Men </a:t>
            </a:r>
            <a:r>
              <a:rPr lang="en-US" dirty="0"/>
              <a:t>get arrested. Commissioner guarantees fair treatment, judgment as is done in his country.</a:t>
            </a:r>
          </a:p>
          <a:p>
            <a:pPr lvl="0"/>
            <a:r>
              <a:rPr lang="en-US" dirty="0"/>
              <a:t>C</a:t>
            </a:r>
            <a:r>
              <a:rPr lang="en-US" dirty="0" smtClean="0"/>
              <a:t>ourt </a:t>
            </a:r>
            <a:r>
              <a:rPr lang="en-US" dirty="0"/>
              <a:t>messengers humiliate the clan </a:t>
            </a:r>
            <a:r>
              <a:rPr lang="en-US" dirty="0" smtClean="0"/>
              <a:t>leaders. </a:t>
            </a:r>
            <a:endParaRPr lang="en-US" dirty="0"/>
          </a:p>
          <a:p>
            <a:pPr lvl="0"/>
            <a:r>
              <a:rPr lang="en-US" smtClean="0"/>
              <a:t>Prisoners </a:t>
            </a:r>
            <a:r>
              <a:rPr lang="en-US" dirty="0"/>
              <a:t>shaved, beaten</a:t>
            </a:r>
            <a:r>
              <a:rPr lang="en-US"/>
              <a:t>. </a:t>
            </a:r>
            <a:endParaRPr lang="en-US" smtClean="0"/>
          </a:p>
          <a:p>
            <a:pPr lvl="0"/>
            <a:r>
              <a:rPr lang="en-US" smtClean="0"/>
              <a:t>Villagers </a:t>
            </a:r>
            <a:r>
              <a:rPr lang="en-US" dirty="0"/>
              <a:t>told to pay 250 bags of cowries (50 more for themselves), otherwise they will hang</a:t>
            </a:r>
            <a:r>
              <a:rPr lang="en-US" dirty="0" smtClean="0"/>
              <a:t>.</a:t>
            </a:r>
            <a:endParaRPr lang="en-US" dirty="0"/>
          </a:p>
        </p:txBody>
      </p:sp>
    </p:spTree>
    <p:extLst>
      <p:ext uri="{BB962C8B-B14F-4D97-AF65-F5344CB8AC3E}">
        <p14:creationId xmlns:p14="http://schemas.microsoft.com/office/powerpoint/2010/main" val="156824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2</a:t>
            </a:r>
          </a:p>
        </p:txBody>
      </p:sp>
      <p:sp>
        <p:nvSpPr>
          <p:cNvPr id="3" name="Content Placeholder 2"/>
          <p:cNvSpPr>
            <a:spLocks noGrp="1"/>
          </p:cNvSpPr>
          <p:nvPr>
            <p:ph idx="1"/>
          </p:nvPr>
        </p:nvSpPr>
        <p:spPr/>
        <p:txBody>
          <a:bodyPr/>
          <a:lstStyle/>
          <a:p>
            <a:r>
              <a:rPr lang="en-US" dirty="0" err="1"/>
              <a:t>Okonkwo’s</a:t>
            </a:r>
            <a:r>
              <a:rPr lang="en-US" dirty="0"/>
              <a:t> attitude toward </a:t>
            </a:r>
            <a:r>
              <a:rPr lang="en-US" dirty="0" smtClean="0"/>
              <a:t>women.</a:t>
            </a:r>
          </a:p>
          <a:p>
            <a:r>
              <a:rPr lang="en-US" dirty="0" err="1"/>
              <a:t>Okonkwo’s</a:t>
            </a:r>
            <a:r>
              <a:rPr lang="en-US" dirty="0"/>
              <a:t> </a:t>
            </a:r>
            <a:r>
              <a:rPr lang="en-US" dirty="0" smtClean="0"/>
              <a:t>attitude </a:t>
            </a:r>
            <a:r>
              <a:rPr lang="en-US" dirty="0"/>
              <a:t>toward his son </a:t>
            </a:r>
            <a:r>
              <a:rPr lang="en-US" dirty="0" err="1"/>
              <a:t>Nwoye</a:t>
            </a:r>
            <a:r>
              <a:rPr lang="en-US" dirty="0" smtClean="0"/>
              <a:t>?</a:t>
            </a:r>
          </a:p>
          <a:p>
            <a:pPr marL="274320" lvl="1" indent="-274320">
              <a:buClr>
                <a:schemeClr val="accent3"/>
              </a:buClr>
              <a:buSzPct val="95000"/>
            </a:pPr>
            <a:r>
              <a:rPr lang="en-US" dirty="0"/>
              <a:t>What do you think are the advantages and disadvantages of the family structure</a:t>
            </a:r>
            <a:r>
              <a:rPr lang="en-US" dirty="0" smtClean="0"/>
              <a:t>?</a:t>
            </a:r>
            <a:endParaRPr lang="en-US" sz="2000" dirty="0"/>
          </a:p>
        </p:txBody>
      </p:sp>
    </p:spTree>
    <p:extLst>
      <p:ext uri="{BB962C8B-B14F-4D97-AF65-F5344CB8AC3E}">
        <p14:creationId xmlns:p14="http://schemas.microsoft.com/office/powerpoint/2010/main" val="242251235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Chapter </a:t>
            </a:r>
            <a:r>
              <a:rPr lang="en-US" dirty="0" smtClean="0"/>
              <a:t>24</a:t>
            </a:r>
            <a:endParaRPr lang="en-US" dirty="0"/>
          </a:p>
        </p:txBody>
      </p:sp>
      <p:sp>
        <p:nvSpPr>
          <p:cNvPr id="3" name="Content Placeholder 2"/>
          <p:cNvSpPr>
            <a:spLocks noGrp="1"/>
          </p:cNvSpPr>
          <p:nvPr>
            <p:ph idx="1"/>
          </p:nvPr>
        </p:nvSpPr>
        <p:spPr/>
        <p:txBody>
          <a:bodyPr/>
          <a:lstStyle/>
          <a:p>
            <a:pPr lvl="0"/>
            <a:r>
              <a:rPr lang="en-US" dirty="0" smtClean="0"/>
              <a:t>Prisoners </a:t>
            </a:r>
            <a:r>
              <a:rPr lang="en-US" dirty="0"/>
              <a:t>return home, dejected. </a:t>
            </a:r>
            <a:endParaRPr lang="en-US" dirty="0" smtClean="0"/>
          </a:p>
          <a:p>
            <a:pPr lvl="0"/>
            <a:r>
              <a:rPr lang="en-US" dirty="0" err="1" smtClean="0"/>
              <a:t>Okonkwo</a:t>
            </a:r>
            <a:r>
              <a:rPr lang="en-US" dirty="0" smtClean="0"/>
              <a:t> </a:t>
            </a:r>
            <a:r>
              <a:rPr lang="en-US" dirty="0"/>
              <a:t>swears vengeance against the whites.</a:t>
            </a:r>
          </a:p>
          <a:p>
            <a:pPr lvl="0"/>
            <a:r>
              <a:rPr lang="en-US" dirty="0"/>
              <a:t>Villagers meet.</a:t>
            </a:r>
          </a:p>
          <a:p>
            <a:pPr lvl="0"/>
            <a:r>
              <a:rPr lang="en-US" dirty="0"/>
              <a:t>Messenger tells them to stop the meeting.</a:t>
            </a:r>
          </a:p>
          <a:p>
            <a:r>
              <a:rPr lang="en-US" dirty="0" err="1"/>
              <a:t>Okonkwo</a:t>
            </a:r>
            <a:r>
              <a:rPr lang="en-US" dirty="0"/>
              <a:t> kills the messenger</a:t>
            </a:r>
          </a:p>
        </p:txBody>
      </p:sp>
    </p:spTree>
    <p:extLst>
      <p:ext uri="{BB962C8B-B14F-4D97-AF65-F5344CB8AC3E}">
        <p14:creationId xmlns:p14="http://schemas.microsoft.com/office/powerpoint/2010/main" val="129422524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Chapter </a:t>
            </a:r>
            <a:r>
              <a:rPr lang="en-US" dirty="0" smtClean="0"/>
              <a:t>25</a:t>
            </a:r>
            <a:endParaRPr lang="en-US" dirty="0"/>
          </a:p>
        </p:txBody>
      </p:sp>
      <p:sp>
        <p:nvSpPr>
          <p:cNvPr id="3" name="Content Placeholder 2"/>
          <p:cNvSpPr>
            <a:spLocks noGrp="1"/>
          </p:cNvSpPr>
          <p:nvPr>
            <p:ph idx="1"/>
          </p:nvPr>
        </p:nvSpPr>
        <p:spPr/>
        <p:txBody>
          <a:bodyPr/>
          <a:lstStyle/>
          <a:p>
            <a:pPr lvl="0"/>
            <a:r>
              <a:rPr lang="en-US" dirty="0" err="1" smtClean="0"/>
              <a:t>Okonkwo</a:t>
            </a:r>
            <a:r>
              <a:rPr lang="en-US" dirty="0" smtClean="0"/>
              <a:t> </a:t>
            </a:r>
            <a:r>
              <a:rPr lang="en-US" dirty="0"/>
              <a:t>commits suicide.</a:t>
            </a:r>
          </a:p>
          <a:p>
            <a:pPr lvl="0"/>
            <a:r>
              <a:rPr lang="en-US" dirty="0"/>
              <a:t>Strangers must take his body down. Abomination for a man to take his own life.</a:t>
            </a:r>
          </a:p>
          <a:p>
            <a:pPr lvl="0"/>
            <a:r>
              <a:rPr lang="en-US" dirty="0" err="1"/>
              <a:t>Obierika</a:t>
            </a:r>
            <a:r>
              <a:rPr lang="en-US" dirty="0"/>
              <a:t>: “That man was one of the greatest men in </a:t>
            </a:r>
            <a:r>
              <a:rPr lang="en-US" dirty="0" err="1"/>
              <a:t>Umuofia</a:t>
            </a:r>
            <a:r>
              <a:rPr lang="en-US" dirty="0"/>
              <a:t>. You drove him to kill himself; and now he will be buried like a dog.”</a:t>
            </a:r>
          </a:p>
          <a:p>
            <a:endParaRPr lang="en-US" dirty="0"/>
          </a:p>
        </p:txBody>
      </p:sp>
    </p:spTree>
    <p:extLst>
      <p:ext uri="{BB962C8B-B14F-4D97-AF65-F5344CB8AC3E}">
        <p14:creationId xmlns:p14="http://schemas.microsoft.com/office/powerpoint/2010/main" val="3872100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3</a:t>
            </a:r>
            <a:endParaRPr lang="en-US" dirty="0"/>
          </a:p>
        </p:txBody>
      </p:sp>
      <p:sp>
        <p:nvSpPr>
          <p:cNvPr id="3" name="Content Placeholder 2"/>
          <p:cNvSpPr>
            <a:spLocks noGrp="1"/>
          </p:cNvSpPr>
          <p:nvPr>
            <p:ph idx="1"/>
          </p:nvPr>
        </p:nvSpPr>
        <p:spPr/>
        <p:txBody>
          <a:bodyPr/>
          <a:lstStyle/>
          <a:p>
            <a:pPr lvl="0"/>
            <a:r>
              <a:rPr lang="en-US" dirty="0" err="1"/>
              <a:t>Okonkwo’s</a:t>
            </a:r>
            <a:r>
              <a:rPr lang="en-US" dirty="0"/>
              <a:t> father goes to consult the Oracle. </a:t>
            </a:r>
            <a:endParaRPr lang="en-US" dirty="0" smtClean="0"/>
          </a:p>
          <a:p>
            <a:pPr lvl="0"/>
            <a:r>
              <a:rPr lang="en-US" dirty="0" smtClean="0"/>
              <a:t>Description of </a:t>
            </a:r>
            <a:r>
              <a:rPr lang="en-US" dirty="0"/>
              <a:t>the Oracle. </a:t>
            </a:r>
          </a:p>
          <a:p>
            <a:r>
              <a:rPr lang="en-US" dirty="0"/>
              <a:t>“No one had ever beheld </a:t>
            </a:r>
            <a:r>
              <a:rPr lang="en-US" dirty="0" err="1"/>
              <a:t>Agbala</a:t>
            </a:r>
            <a:r>
              <a:rPr lang="en-US" dirty="0"/>
              <a:t>, except his </a:t>
            </a:r>
            <a:r>
              <a:rPr lang="en-US" dirty="0" smtClean="0"/>
              <a:t>priestess.</a:t>
            </a:r>
          </a:p>
          <a:p>
            <a:r>
              <a:rPr lang="en-US" dirty="0" smtClean="0"/>
              <a:t>Western </a:t>
            </a:r>
            <a:r>
              <a:rPr lang="en-US" dirty="0"/>
              <a:t>Christian parallels – who can behold God? Priests, TV preachers? </a:t>
            </a:r>
          </a:p>
          <a:p>
            <a:pPr lvl="0"/>
            <a:r>
              <a:rPr lang="en-US" u="sng" dirty="0"/>
              <a:t>Symbolism of Mother Earth</a:t>
            </a:r>
            <a:r>
              <a:rPr lang="en-US" dirty="0"/>
              <a:t> : bowels, respect/honor, </a:t>
            </a:r>
            <a:r>
              <a:rPr lang="en-US" dirty="0" smtClean="0"/>
              <a:t>womb.</a:t>
            </a:r>
          </a:p>
          <a:p>
            <a:r>
              <a:rPr lang="en-US" dirty="0"/>
              <a:t>What function does </a:t>
            </a:r>
            <a:r>
              <a:rPr lang="en-US" dirty="0" smtClean="0"/>
              <a:t>the Oracle play</a:t>
            </a:r>
            <a:r>
              <a:rPr lang="en-US" dirty="0"/>
              <a:t>? Are there any equivalents in Western culture</a:t>
            </a:r>
            <a:r>
              <a:rPr lang="en-US" dirty="0" smtClean="0"/>
              <a:t>?</a:t>
            </a:r>
            <a:endParaRPr lang="en-US" dirty="0"/>
          </a:p>
          <a:p>
            <a:endParaRPr lang="en-US" dirty="0"/>
          </a:p>
        </p:txBody>
      </p:sp>
    </p:spTree>
    <p:extLst>
      <p:ext uri="{BB962C8B-B14F-4D97-AF65-F5344CB8AC3E}">
        <p14:creationId xmlns:p14="http://schemas.microsoft.com/office/powerpoint/2010/main" val="880613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3</a:t>
            </a:r>
          </a:p>
        </p:txBody>
      </p:sp>
      <p:sp>
        <p:nvSpPr>
          <p:cNvPr id="3" name="Content Placeholder 2"/>
          <p:cNvSpPr>
            <a:spLocks noGrp="1"/>
          </p:cNvSpPr>
          <p:nvPr>
            <p:ph idx="1"/>
          </p:nvPr>
        </p:nvSpPr>
        <p:spPr/>
        <p:txBody>
          <a:bodyPr/>
          <a:lstStyle/>
          <a:p>
            <a:pPr lvl="0"/>
            <a:r>
              <a:rPr lang="en-US" dirty="0"/>
              <a:t>Priestess of </a:t>
            </a:r>
            <a:r>
              <a:rPr lang="en-US" dirty="0" err="1"/>
              <a:t>Agbala</a:t>
            </a:r>
            <a:r>
              <a:rPr lang="en-US" dirty="0"/>
              <a:t>. Status of women in the culture. </a:t>
            </a:r>
          </a:p>
          <a:p>
            <a:pPr lvl="0"/>
            <a:r>
              <a:rPr lang="en-US" dirty="0"/>
              <a:t>R</a:t>
            </a:r>
            <a:r>
              <a:rPr lang="en-US" dirty="0" smtClean="0"/>
              <a:t>itual </a:t>
            </a:r>
            <a:r>
              <a:rPr lang="en-US" dirty="0"/>
              <a:t>surrounded the </a:t>
            </a:r>
            <a:r>
              <a:rPr lang="en-US" dirty="0" smtClean="0"/>
              <a:t>Oracle.</a:t>
            </a:r>
          </a:p>
          <a:p>
            <a:pPr lvl="0"/>
            <a:r>
              <a:rPr lang="en-US" dirty="0" smtClean="0"/>
              <a:t> </a:t>
            </a:r>
            <a:r>
              <a:rPr lang="en-US" dirty="0"/>
              <a:t>Many other religions require a ritual before entering a church or some other holy ground. </a:t>
            </a:r>
            <a:endParaRPr lang="en-US" dirty="0" smtClean="0"/>
          </a:p>
          <a:p>
            <a:pPr lvl="0"/>
            <a:r>
              <a:rPr lang="en-US" dirty="0" smtClean="0"/>
              <a:t>Entrances </a:t>
            </a:r>
            <a:r>
              <a:rPr lang="en-US" dirty="0"/>
              <a:t>in many medieval Orthodox churches very low, you can’t enter without bowing.</a:t>
            </a:r>
          </a:p>
          <a:p>
            <a:pPr lvl="0"/>
            <a:r>
              <a:rPr lang="en-US" dirty="0"/>
              <a:t>What advice did the Oracle give </a:t>
            </a:r>
            <a:r>
              <a:rPr lang="en-US" dirty="0" err="1"/>
              <a:t>Okonkwo’s</a:t>
            </a:r>
            <a:r>
              <a:rPr lang="en-US" dirty="0"/>
              <a:t> father?</a:t>
            </a:r>
          </a:p>
          <a:p>
            <a:endParaRPr lang="en-US" dirty="0"/>
          </a:p>
        </p:txBody>
      </p:sp>
    </p:spTree>
    <p:extLst>
      <p:ext uri="{BB962C8B-B14F-4D97-AF65-F5344CB8AC3E}">
        <p14:creationId xmlns:p14="http://schemas.microsoft.com/office/powerpoint/2010/main" val="12211764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186</TotalTime>
  <Words>4583</Words>
  <Application>Microsoft Office PowerPoint</Application>
  <PresentationFormat>On-screen Show (4:3)</PresentationFormat>
  <Paragraphs>493</Paragraphs>
  <Slides>71</Slides>
  <Notes>71</Notes>
  <HiddenSlides>0</HiddenSlides>
  <MMClips>0</MMClips>
  <ScaleCrop>false</ScaleCrop>
  <HeadingPairs>
    <vt:vector size="4" baseType="variant">
      <vt:variant>
        <vt:lpstr>Theme</vt:lpstr>
      </vt:variant>
      <vt:variant>
        <vt:i4>1</vt:i4>
      </vt:variant>
      <vt:variant>
        <vt:lpstr>Slide Titles</vt:lpstr>
      </vt:variant>
      <vt:variant>
        <vt:i4>71</vt:i4>
      </vt:variant>
    </vt:vector>
  </HeadingPairs>
  <TitlesOfParts>
    <vt:vector size="72" baseType="lpstr">
      <vt:lpstr>Flow</vt:lpstr>
      <vt:lpstr>Chinua Achebe</vt:lpstr>
      <vt:lpstr>Chapter 1</vt:lpstr>
      <vt:lpstr>Chapter 1</vt:lpstr>
      <vt:lpstr>Chapter 1</vt:lpstr>
      <vt:lpstr>Chapter 2</vt:lpstr>
      <vt:lpstr>Chapter 2</vt:lpstr>
      <vt:lpstr>Chapter 2</vt:lpstr>
      <vt:lpstr>Chapter 3</vt:lpstr>
      <vt:lpstr>Chapter 3</vt:lpstr>
      <vt:lpstr>Chapter 3</vt:lpstr>
      <vt:lpstr>Chapter 4</vt:lpstr>
      <vt:lpstr>Chapter 4</vt:lpstr>
      <vt:lpstr>Chapter 4</vt:lpstr>
      <vt:lpstr>Chapter 4</vt:lpstr>
      <vt:lpstr>Chapter 5</vt:lpstr>
      <vt:lpstr>Chapter 5</vt:lpstr>
      <vt:lpstr>Chapter 6</vt:lpstr>
      <vt:lpstr>Chapter 7</vt:lpstr>
      <vt:lpstr>Chapter 7</vt:lpstr>
      <vt:lpstr>Chapter 7</vt:lpstr>
      <vt:lpstr>Chapter 8</vt:lpstr>
      <vt:lpstr>Chapter 8</vt:lpstr>
      <vt:lpstr>Chapter 8</vt:lpstr>
      <vt:lpstr>Chapter 8</vt:lpstr>
      <vt:lpstr>Chapter 8</vt:lpstr>
      <vt:lpstr>Chapter 9</vt:lpstr>
      <vt:lpstr>Chapter 9</vt:lpstr>
      <vt:lpstr>Chapter 10</vt:lpstr>
      <vt:lpstr>Chapter 10</vt:lpstr>
      <vt:lpstr>Chapter 10</vt:lpstr>
      <vt:lpstr>Chapter 11</vt:lpstr>
      <vt:lpstr>Chapter 12</vt:lpstr>
      <vt:lpstr>Chapter 12</vt:lpstr>
      <vt:lpstr>Chapter 13</vt:lpstr>
      <vt:lpstr>Chapter 13</vt:lpstr>
      <vt:lpstr>Chapter 13</vt:lpstr>
      <vt:lpstr>Chapter 13</vt:lpstr>
      <vt:lpstr>Chapter 13</vt:lpstr>
      <vt:lpstr>Chapter 13</vt:lpstr>
      <vt:lpstr>Chapter 14</vt:lpstr>
      <vt:lpstr>Chapter 14</vt:lpstr>
      <vt:lpstr>Chapter 15</vt:lpstr>
      <vt:lpstr>Chapter 15</vt:lpstr>
      <vt:lpstr>Chapter 15</vt:lpstr>
      <vt:lpstr>Chapter 16</vt:lpstr>
      <vt:lpstr>Chapter 16</vt:lpstr>
      <vt:lpstr>Chapter 16</vt:lpstr>
      <vt:lpstr>Chapter 17</vt:lpstr>
      <vt:lpstr>Chapter 17</vt:lpstr>
      <vt:lpstr>Chapter 17</vt:lpstr>
      <vt:lpstr>Chapter 18</vt:lpstr>
      <vt:lpstr>Chapter 18</vt:lpstr>
      <vt:lpstr>Chapter 18</vt:lpstr>
      <vt:lpstr>Chapter 18</vt:lpstr>
      <vt:lpstr>Chapter 19</vt:lpstr>
      <vt:lpstr>Chapter 19</vt:lpstr>
      <vt:lpstr>Chapter 19</vt:lpstr>
      <vt:lpstr>Chapter 20</vt:lpstr>
      <vt:lpstr>Chapter 20</vt:lpstr>
      <vt:lpstr>Chapter 20</vt:lpstr>
      <vt:lpstr>Chapter 20</vt:lpstr>
      <vt:lpstr>Chapter 20</vt:lpstr>
      <vt:lpstr>Chapter 21</vt:lpstr>
      <vt:lpstr>PowerPoint Presentation</vt:lpstr>
      <vt:lpstr>PowerPoint Presentation</vt:lpstr>
      <vt:lpstr>PowerPoint Presentation</vt:lpstr>
      <vt:lpstr>Chapter 22</vt:lpstr>
      <vt:lpstr>PowerPoint Presentation</vt:lpstr>
      <vt:lpstr>Chapter 23</vt:lpstr>
      <vt:lpstr>Chapter 24</vt:lpstr>
      <vt:lpstr>Chapter 25</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Chinua Achebe</dc:title>
  <dc:creator>George</dc:creator>
  <cp:lastModifiedBy>George</cp:lastModifiedBy>
  <cp:revision>28</cp:revision>
  <dcterms:created xsi:type="dcterms:W3CDTF">2012-04-08T23:24:13Z</dcterms:created>
  <dcterms:modified xsi:type="dcterms:W3CDTF">2012-04-25T15:20:15Z</dcterms:modified>
</cp:coreProperties>
</file>