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31E12F-3313-449C-A3D8-1B2FE14C79F0}" type="datetimeFigureOut">
              <a:rPr lang="en-US" smtClean="0"/>
              <a:t>7/23/2011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7E7152-F572-498D-A0D4-263353F366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45812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7E7152-F572-498D-A0D4-263353F3662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0276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7E7152-F572-498D-A0D4-263353F3662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1633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7E7152-F572-498D-A0D4-263353F3662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12585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7E7152-F572-498D-A0D4-263353F3662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9404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7E7152-F572-498D-A0D4-263353F3662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2125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7E7152-F572-498D-A0D4-263353F3662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7385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C6E4-0063-41E5-88C4-1D2CA2B2D46D}" type="datetimeFigureOut">
              <a:rPr lang="en-US" smtClean="0"/>
              <a:t>7/23/2011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BE01B-1370-4D50-9650-3150D00428B6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C6E4-0063-41E5-88C4-1D2CA2B2D46D}" type="datetimeFigureOut">
              <a:rPr lang="en-US" smtClean="0"/>
              <a:t>7/23/2011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BE01B-1370-4D50-9650-3150D00428B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C6E4-0063-41E5-88C4-1D2CA2B2D46D}" type="datetimeFigureOut">
              <a:rPr lang="en-US" smtClean="0"/>
              <a:t>7/23/2011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BE01B-1370-4D50-9650-3150D00428B6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C6E4-0063-41E5-88C4-1D2CA2B2D46D}" type="datetimeFigureOut">
              <a:rPr lang="en-US" smtClean="0"/>
              <a:t>7/23/2011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BE01B-1370-4D50-9650-3150D00428B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C6E4-0063-41E5-88C4-1D2CA2B2D46D}" type="datetimeFigureOut">
              <a:rPr lang="en-US" smtClean="0"/>
              <a:t>7/23/2011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BE01B-1370-4D50-9650-3150D00428B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C6E4-0063-41E5-88C4-1D2CA2B2D46D}" type="datetimeFigureOut">
              <a:rPr lang="en-US" smtClean="0"/>
              <a:t>7/23/2011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BE01B-1370-4D50-9650-3150D00428B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C6E4-0063-41E5-88C4-1D2CA2B2D46D}" type="datetimeFigureOut">
              <a:rPr lang="en-US" smtClean="0"/>
              <a:t>7/23/2011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BE01B-1370-4D50-9650-3150D00428B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C6E4-0063-41E5-88C4-1D2CA2B2D46D}" type="datetimeFigureOut">
              <a:rPr lang="en-US" smtClean="0"/>
              <a:t>7/23/2011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BE01B-1370-4D50-9650-3150D00428B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C6E4-0063-41E5-88C4-1D2CA2B2D46D}" type="datetimeFigureOut">
              <a:rPr lang="en-US" smtClean="0"/>
              <a:t>7/23/2011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3EBE01B-1370-4D50-9650-3150D00428B6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C6E4-0063-41E5-88C4-1D2CA2B2D46D}" type="datetimeFigureOut">
              <a:rPr lang="en-US" smtClean="0"/>
              <a:t>7/23/2011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BE01B-1370-4D50-9650-3150D00428B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4C6E4-0063-41E5-88C4-1D2CA2B2D46D}" type="datetimeFigureOut">
              <a:rPr lang="en-US" smtClean="0"/>
              <a:t>7/23/2011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BE01B-1370-4D50-9650-3150D00428B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354C6E4-0063-41E5-88C4-1D2CA2B2D46D}" type="datetimeFigureOut">
              <a:rPr lang="en-US" smtClean="0"/>
              <a:t>7/23/2011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3EBE01B-1370-4D50-9650-3150D00428B6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ideo" Target="http://www.youtube.com/v/zn2YHQ_ogr4?version=3&amp;hl=en_US" TargetMode="Externa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What is literature?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225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literature?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Understanding exactly what literature is has always been a </a:t>
            </a:r>
            <a:r>
              <a:rPr lang="en-US" dirty="0" smtClean="0"/>
              <a:t>challenge.</a:t>
            </a:r>
          </a:p>
          <a:p>
            <a:r>
              <a:rPr lang="en-US" dirty="0"/>
              <a:t>“</a:t>
            </a:r>
            <a:r>
              <a:rPr lang="en-US" dirty="0" smtClean="0"/>
              <a:t>I know </a:t>
            </a:r>
            <a:r>
              <a:rPr lang="en-US" dirty="0"/>
              <a:t>it when I see </a:t>
            </a:r>
            <a:r>
              <a:rPr lang="en-US" dirty="0" smtClean="0"/>
              <a:t>it.”</a:t>
            </a:r>
          </a:p>
          <a:p>
            <a:r>
              <a:rPr lang="en-US" dirty="0"/>
              <a:t>“Anything is literature if you want to read it that way</a:t>
            </a:r>
            <a:r>
              <a:rPr lang="en-US" dirty="0" smtClean="0"/>
              <a:t>.”</a:t>
            </a:r>
          </a:p>
          <a:p>
            <a:r>
              <a:rPr lang="en-US" dirty="0"/>
              <a:t>What is not literature? </a:t>
            </a:r>
            <a:endParaRPr lang="en-US" dirty="0" smtClean="0"/>
          </a:p>
          <a:p>
            <a:r>
              <a:rPr lang="en-US" dirty="0" smtClean="0"/>
              <a:t>What </a:t>
            </a:r>
            <a:r>
              <a:rPr lang="en-US" dirty="0"/>
              <a:t>is the nature of literature </a:t>
            </a:r>
            <a:r>
              <a:rPr lang="en-US" dirty="0" smtClean="0"/>
              <a:t>?</a:t>
            </a:r>
          </a:p>
          <a:p>
            <a:r>
              <a:rPr lang="en-US" dirty="0" smtClean="0"/>
              <a:t>Find a definition that fits your understanding of what is and is not literature.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4153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literature does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Creates an imaginary world.</a:t>
            </a:r>
          </a:p>
          <a:p>
            <a:r>
              <a:rPr lang="en-US" dirty="0" smtClean="0"/>
              <a:t>Brings the reader into </a:t>
            </a:r>
            <a:r>
              <a:rPr lang="en-US" dirty="0"/>
              <a:t>contact with </a:t>
            </a:r>
            <a:r>
              <a:rPr lang="en-US" dirty="0" smtClean="0"/>
              <a:t>an unfamiliar world.</a:t>
            </a:r>
          </a:p>
          <a:p>
            <a:r>
              <a:rPr lang="en-US" dirty="0" smtClean="0"/>
              <a:t>Make </a:t>
            </a:r>
            <a:r>
              <a:rPr lang="en-US" dirty="0"/>
              <a:t>connections with other human beings and their </a:t>
            </a:r>
            <a:r>
              <a:rPr lang="en-US" dirty="0" smtClean="0"/>
              <a:t>concerns.</a:t>
            </a:r>
          </a:p>
          <a:p>
            <a:r>
              <a:rPr lang="en-US" dirty="0" smtClean="0"/>
              <a:t>Increases </a:t>
            </a:r>
            <a:r>
              <a:rPr lang="en-US" dirty="0"/>
              <a:t>our sense of beauty in the world</a:t>
            </a:r>
          </a:p>
        </p:txBody>
      </p:sp>
    </p:spTree>
    <p:extLst>
      <p:ext uri="{BB962C8B-B14F-4D97-AF65-F5344CB8AC3E}">
        <p14:creationId xmlns:p14="http://schemas.microsoft.com/office/powerpoint/2010/main" val="3991391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literature does</a:t>
            </a:r>
          </a:p>
        </p:txBody>
      </p:sp>
      <p:pic>
        <p:nvPicPr>
          <p:cNvPr id="4" name="zn2YHQ_ogr4?version=3&amp;hl=en_US"/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854200" y="1981200"/>
            <a:ext cx="5461000" cy="4095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prstDash val="solid"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64733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literature does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Stimulates </a:t>
            </a:r>
            <a:r>
              <a:rPr lang="en-US" dirty="0"/>
              <a:t>our imagination and </a:t>
            </a:r>
            <a:r>
              <a:rPr lang="en-US" dirty="0" smtClean="0"/>
              <a:t>creativity.</a:t>
            </a:r>
          </a:p>
          <a:p>
            <a:r>
              <a:rPr lang="en-US" dirty="0" smtClean="0"/>
              <a:t>Makes </a:t>
            </a:r>
            <a:r>
              <a:rPr lang="en-US" dirty="0"/>
              <a:t>us emotionally and mentally sophisticated human </a:t>
            </a:r>
            <a:r>
              <a:rPr lang="en-US" dirty="0" smtClean="0"/>
              <a:t>beings.</a:t>
            </a:r>
          </a:p>
          <a:p>
            <a:r>
              <a:rPr lang="en-US" dirty="0" smtClean="0"/>
              <a:t>Increases </a:t>
            </a:r>
            <a:r>
              <a:rPr lang="en-US" dirty="0"/>
              <a:t>our writing </a:t>
            </a:r>
            <a:r>
              <a:rPr lang="en-US" dirty="0" smtClean="0"/>
              <a:t>ability.</a:t>
            </a:r>
          </a:p>
          <a:p>
            <a:r>
              <a:rPr lang="en-US" dirty="0" smtClean="0"/>
              <a:t>Creates open-mindedness.</a:t>
            </a:r>
          </a:p>
          <a:p>
            <a:r>
              <a:rPr lang="en-US" dirty="0" smtClean="0"/>
              <a:t>Helps us develop new </a:t>
            </a:r>
            <a:r>
              <a:rPr lang="en-US" dirty="0"/>
              <a:t>questions, insights, </a:t>
            </a:r>
            <a:r>
              <a:rPr lang="en-US" dirty="0" smtClean="0"/>
              <a:t>and understandings.</a:t>
            </a:r>
          </a:p>
          <a:p>
            <a:r>
              <a:rPr lang="en-US" dirty="0" smtClean="0"/>
              <a:t>Permits </a:t>
            </a:r>
            <a:r>
              <a:rPr lang="en-US" dirty="0"/>
              <a:t>us to see the world with new </a:t>
            </a:r>
            <a:r>
              <a:rPr lang="en-US" dirty="0" smtClean="0"/>
              <a:t>eyes.</a:t>
            </a:r>
          </a:p>
        </p:txBody>
      </p:sp>
    </p:spTree>
    <p:extLst>
      <p:ext uri="{BB962C8B-B14F-4D97-AF65-F5344CB8AC3E}">
        <p14:creationId xmlns:p14="http://schemas.microsoft.com/office/powerpoint/2010/main" val="37261503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literature does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Helps us wrestle </a:t>
            </a:r>
            <a:r>
              <a:rPr lang="en-US" dirty="0"/>
              <a:t>away from us our comfortable </a:t>
            </a:r>
            <a:r>
              <a:rPr lang="en-US" dirty="0" smtClean="0"/>
              <a:t>assumptions.</a:t>
            </a:r>
          </a:p>
          <a:p>
            <a:r>
              <a:rPr lang="en-US" dirty="0" smtClean="0"/>
              <a:t>Help us deepen our understanding </a:t>
            </a:r>
            <a:r>
              <a:rPr lang="en-US" dirty="0"/>
              <a:t>of particular issues of </a:t>
            </a:r>
            <a:r>
              <a:rPr lang="en-US" dirty="0" smtClean="0"/>
              <a:t>universal importance.</a:t>
            </a:r>
          </a:p>
          <a:p>
            <a:r>
              <a:rPr lang="en-US" dirty="0"/>
              <a:t>Franz </a:t>
            </a:r>
            <a:r>
              <a:rPr lang="en-US" dirty="0" smtClean="0"/>
              <a:t>Kafka: </a:t>
            </a:r>
            <a:endParaRPr lang="en-US" dirty="0"/>
          </a:p>
          <a:p>
            <a:pPr marL="365760" lvl="1" indent="0">
              <a:buNone/>
            </a:pPr>
            <a:r>
              <a:rPr lang="en-US" dirty="0" smtClean="0"/>
              <a:t>If </a:t>
            </a:r>
            <a:r>
              <a:rPr lang="en-US" dirty="0"/>
              <a:t>the book we are reading does not wake us, as with a fist hammering on our skull, why then do we read it?… What we must have are those books which come upon us like ill-fortune, and distress us deeply, like the death of one we love better than ourselves….A book must be an ice-axe to break the frozen sea inside us</a:t>
            </a:r>
            <a:r>
              <a:rPr lang="en-US" dirty="0" smtClean="0"/>
              <a:t>.</a:t>
            </a:r>
          </a:p>
          <a:p>
            <a:r>
              <a:rPr lang="en-US" dirty="0" smtClean="0"/>
              <a:t>What </a:t>
            </a:r>
            <a:r>
              <a:rPr lang="en-US" dirty="0"/>
              <a:t>does literature do for you?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76905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1805</TotalTime>
  <Words>266</Words>
  <Application>Microsoft Office PowerPoint</Application>
  <PresentationFormat>On-screen Show (4:3)</PresentationFormat>
  <Paragraphs>33</Paragraphs>
  <Slides>6</Slides>
  <Notes>6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Flow</vt:lpstr>
      <vt:lpstr>What is literature?</vt:lpstr>
      <vt:lpstr>What is literature?</vt:lpstr>
      <vt:lpstr>What literature does</vt:lpstr>
      <vt:lpstr>What literature does</vt:lpstr>
      <vt:lpstr>What literature does</vt:lpstr>
      <vt:lpstr>What literature does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literature?</dc:title>
  <dc:creator>George</dc:creator>
  <cp:lastModifiedBy>George</cp:lastModifiedBy>
  <cp:revision>8</cp:revision>
  <cp:lastPrinted>2011-07-22T23:47:45Z</cp:lastPrinted>
  <dcterms:created xsi:type="dcterms:W3CDTF">2011-07-22T23:44:05Z</dcterms:created>
  <dcterms:modified xsi:type="dcterms:W3CDTF">2011-07-24T17:59:54Z</dcterms:modified>
</cp:coreProperties>
</file>