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D6863-26A2-4A59-AB32-E3FD056C973B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B2C55-5AF8-41C5-9D33-17F09A1B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53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5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792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5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72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51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25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27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53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99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58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EB2C55-5AF8-41C5-9D33-17F09A1B54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35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11A720-EBA0-4E4E-AB33-B168EACC1AE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4FEC1F-CBAD-490C-8C58-62C92153C8D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Marie de France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3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Laustic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knights neighbors.</a:t>
            </a:r>
          </a:p>
          <a:p>
            <a:r>
              <a:rPr lang="en-US" dirty="0" smtClean="0"/>
              <a:t>One in love with the other one’s wife.</a:t>
            </a:r>
          </a:p>
          <a:p>
            <a:r>
              <a:rPr lang="en-US" dirty="0" smtClean="0"/>
              <a:t>She: courtly, elegant, conducts herself as custom dictated, with admirable propriety. Ideal wife.</a:t>
            </a:r>
          </a:p>
          <a:p>
            <a:r>
              <a:rPr lang="en-US" dirty="0" smtClean="0"/>
              <a:t>She loves the knight because he is a perfect knight, and he lives close by.</a:t>
            </a:r>
          </a:p>
          <a:p>
            <a:r>
              <a:rPr lang="en-US" dirty="0" smtClean="0"/>
              <a:t>Innocent love? Seeing and talking through windows.</a:t>
            </a:r>
          </a:p>
          <a:p>
            <a:r>
              <a:rPr lang="en-US" dirty="0" smtClean="0"/>
              <a:t>Why is the husband angry at his lady for listening to the nightingale?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928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Laustic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symbolism of the nightingale?</a:t>
            </a:r>
          </a:p>
          <a:p>
            <a:r>
              <a:rPr lang="en-US" dirty="0" smtClean="0"/>
              <a:t>What is the symbolism of the killing of the nightingale? “bespattered with blood, thrown on her breast”.</a:t>
            </a:r>
          </a:p>
          <a:p>
            <a:r>
              <a:rPr lang="en-US" dirty="0" smtClean="0"/>
              <a:t>The final fate of </a:t>
            </a:r>
            <a:r>
              <a:rPr lang="en-US" smtClean="0"/>
              <a:t>the nightingale.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63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Marie de 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far as we know, Marie de France is the first woman writer in France. </a:t>
            </a:r>
            <a:endParaRPr lang="en-US" dirty="0" smtClean="0"/>
          </a:p>
          <a:p>
            <a:r>
              <a:rPr lang="en-US" dirty="0" smtClean="0"/>
              <a:t>Wrote </a:t>
            </a:r>
            <a:r>
              <a:rPr lang="en-US" dirty="0"/>
              <a:t>in the twelfth </a:t>
            </a:r>
            <a:r>
              <a:rPr lang="en-US" dirty="0" smtClean="0"/>
              <a:t>century.</a:t>
            </a:r>
          </a:p>
          <a:p>
            <a:r>
              <a:rPr lang="en-US" dirty="0"/>
              <a:t>H</a:t>
            </a:r>
            <a:r>
              <a:rPr lang="en-US" dirty="0" smtClean="0"/>
              <a:t>elped </a:t>
            </a:r>
            <a:r>
              <a:rPr lang="en-US" dirty="0"/>
              <a:t>establish the major forms and themes of </a:t>
            </a:r>
            <a:r>
              <a:rPr lang="en-US" dirty="0" smtClean="0"/>
              <a:t>what </a:t>
            </a:r>
            <a:r>
              <a:rPr lang="en-US" dirty="0"/>
              <a:t>we now call </a:t>
            </a:r>
            <a:r>
              <a:rPr lang="en-US" dirty="0" smtClean="0"/>
              <a:t>romances: novelistic </a:t>
            </a:r>
            <a:r>
              <a:rPr lang="en-US" dirty="0"/>
              <a:t>narratives that deal with adventure and love. </a:t>
            </a:r>
            <a:endParaRPr lang="en-US" dirty="0" smtClean="0"/>
          </a:p>
          <a:p>
            <a:r>
              <a:rPr lang="en-US" dirty="0" smtClean="0"/>
              <a:t>She </a:t>
            </a:r>
            <a:r>
              <a:rPr lang="en-US" dirty="0"/>
              <a:t>also wrote </a:t>
            </a:r>
            <a:r>
              <a:rPr lang="en-US" i="1" dirty="0" err="1" smtClean="0"/>
              <a:t>lais</a:t>
            </a:r>
            <a:r>
              <a:rPr lang="en-US" i="1" dirty="0" smtClean="0"/>
              <a:t>, or lays</a:t>
            </a:r>
            <a:r>
              <a:rPr lang="en-US" dirty="0" smtClean="0"/>
              <a:t>, </a:t>
            </a:r>
            <a:r>
              <a:rPr lang="en-US" dirty="0"/>
              <a:t>short narratives of love, adventure, and the supernatural, </a:t>
            </a:r>
            <a:r>
              <a:rPr lang="en-US" dirty="0" smtClean="0"/>
              <a:t>which are </a:t>
            </a:r>
            <a:r>
              <a:rPr lang="en-US" dirty="0"/>
              <a:t>of Celtic origin. </a:t>
            </a:r>
          </a:p>
        </p:txBody>
      </p:sp>
    </p:spTree>
    <p:extLst>
      <p:ext uri="{BB962C8B-B14F-4D97-AF65-F5344CB8AC3E}">
        <p14:creationId xmlns:p14="http://schemas.microsoft.com/office/powerpoint/2010/main" val="66103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Marie de 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</a:t>
            </a:r>
            <a:r>
              <a:rPr lang="en-US" dirty="0"/>
              <a:t>wrote in Anglo-Norman, a French dialect spoken by the nobility of </a:t>
            </a:r>
            <a:r>
              <a:rPr lang="en-US" dirty="0" err="1"/>
              <a:t>postconquest</a:t>
            </a:r>
            <a:r>
              <a:rPr lang="en-US" dirty="0"/>
              <a:t> England. </a:t>
            </a:r>
          </a:p>
          <a:p>
            <a:r>
              <a:rPr lang="en-US" dirty="0"/>
              <a:t>Her work conveys genuine concern for contemporary social issues, particularly the relative absence of rights for women.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523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Courtly Love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Medieval </a:t>
            </a:r>
            <a:r>
              <a:rPr lang="en-US" dirty="0"/>
              <a:t>European conception of nobly and chivalrously expressing love and </a:t>
            </a:r>
            <a:r>
              <a:rPr lang="en-US" dirty="0" smtClean="0"/>
              <a:t>admiration.</a:t>
            </a:r>
          </a:p>
          <a:p>
            <a:r>
              <a:rPr lang="en-US" dirty="0" smtClean="0"/>
              <a:t>Courtly </a:t>
            </a:r>
            <a:r>
              <a:rPr lang="en-US" dirty="0"/>
              <a:t>love was secret and between members of the </a:t>
            </a:r>
            <a:r>
              <a:rPr lang="en-US" dirty="0" smtClean="0"/>
              <a:t>nobility.</a:t>
            </a:r>
          </a:p>
          <a:p>
            <a:r>
              <a:rPr lang="en-US" dirty="0" smtClean="0"/>
              <a:t>Generally </a:t>
            </a:r>
            <a:r>
              <a:rPr lang="en-US" dirty="0"/>
              <a:t>not practiced between husband and wife</a:t>
            </a:r>
            <a:r>
              <a:rPr lang="en-US" dirty="0" smtClean="0"/>
              <a:t>.</a:t>
            </a:r>
          </a:p>
          <a:p>
            <a:r>
              <a:rPr lang="en-US" dirty="0"/>
              <a:t>C</a:t>
            </a:r>
            <a:r>
              <a:rPr lang="en-US" dirty="0" smtClean="0"/>
              <a:t>ondemnation </a:t>
            </a:r>
            <a:r>
              <a:rPr lang="en-US" dirty="0"/>
              <a:t>of courtly love in the beginning of the 13th century by the church as </a:t>
            </a:r>
            <a:r>
              <a:rPr lang="en-US" dirty="0" smtClean="0"/>
              <a:t>heretical.</a:t>
            </a:r>
          </a:p>
          <a:p>
            <a:r>
              <a:rPr lang="en-US" dirty="0"/>
              <a:t> </a:t>
            </a:r>
            <a:r>
              <a:rPr lang="en-US" dirty="0" smtClean="0"/>
              <a:t>Prevalence </a:t>
            </a:r>
            <a:r>
              <a:rPr lang="en-US" dirty="0"/>
              <a:t>of arranged marriages required other outlets for the expression of more personal occurrences of romantic </a:t>
            </a:r>
            <a:r>
              <a:rPr lang="en-US" dirty="0" smtClean="0"/>
              <a:t>love.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14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icture </a:t>
            </a:r>
            <a:r>
              <a:rPr lang="en-US" dirty="0"/>
              <a:t>of Arthur’s </a:t>
            </a:r>
            <a:r>
              <a:rPr lang="en-US" dirty="0" smtClean="0"/>
              <a:t>court.</a:t>
            </a:r>
          </a:p>
          <a:p>
            <a:r>
              <a:rPr lang="en-US" dirty="0"/>
              <a:t>Attacked from without by </a:t>
            </a:r>
            <a:r>
              <a:rPr lang="en-US" dirty="0" err="1"/>
              <a:t>Picts</a:t>
            </a:r>
            <a:r>
              <a:rPr lang="en-US" dirty="0"/>
              <a:t> and </a:t>
            </a:r>
            <a:r>
              <a:rPr lang="en-US" dirty="0" smtClean="0"/>
              <a:t>Scots</a:t>
            </a:r>
          </a:p>
          <a:p>
            <a:r>
              <a:rPr lang="en-US" dirty="0" smtClean="0"/>
              <a:t>And </a:t>
            </a:r>
            <a:r>
              <a:rPr lang="en-US" dirty="0"/>
              <a:t>knights are unjust to </a:t>
            </a:r>
            <a:r>
              <a:rPr lang="en-US" dirty="0" err="1" smtClean="0"/>
              <a:t>Lanval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Arthur “apportioned wives and lands to all”, except to </a:t>
            </a:r>
            <a:r>
              <a:rPr lang="en-US" dirty="0" err="1" smtClean="0"/>
              <a:t>Lanval</a:t>
            </a:r>
            <a:endParaRPr lang="en-US" dirty="0" smtClean="0"/>
          </a:p>
          <a:p>
            <a:r>
              <a:rPr lang="en-US" dirty="0"/>
              <a:t>Knights are envious and </a:t>
            </a:r>
            <a:r>
              <a:rPr lang="en-US" dirty="0" smtClean="0"/>
              <a:t>hypocritical, because of his “valor, generosity, beauty and </a:t>
            </a:r>
            <a:r>
              <a:rPr lang="en-US" dirty="0" err="1" smtClean="0"/>
              <a:t>prowes</a:t>
            </a:r>
            <a:r>
              <a:rPr lang="en-US" dirty="0" smtClean="0"/>
              <a:t>”.</a:t>
            </a:r>
          </a:p>
          <a:p>
            <a:r>
              <a:rPr lang="en-US" dirty="0" err="1" smtClean="0"/>
              <a:t>Lanval</a:t>
            </a:r>
            <a:r>
              <a:rPr lang="en-US" dirty="0" smtClean="0"/>
              <a:t> – son of a king, but no inheritance.</a:t>
            </a:r>
          </a:p>
        </p:txBody>
      </p:sp>
    </p:spTree>
    <p:extLst>
      <p:ext uri="{BB962C8B-B14F-4D97-AF65-F5344CB8AC3E}">
        <p14:creationId xmlns:p14="http://schemas.microsoft.com/office/powerpoint/2010/main" val="2419764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Lanval</a:t>
            </a:r>
            <a:r>
              <a:rPr lang="en-US" dirty="0" smtClean="0"/>
              <a:t> </a:t>
            </a:r>
            <a:r>
              <a:rPr lang="en-US" dirty="0"/>
              <a:t>rides out aimlessly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Discovers what is forbidden to him at the court: love, sexuality, wealth, without any effort on his part.</a:t>
            </a:r>
          </a:p>
          <a:p>
            <a:r>
              <a:rPr lang="en-US" dirty="0" smtClean="0"/>
              <a:t>Arthur’s </a:t>
            </a:r>
            <a:r>
              <a:rPr lang="en-US" dirty="0"/>
              <a:t>court set against the </a:t>
            </a:r>
            <a:r>
              <a:rPr lang="en-US" dirty="0" err="1"/>
              <a:t>otherworldy</a:t>
            </a:r>
            <a:r>
              <a:rPr lang="en-US" dirty="0"/>
              <a:t> </a:t>
            </a:r>
            <a:r>
              <a:rPr lang="en-US" dirty="0" smtClean="0"/>
              <a:t>one of the damsel.</a:t>
            </a:r>
          </a:p>
          <a:p>
            <a:r>
              <a:rPr lang="en-US" dirty="0" smtClean="0"/>
              <a:t>Love at first sight?</a:t>
            </a:r>
          </a:p>
          <a:p>
            <a:r>
              <a:rPr lang="en-US" dirty="0" smtClean="0"/>
              <a:t>Concept of love and beauty from the perspective of a 12</a:t>
            </a:r>
            <a:r>
              <a:rPr lang="en-US" baseline="30000" dirty="0" smtClean="0"/>
              <a:t>th</a:t>
            </a:r>
            <a:r>
              <a:rPr lang="en-US" dirty="0" smtClean="0"/>
              <a:t> century woman.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62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Marie see herself in the persona of the damsel?</a:t>
            </a:r>
          </a:p>
          <a:p>
            <a:r>
              <a:rPr lang="en-US" dirty="0" smtClean="0"/>
              <a:t>Is the description written for a male or female audience?</a:t>
            </a:r>
          </a:p>
          <a:p>
            <a:r>
              <a:rPr lang="en-US" dirty="0" smtClean="0"/>
              <a:t>Why keep it a secret?</a:t>
            </a:r>
          </a:p>
          <a:p>
            <a:r>
              <a:rPr lang="en-US" dirty="0" smtClean="0"/>
              <a:t>Can it be true? Is </a:t>
            </a:r>
            <a:r>
              <a:rPr lang="en-US" dirty="0"/>
              <a:t>it perhaps a dream</a:t>
            </a:r>
            <a:r>
              <a:rPr lang="en-US" dirty="0" smtClean="0"/>
              <a:t>?</a:t>
            </a:r>
          </a:p>
          <a:p>
            <a:r>
              <a:rPr lang="en-US" dirty="0" smtClean="0"/>
              <a:t>Distributes wealth to everyone, unlike Arthur.</a:t>
            </a:r>
          </a:p>
          <a:p>
            <a:r>
              <a:rPr lang="en-US" dirty="0" smtClean="0"/>
              <a:t>How to respond to a love proposal from the queen?</a:t>
            </a:r>
          </a:p>
          <a:p>
            <a:r>
              <a:rPr lang="en-US" dirty="0" smtClean="0"/>
              <a:t>Taunting: I’ve heard you don’t like women, you like boys.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075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already have a lover. My lover’s ugliest servant is prettier and better than you in every way.</a:t>
            </a:r>
          </a:p>
          <a:p>
            <a:r>
              <a:rPr lang="en-US" dirty="0" smtClean="0"/>
              <a:t>Inappropriate for a knight to disobey or shame a queen. Compare to Gawain.</a:t>
            </a:r>
          </a:p>
          <a:p>
            <a:r>
              <a:rPr lang="en-US" dirty="0" smtClean="0"/>
              <a:t>Barons are to pass judgment.</a:t>
            </a:r>
          </a:p>
          <a:p>
            <a:r>
              <a:rPr lang="en-US" dirty="0" smtClean="0"/>
              <a:t>Everyone knows </a:t>
            </a:r>
            <a:r>
              <a:rPr lang="en-US" dirty="0" err="1" smtClean="0"/>
              <a:t>Lanval</a:t>
            </a:r>
            <a:r>
              <a:rPr lang="en-US" dirty="0" smtClean="0"/>
              <a:t> is wrongly accused.</a:t>
            </a:r>
          </a:p>
          <a:p>
            <a:r>
              <a:rPr lang="en-US" dirty="0" smtClean="0"/>
              <a:t>But, “one should honor one’s lord in all things”.</a:t>
            </a:r>
          </a:p>
          <a:p>
            <a:r>
              <a:rPr lang="en-US" dirty="0" smtClean="0"/>
              <a:t>Can’t send for the beloved to defend him.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2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 of the lady’s beauty. Concept of ideal beauty.</a:t>
            </a:r>
          </a:p>
          <a:p>
            <a:r>
              <a:rPr lang="en-US" dirty="0" smtClean="0"/>
              <a:t>Who forms the concept of female beauty in society, men or women?</a:t>
            </a:r>
          </a:p>
          <a:p>
            <a:r>
              <a:rPr lang="en-US" dirty="0" smtClean="0"/>
              <a:t>Let me take my coat off so you can see how beautiful I am.</a:t>
            </a:r>
          </a:p>
          <a:p>
            <a:r>
              <a:rPr lang="en-US" dirty="0" smtClean="0"/>
              <a:t>The queen was lying.</a:t>
            </a:r>
          </a:p>
          <a:p>
            <a:r>
              <a:rPr lang="en-US" dirty="0" err="1" smtClean="0"/>
              <a:t>Lanval</a:t>
            </a:r>
            <a:r>
              <a:rPr lang="en-US" dirty="0" smtClean="0"/>
              <a:t> and the lady ride off.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784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</TotalTime>
  <Words>548</Words>
  <Application>Microsoft Office PowerPoint</Application>
  <PresentationFormat>On-screen Show (4:3)</PresentationFormat>
  <Paragraphs>71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Marie de France</vt:lpstr>
      <vt:lpstr>Marie de France</vt:lpstr>
      <vt:lpstr>Marie de France</vt:lpstr>
      <vt:lpstr>Courtly Love</vt:lpstr>
      <vt:lpstr>Lanval</vt:lpstr>
      <vt:lpstr>Lanval</vt:lpstr>
      <vt:lpstr>Lanval</vt:lpstr>
      <vt:lpstr>Lanval</vt:lpstr>
      <vt:lpstr>Lanval</vt:lpstr>
      <vt:lpstr>Laustic</vt:lpstr>
      <vt:lpstr>Laustic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Marie de France</dc:title>
  <dc:creator>George</dc:creator>
  <cp:lastModifiedBy>George</cp:lastModifiedBy>
  <cp:revision>11</cp:revision>
  <dcterms:created xsi:type="dcterms:W3CDTF">2011-11-01T23:52:27Z</dcterms:created>
  <dcterms:modified xsi:type="dcterms:W3CDTF">2011-11-02T15:33:11Z</dcterms:modified>
</cp:coreProperties>
</file>