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0317-8C49-4E59-B824-2599DDBF64FC}" type="datetimeFigureOut">
              <a:rPr lang="en-US" smtClean="0"/>
              <a:t>1/19/2011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4A418-DD5B-451F-8AC1-8B7E261742E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0317-8C49-4E59-B824-2599DDBF64FC}" type="datetimeFigureOut">
              <a:rPr lang="en-US" smtClean="0"/>
              <a:t>1/19/2011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4A418-DD5B-451F-8AC1-8B7E261742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0317-8C49-4E59-B824-2599DDBF64FC}" type="datetimeFigureOut">
              <a:rPr lang="en-US" smtClean="0"/>
              <a:t>1/19/2011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4A418-DD5B-451F-8AC1-8B7E261742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0317-8C49-4E59-B824-2599DDBF64FC}" type="datetimeFigureOut">
              <a:rPr lang="en-US" smtClean="0"/>
              <a:t>1/19/2011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4A418-DD5B-451F-8AC1-8B7E261742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0317-8C49-4E59-B824-2599DDBF64FC}" type="datetimeFigureOut">
              <a:rPr lang="en-US" smtClean="0"/>
              <a:t>1/19/2011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4A418-DD5B-451F-8AC1-8B7E261742E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0317-8C49-4E59-B824-2599DDBF64FC}" type="datetimeFigureOut">
              <a:rPr lang="en-US" smtClean="0"/>
              <a:t>1/19/2011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4A418-DD5B-451F-8AC1-8B7E261742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0317-8C49-4E59-B824-2599DDBF64FC}" type="datetimeFigureOut">
              <a:rPr lang="en-US" smtClean="0"/>
              <a:t>1/19/2011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4A418-DD5B-451F-8AC1-8B7E261742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0317-8C49-4E59-B824-2599DDBF64FC}" type="datetimeFigureOut">
              <a:rPr lang="en-US" smtClean="0"/>
              <a:t>1/19/2011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4A418-DD5B-451F-8AC1-8B7E261742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0317-8C49-4E59-B824-2599DDBF64FC}" type="datetimeFigureOut">
              <a:rPr lang="en-US" smtClean="0"/>
              <a:t>1/19/2011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4A418-DD5B-451F-8AC1-8B7E261742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0317-8C49-4E59-B824-2599DDBF64FC}" type="datetimeFigureOut">
              <a:rPr lang="en-US" smtClean="0"/>
              <a:t>1/19/2011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4A418-DD5B-451F-8AC1-8B7E261742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0317-8C49-4E59-B824-2599DDBF64FC}" type="datetimeFigureOut">
              <a:rPr lang="en-US" smtClean="0"/>
              <a:t>1/19/2011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E34A418-DD5B-451F-8AC1-8B7E261742E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B520317-8C49-4E59-B824-2599DDBF64FC}" type="datetimeFigureOut">
              <a:rPr lang="en-US" smtClean="0"/>
              <a:t>1/19/2011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E34A418-DD5B-451F-8AC1-8B7E261742EE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Euripides’ </a:t>
            </a:r>
            <a:r>
              <a:rPr lang="en-US" i="1" dirty="0" smtClean="0"/>
              <a:t>Medea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Introductory Lecture</a:t>
            </a:r>
          </a:p>
          <a:p>
            <a:r>
              <a:rPr lang="en-US" dirty="0" smtClean="0"/>
              <a:t>1/20/2011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Euripides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Circa 480-406 BCE</a:t>
            </a:r>
          </a:p>
          <a:p>
            <a:r>
              <a:rPr lang="en-US" dirty="0" smtClean="0"/>
              <a:t>Last of 3 great Athenian tragedians (Aeschylus, Sophocles)</a:t>
            </a:r>
          </a:p>
          <a:p>
            <a:r>
              <a:rPr lang="en-US" dirty="0" smtClean="0"/>
              <a:t>Noted for:</a:t>
            </a:r>
          </a:p>
          <a:p>
            <a:pPr lvl="1"/>
            <a:r>
              <a:rPr lang="en-US" dirty="0" smtClean="0"/>
              <a:t>S</a:t>
            </a:r>
            <a:r>
              <a:rPr lang="en-US" dirty="0" smtClean="0"/>
              <a:t>trong female characters</a:t>
            </a:r>
          </a:p>
          <a:p>
            <a:pPr lvl="1"/>
            <a:r>
              <a:rPr lang="en-US" dirty="0" smtClean="0"/>
              <a:t>Intelligent slaves</a:t>
            </a:r>
          </a:p>
          <a:p>
            <a:pPr lvl="1"/>
            <a:r>
              <a:rPr lang="en-US" dirty="0" smtClean="0"/>
              <a:t>Use of heroes from Greek mythology</a:t>
            </a:r>
          </a:p>
          <a:p>
            <a:r>
              <a:rPr lang="en-US" dirty="0" smtClean="0"/>
              <a:t>~95 plays, including </a:t>
            </a:r>
            <a:r>
              <a:rPr lang="en-US" i="1" dirty="0" smtClean="0"/>
              <a:t>Medea</a:t>
            </a:r>
            <a:r>
              <a:rPr lang="en-US" dirty="0" smtClean="0"/>
              <a:t> (431 BCE)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Princess of Colchis (East on the Black Sea), niece of Circe (witch), grand-daughter of Helios (sun god)</a:t>
            </a:r>
          </a:p>
          <a:p>
            <a:r>
              <a:rPr lang="en-US" dirty="0" smtClean="0"/>
              <a:t>Betrays her family to help Jason and the Argonauts</a:t>
            </a:r>
          </a:p>
          <a:p>
            <a:pPr lvl="1"/>
            <a:r>
              <a:rPr lang="en-US" dirty="0" smtClean="0"/>
              <a:t>Killed her brother (chopped into bits!)</a:t>
            </a:r>
          </a:p>
          <a:p>
            <a:r>
              <a:rPr lang="en-US" dirty="0" smtClean="0"/>
              <a:t>Marries Jason, bears two sons</a:t>
            </a:r>
          </a:p>
          <a:p>
            <a:r>
              <a:rPr lang="en-US" dirty="0" smtClean="0"/>
              <a:t>Medea and Jason end up in Corinth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Euripides’ </a:t>
            </a:r>
            <a:r>
              <a:rPr lang="en-US" i="1" dirty="0" smtClean="0"/>
              <a:t>Medea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/>
              <a:t>Characters</a:t>
            </a:r>
            <a:endParaRPr lang="en-US" dirty="0" smtClean="0"/>
          </a:p>
          <a:p>
            <a:pPr lvl="1"/>
            <a:r>
              <a:rPr lang="en-US" dirty="0" smtClean="0"/>
              <a:t>Medea</a:t>
            </a:r>
          </a:p>
          <a:p>
            <a:pPr lvl="1"/>
            <a:r>
              <a:rPr lang="en-US" dirty="0" smtClean="0"/>
              <a:t>Jason</a:t>
            </a:r>
          </a:p>
          <a:p>
            <a:pPr lvl="1"/>
            <a:r>
              <a:rPr lang="en-US" dirty="0" smtClean="0"/>
              <a:t>Creon </a:t>
            </a:r>
          </a:p>
          <a:p>
            <a:pPr lvl="1"/>
            <a:r>
              <a:rPr lang="en-US" dirty="0" smtClean="0"/>
              <a:t>Aegeus</a:t>
            </a:r>
          </a:p>
          <a:p>
            <a:pPr lvl="1"/>
            <a:r>
              <a:rPr lang="en-US" dirty="0" smtClean="0"/>
              <a:t>Nurse &amp; Attendant</a:t>
            </a:r>
          </a:p>
          <a:p>
            <a:pPr lvl="1"/>
            <a:r>
              <a:rPr lang="en-US" dirty="0" smtClean="0"/>
              <a:t>Chorus </a:t>
            </a:r>
            <a:r>
              <a:rPr lang="en-US" b="1" dirty="0" smtClean="0"/>
              <a:t>of Corinthian Women</a:t>
            </a:r>
          </a:p>
          <a:p>
            <a:pPr lvl="1"/>
            <a:r>
              <a:rPr lang="en-US" dirty="0" smtClean="0"/>
              <a:t>Messenger</a:t>
            </a:r>
          </a:p>
          <a:p>
            <a:pPr lvl="1"/>
            <a:r>
              <a:rPr lang="en-US" dirty="0" smtClean="0"/>
              <a:t>Non-speaking roles: Creusa, Medea’s 2 children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the story?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Jason is to marry Creusa, </a:t>
            </a:r>
            <a:r>
              <a:rPr lang="en-US" dirty="0" err="1" smtClean="0"/>
              <a:t>Creon’s</a:t>
            </a:r>
            <a:r>
              <a:rPr lang="en-US" dirty="0" smtClean="0"/>
              <a:t> daughter</a:t>
            </a:r>
          </a:p>
          <a:p>
            <a:r>
              <a:rPr lang="en-US" dirty="0" smtClean="0"/>
              <a:t>Medea grieves the loss of her husband</a:t>
            </a:r>
          </a:p>
          <a:p>
            <a:pPr lvl="1"/>
            <a:r>
              <a:rPr lang="en-US" dirty="0" smtClean="0"/>
              <a:t>Many characters fear what this sorceress might do</a:t>
            </a:r>
          </a:p>
          <a:p>
            <a:r>
              <a:rPr lang="en-US" dirty="0" smtClean="0"/>
              <a:t>Creon orders her to be sent into exile</a:t>
            </a:r>
          </a:p>
          <a:p>
            <a:r>
              <a:rPr lang="en-US" dirty="0" smtClean="0"/>
              <a:t>Entrance of Aegeus- agrees to harbor Medea in exchange for helping his wife conceive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Medea’s vengeance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Death to Creon and Creusa!</a:t>
            </a:r>
          </a:p>
          <a:p>
            <a:pPr lvl="1"/>
            <a:r>
              <a:rPr lang="en-US" dirty="0" smtClean="0"/>
              <a:t>Poisons golden robes (wedding gifts)</a:t>
            </a:r>
          </a:p>
          <a:p>
            <a:r>
              <a:rPr lang="en-US" dirty="0" smtClean="0"/>
              <a:t>Euripides’ invention:</a:t>
            </a:r>
          </a:p>
          <a:p>
            <a:pPr lvl="1"/>
            <a:r>
              <a:rPr lang="en-US" dirty="0" smtClean="0"/>
              <a:t>Kills her own sons- Why?</a:t>
            </a:r>
          </a:p>
          <a:p>
            <a:r>
              <a:rPr lang="en-US" dirty="0" smtClean="0"/>
              <a:t>Medea escapes, with refuge promised in Athens, on a chariot of the sun-god Helios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to Consider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Was Jason wrong to marry Creusa? Any benefits to children/Medea?</a:t>
            </a:r>
          </a:p>
          <a:p>
            <a:r>
              <a:rPr lang="en-US" dirty="0" smtClean="0"/>
              <a:t>Is Medea justified in killing Creon &amp; Creusa?</a:t>
            </a:r>
          </a:p>
          <a:p>
            <a:pPr lvl="1"/>
            <a:r>
              <a:rPr lang="en-US" dirty="0" smtClean="0"/>
              <a:t>In killing her two sons?</a:t>
            </a:r>
          </a:p>
          <a:p>
            <a:pPr lvl="1"/>
            <a:r>
              <a:rPr lang="en-US" dirty="0" smtClean="0"/>
              <a:t>What does Medea’s murder of her children add? </a:t>
            </a:r>
          </a:p>
          <a:p>
            <a:pPr lvl="2"/>
            <a:r>
              <a:rPr lang="en-US" dirty="0" smtClean="0"/>
              <a:t>Other authors had them killed by the angry Corinthians</a:t>
            </a:r>
          </a:p>
          <a:p>
            <a:r>
              <a:rPr lang="en-US" dirty="0" smtClean="0"/>
              <a:t>Does Euripides authorize Medea’s actions by allowing her escape to Athens?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75</TotalTime>
  <Words>273</Words>
  <Application>Microsoft Office PowerPoint</Application>
  <PresentationFormat>On-screen Show (4:3)</PresentationFormat>
  <Paragraphs>46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Euripides’ Medea</vt:lpstr>
      <vt:lpstr>Euripides</vt:lpstr>
      <vt:lpstr>Medea</vt:lpstr>
      <vt:lpstr>Euripides’ Medea</vt:lpstr>
      <vt:lpstr>What’s the story?</vt:lpstr>
      <vt:lpstr>Medea’s vengeance</vt:lpstr>
      <vt:lpstr>Questions to Consider</vt:lpstr>
    </vt:vector>
  </TitlesOfParts>
  <Company>UF College of Liberal Arts &amp; Sciences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Euripides’ Medea</dc:title>
  <dc:creator>bsansbury1</dc:creator>
  <cp:lastModifiedBy>bsansbury1</cp:lastModifiedBy>
  <cp:revision>8</cp:revision>
  <dcterms:created xsi:type="dcterms:W3CDTF">2011-01-19T06:15:15Z</dcterms:created>
  <dcterms:modified xsi:type="dcterms:W3CDTF">2011-01-19T07:30:23Z</dcterms:modified>
</cp:coreProperties>
</file>