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C38ED0-EC3A-48F2-9042-3BBD75FF2264}" type="datetimeFigureOut">
              <a:rPr lang="en-US" smtClean="0"/>
              <a:t>9/28/2011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ED23EC-1AE7-413A-A32A-DA003E5CD181}" type="slidenum">
              <a:rPr lang="en-US" smtClean="0"/>
              <a:t>‹#›</a:t>
            </a:fld>
            <a:endParaRPr lang="en-US"/>
          </a:p>
        </p:txBody>
      </p:sp>
    </p:spTree>
    <p:extLst>
      <p:ext uri="{BB962C8B-B14F-4D97-AF65-F5344CB8AC3E}">
        <p14:creationId xmlns:p14="http://schemas.microsoft.com/office/powerpoint/2010/main" val="2472964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1</a:t>
            </a:fld>
            <a:endParaRPr lang="en-US"/>
          </a:p>
        </p:txBody>
      </p:sp>
    </p:spTree>
    <p:extLst>
      <p:ext uri="{BB962C8B-B14F-4D97-AF65-F5344CB8AC3E}">
        <p14:creationId xmlns:p14="http://schemas.microsoft.com/office/powerpoint/2010/main" val="1688288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10</a:t>
            </a:fld>
            <a:endParaRPr lang="en-US"/>
          </a:p>
        </p:txBody>
      </p:sp>
    </p:spTree>
    <p:extLst>
      <p:ext uri="{BB962C8B-B14F-4D97-AF65-F5344CB8AC3E}">
        <p14:creationId xmlns:p14="http://schemas.microsoft.com/office/powerpoint/2010/main" val="3465687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11</a:t>
            </a:fld>
            <a:endParaRPr lang="en-US"/>
          </a:p>
        </p:txBody>
      </p:sp>
    </p:spTree>
    <p:extLst>
      <p:ext uri="{BB962C8B-B14F-4D97-AF65-F5344CB8AC3E}">
        <p14:creationId xmlns:p14="http://schemas.microsoft.com/office/powerpoint/2010/main" val="3751642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12</a:t>
            </a:fld>
            <a:endParaRPr lang="en-US"/>
          </a:p>
        </p:txBody>
      </p:sp>
    </p:spTree>
    <p:extLst>
      <p:ext uri="{BB962C8B-B14F-4D97-AF65-F5344CB8AC3E}">
        <p14:creationId xmlns:p14="http://schemas.microsoft.com/office/powerpoint/2010/main" val="26549288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13</a:t>
            </a:fld>
            <a:endParaRPr lang="en-US"/>
          </a:p>
        </p:txBody>
      </p:sp>
    </p:spTree>
    <p:extLst>
      <p:ext uri="{BB962C8B-B14F-4D97-AF65-F5344CB8AC3E}">
        <p14:creationId xmlns:p14="http://schemas.microsoft.com/office/powerpoint/2010/main" val="9191369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14</a:t>
            </a:fld>
            <a:endParaRPr lang="en-US"/>
          </a:p>
        </p:txBody>
      </p:sp>
    </p:spTree>
    <p:extLst>
      <p:ext uri="{BB962C8B-B14F-4D97-AF65-F5344CB8AC3E}">
        <p14:creationId xmlns:p14="http://schemas.microsoft.com/office/powerpoint/2010/main" val="32540701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15</a:t>
            </a:fld>
            <a:endParaRPr lang="en-US"/>
          </a:p>
        </p:txBody>
      </p:sp>
    </p:spTree>
    <p:extLst>
      <p:ext uri="{BB962C8B-B14F-4D97-AF65-F5344CB8AC3E}">
        <p14:creationId xmlns:p14="http://schemas.microsoft.com/office/powerpoint/2010/main" val="24445070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16</a:t>
            </a:fld>
            <a:endParaRPr lang="en-US"/>
          </a:p>
        </p:txBody>
      </p:sp>
    </p:spTree>
    <p:extLst>
      <p:ext uri="{BB962C8B-B14F-4D97-AF65-F5344CB8AC3E}">
        <p14:creationId xmlns:p14="http://schemas.microsoft.com/office/powerpoint/2010/main" val="3531560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2</a:t>
            </a:fld>
            <a:endParaRPr lang="en-US"/>
          </a:p>
        </p:txBody>
      </p:sp>
    </p:spTree>
    <p:extLst>
      <p:ext uri="{BB962C8B-B14F-4D97-AF65-F5344CB8AC3E}">
        <p14:creationId xmlns:p14="http://schemas.microsoft.com/office/powerpoint/2010/main" val="1888000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3</a:t>
            </a:fld>
            <a:endParaRPr lang="en-US"/>
          </a:p>
        </p:txBody>
      </p:sp>
    </p:spTree>
    <p:extLst>
      <p:ext uri="{BB962C8B-B14F-4D97-AF65-F5344CB8AC3E}">
        <p14:creationId xmlns:p14="http://schemas.microsoft.com/office/powerpoint/2010/main" val="36785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4</a:t>
            </a:fld>
            <a:endParaRPr lang="en-US"/>
          </a:p>
        </p:txBody>
      </p:sp>
    </p:spTree>
    <p:extLst>
      <p:ext uri="{BB962C8B-B14F-4D97-AF65-F5344CB8AC3E}">
        <p14:creationId xmlns:p14="http://schemas.microsoft.com/office/powerpoint/2010/main" val="26324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5</a:t>
            </a:fld>
            <a:endParaRPr lang="en-US"/>
          </a:p>
        </p:txBody>
      </p:sp>
    </p:spTree>
    <p:extLst>
      <p:ext uri="{BB962C8B-B14F-4D97-AF65-F5344CB8AC3E}">
        <p14:creationId xmlns:p14="http://schemas.microsoft.com/office/powerpoint/2010/main" val="1961724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6</a:t>
            </a:fld>
            <a:endParaRPr lang="en-US"/>
          </a:p>
        </p:txBody>
      </p:sp>
    </p:spTree>
    <p:extLst>
      <p:ext uri="{BB962C8B-B14F-4D97-AF65-F5344CB8AC3E}">
        <p14:creationId xmlns:p14="http://schemas.microsoft.com/office/powerpoint/2010/main" val="780088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7</a:t>
            </a:fld>
            <a:endParaRPr lang="en-US"/>
          </a:p>
        </p:txBody>
      </p:sp>
    </p:spTree>
    <p:extLst>
      <p:ext uri="{BB962C8B-B14F-4D97-AF65-F5344CB8AC3E}">
        <p14:creationId xmlns:p14="http://schemas.microsoft.com/office/powerpoint/2010/main" val="3567238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8</a:t>
            </a:fld>
            <a:endParaRPr lang="en-US"/>
          </a:p>
        </p:txBody>
      </p:sp>
    </p:spTree>
    <p:extLst>
      <p:ext uri="{BB962C8B-B14F-4D97-AF65-F5344CB8AC3E}">
        <p14:creationId xmlns:p14="http://schemas.microsoft.com/office/powerpoint/2010/main" val="28699052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D23EC-1AE7-413A-A32A-DA003E5CD181}" type="slidenum">
              <a:rPr lang="en-US" smtClean="0"/>
              <a:t>9</a:t>
            </a:fld>
            <a:endParaRPr lang="en-US"/>
          </a:p>
        </p:txBody>
      </p:sp>
    </p:spTree>
    <p:extLst>
      <p:ext uri="{BB962C8B-B14F-4D97-AF65-F5344CB8AC3E}">
        <p14:creationId xmlns:p14="http://schemas.microsoft.com/office/powerpoint/2010/main" val="3746384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1AD6996-F743-41BB-A013-8410789796D8}" type="datetimeFigureOut">
              <a:rPr lang="en-US" smtClean="0"/>
              <a:t>9/28/2011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05A316D-C323-4834-8338-D86C10877BF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AD6996-F743-41BB-A013-8410789796D8}" type="datetimeFigureOut">
              <a:rPr lang="en-US" smtClean="0"/>
              <a:t>9/28/2011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A316D-C323-4834-8338-D86C10877BF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AD6996-F743-41BB-A013-8410789796D8}" type="datetimeFigureOut">
              <a:rPr lang="en-US" smtClean="0"/>
              <a:t>9/28/2011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A316D-C323-4834-8338-D86C10877BF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AD6996-F743-41BB-A013-8410789796D8}" type="datetimeFigureOut">
              <a:rPr lang="en-US" smtClean="0"/>
              <a:t>9/28/2011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A316D-C323-4834-8338-D86C10877BF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1AD6996-F743-41BB-A013-8410789796D8}" type="datetimeFigureOut">
              <a:rPr lang="en-US" smtClean="0"/>
              <a:t>9/28/2011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A316D-C323-4834-8338-D86C10877BF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1AD6996-F743-41BB-A013-8410789796D8}" type="datetimeFigureOut">
              <a:rPr lang="en-US" smtClean="0"/>
              <a:t>9/28/2011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A316D-C323-4834-8338-D86C10877BF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1AD6996-F743-41BB-A013-8410789796D8}" type="datetimeFigureOut">
              <a:rPr lang="en-US" smtClean="0"/>
              <a:t>9/28/2011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5A316D-C323-4834-8338-D86C10877BF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1AD6996-F743-41BB-A013-8410789796D8}" type="datetimeFigureOut">
              <a:rPr lang="en-US" smtClean="0"/>
              <a:t>9/28/2011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5A316D-C323-4834-8338-D86C10877BF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AD6996-F743-41BB-A013-8410789796D8}" type="datetimeFigureOut">
              <a:rPr lang="en-US" smtClean="0"/>
              <a:t>9/28/2011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5A316D-C323-4834-8338-D86C10877BF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1AD6996-F743-41BB-A013-8410789796D8}" type="datetimeFigureOut">
              <a:rPr lang="en-US" smtClean="0"/>
              <a:t>9/28/2011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A316D-C323-4834-8338-D86C10877BF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1AD6996-F743-41BB-A013-8410789796D8}" type="datetimeFigureOut">
              <a:rPr lang="en-US" smtClean="0"/>
              <a:t>9/28/2011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05A316D-C323-4834-8338-D86C10877BFD}"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1AD6996-F743-41BB-A013-8410789796D8}" type="datetimeFigureOut">
              <a:rPr lang="en-US" smtClean="0"/>
              <a:t>9/28/2011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5A316D-C323-4834-8338-D86C10877BFD}"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Plato. The Apology of Socrates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46074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Apology</a:t>
            </a:r>
          </a:p>
        </p:txBody>
      </p:sp>
      <p:sp>
        <p:nvSpPr>
          <p:cNvPr id="3" name="Content Placeholder 2"/>
          <p:cNvSpPr>
            <a:spLocks noGrp="1"/>
          </p:cNvSpPr>
          <p:nvPr>
            <p:ph idx="1"/>
          </p:nvPr>
        </p:nvSpPr>
        <p:spPr/>
        <p:txBody>
          <a:bodyPr/>
          <a:lstStyle/>
          <a:p>
            <a:r>
              <a:rPr lang="en-US" dirty="0" smtClean="0"/>
              <a:t>“Wherever someone has stationed himself because he thinks it best, or wherever he’s been stationed by his commander, there, it seems to me, he should remain, steadfast in danger, taking no account at all of death or anything else, in comparison to what’s shameful.”</a:t>
            </a:r>
          </a:p>
          <a:p>
            <a:r>
              <a:rPr lang="en-US" dirty="0" smtClean="0"/>
              <a:t>The god stationed me here.</a:t>
            </a:r>
          </a:p>
          <a:p>
            <a:r>
              <a:rPr lang="en-US" dirty="0" smtClean="0"/>
              <a:t>“Fearing death, gentlemen, is nothing more than thinking one is wise when one is not…perhaps death is the greatest goods for people…”</a:t>
            </a:r>
            <a:endParaRPr lang="en-US" dirty="0"/>
          </a:p>
        </p:txBody>
      </p:sp>
    </p:spTree>
    <p:extLst>
      <p:ext uri="{BB962C8B-B14F-4D97-AF65-F5344CB8AC3E}">
        <p14:creationId xmlns:p14="http://schemas.microsoft.com/office/powerpoint/2010/main" val="412740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Apology</a:t>
            </a:r>
          </a:p>
        </p:txBody>
      </p:sp>
      <p:sp>
        <p:nvSpPr>
          <p:cNvPr id="3" name="Content Placeholder 2"/>
          <p:cNvSpPr>
            <a:spLocks noGrp="1"/>
          </p:cNvSpPr>
          <p:nvPr>
            <p:ph idx="1"/>
          </p:nvPr>
        </p:nvSpPr>
        <p:spPr/>
        <p:txBody>
          <a:bodyPr/>
          <a:lstStyle/>
          <a:p>
            <a:r>
              <a:rPr lang="en-US" dirty="0" smtClean="0"/>
              <a:t>We’ll let you go if you stop practicing philosophy.</a:t>
            </a:r>
          </a:p>
          <a:p>
            <a:r>
              <a:rPr lang="en-US" dirty="0" smtClean="0"/>
              <a:t>Socrates: I’ll obey the god rather than you. I won’t give up practicing philosophy.</a:t>
            </a:r>
          </a:p>
          <a:p>
            <a:r>
              <a:rPr lang="en-US" dirty="0" smtClean="0"/>
              <a:t>You take care to acquire wealth, but what about wisdom and truth? Take care of your soul.</a:t>
            </a:r>
          </a:p>
          <a:p>
            <a:r>
              <a:rPr lang="en-US" dirty="0" smtClean="0"/>
              <a:t>No greater good has come about in the city than my service to the god. How?</a:t>
            </a:r>
          </a:p>
          <a:p>
            <a:r>
              <a:rPr lang="en-US" dirty="0" smtClean="0"/>
              <a:t>If you put me to death you will harm yourselves more than you will harm me. How?</a:t>
            </a:r>
            <a:endParaRPr lang="en-US" dirty="0"/>
          </a:p>
        </p:txBody>
      </p:sp>
    </p:spTree>
    <p:extLst>
      <p:ext uri="{BB962C8B-B14F-4D97-AF65-F5344CB8AC3E}">
        <p14:creationId xmlns:p14="http://schemas.microsoft.com/office/powerpoint/2010/main" val="2781697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Apology</a:t>
            </a:r>
          </a:p>
        </p:txBody>
      </p:sp>
      <p:sp>
        <p:nvSpPr>
          <p:cNvPr id="3" name="Content Placeholder 2"/>
          <p:cNvSpPr>
            <a:spLocks noGrp="1"/>
          </p:cNvSpPr>
          <p:nvPr>
            <p:ph idx="1"/>
          </p:nvPr>
        </p:nvSpPr>
        <p:spPr/>
        <p:txBody>
          <a:bodyPr/>
          <a:lstStyle/>
          <a:p>
            <a:r>
              <a:rPr lang="en-US" dirty="0" smtClean="0"/>
              <a:t>Don’t commit a great wrong against the god’s gift to you by condemning me.</a:t>
            </a:r>
          </a:p>
          <a:p>
            <a:r>
              <a:rPr lang="en-US" dirty="0" smtClean="0"/>
              <a:t>I am a gadfly that awakens a sluggish horse.</a:t>
            </a:r>
          </a:p>
          <a:p>
            <a:r>
              <a:rPr lang="en-US" dirty="0" smtClean="0"/>
              <a:t>You will spend the rest of your lives asleep unless the god sends you someone else like me.</a:t>
            </a:r>
          </a:p>
          <a:p>
            <a:r>
              <a:rPr lang="en-US" dirty="0" smtClean="0"/>
              <a:t>I offer myself for questioning to anyone. Is it my fault if some of those did not turn out well?</a:t>
            </a:r>
          </a:p>
          <a:p>
            <a:r>
              <a:rPr lang="en-US" dirty="0" smtClean="0"/>
              <a:t>I question, I do not teach anyone anything</a:t>
            </a:r>
            <a:endParaRPr lang="en-US" dirty="0"/>
          </a:p>
        </p:txBody>
      </p:sp>
    </p:spTree>
    <p:extLst>
      <p:ext uri="{BB962C8B-B14F-4D97-AF65-F5344CB8AC3E}">
        <p14:creationId xmlns:p14="http://schemas.microsoft.com/office/powerpoint/2010/main" val="324397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Reply to guilty verdict</a:t>
            </a:r>
            <a:endParaRPr lang="en-US" dirty="0"/>
          </a:p>
        </p:txBody>
      </p:sp>
      <p:sp>
        <p:nvSpPr>
          <p:cNvPr id="3" name="Content Placeholder 2"/>
          <p:cNvSpPr>
            <a:spLocks noGrp="1"/>
          </p:cNvSpPr>
          <p:nvPr>
            <p:ph idx="1"/>
          </p:nvPr>
        </p:nvSpPr>
        <p:spPr/>
        <p:txBody>
          <a:bodyPr/>
          <a:lstStyle/>
          <a:p>
            <a:r>
              <a:rPr lang="en-US" dirty="0" smtClean="0"/>
              <a:t>I am not resentful. Surprised at the number of votes (280-220).</a:t>
            </a:r>
          </a:p>
          <a:p>
            <a:r>
              <a:rPr lang="en-US" dirty="0" smtClean="0"/>
              <a:t>I’m guilty because I didn’t care about the same things most people care about: money, political office, etc.</a:t>
            </a:r>
          </a:p>
          <a:p>
            <a:r>
              <a:rPr lang="en-US" dirty="0" smtClean="0"/>
              <a:t>I am to propose a penalty that I truly deserve.</a:t>
            </a:r>
          </a:p>
          <a:p>
            <a:r>
              <a:rPr lang="en-US" dirty="0" smtClean="0"/>
              <a:t>“Since I’m convinced that I’ve done injustice to no one, however, I’m certainly not likely to do myself injustice, to announce that I deserve something bad and to propose a penalty of that sort for myself.”</a:t>
            </a:r>
          </a:p>
          <a:p>
            <a:endParaRPr lang="en-US" dirty="0"/>
          </a:p>
        </p:txBody>
      </p:sp>
    </p:spTree>
    <p:extLst>
      <p:ext uri="{BB962C8B-B14F-4D97-AF65-F5344CB8AC3E}">
        <p14:creationId xmlns:p14="http://schemas.microsoft.com/office/powerpoint/2010/main" val="2116332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Reply to guilty verdict</a:t>
            </a:r>
          </a:p>
        </p:txBody>
      </p:sp>
      <p:sp>
        <p:nvSpPr>
          <p:cNvPr id="3" name="Content Placeholder 2"/>
          <p:cNvSpPr>
            <a:spLocks noGrp="1"/>
          </p:cNvSpPr>
          <p:nvPr>
            <p:ph idx="1"/>
          </p:nvPr>
        </p:nvSpPr>
        <p:spPr/>
        <p:txBody>
          <a:bodyPr/>
          <a:lstStyle/>
          <a:p>
            <a:r>
              <a:rPr lang="en-US" dirty="0" smtClean="0"/>
              <a:t>Should I propose exile?</a:t>
            </a:r>
          </a:p>
          <a:p>
            <a:r>
              <a:rPr lang="en-US" dirty="0" smtClean="0"/>
              <a:t>I’ll get kicked out of every city. I’m 70 years old.</a:t>
            </a:r>
          </a:p>
          <a:p>
            <a:r>
              <a:rPr lang="en-US" dirty="0" smtClean="0"/>
              <a:t>Keep quiet and mind your business and you won’t get kicked out.</a:t>
            </a:r>
          </a:p>
          <a:p>
            <a:r>
              <a:rPr lang="en-US" dirty="0" smtClean="0"/>
              <a:t>“The unexamined life isn’t worth living for a human being.”</a:t>
            </a:r>
          </a:p>
          <a:p>
            <a:r>
              <a:rPr lang="en-US" dirty="0" smtClean="0"/>
              <a:t>Jury decides for death.</a:t>
            </a:r>
          </a:p>
        </p:txBody>
      </p:sp>
    </p:spTree>
    <p:extLst>
      <p:ext uri="{BB962C8B-B14F-4D97-AF65-F5344CB8AC3E}">
        <p14:creationId xmlns:p14="http://schemas.microsoft.com/office/powerpoint/2010/main" val="273458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statement</a:t>
            </a:r>
            <a:endParaRPr lang="en-US" dirty="0"/>
          </a:p>
        </p:txBody>
      </p:sp>
      <p:sp>
        <p:nvSpPr>
          <p:cNvPr id="3" name="Content Placeholder 2"/>
          <p:cNvSpPr>
            <a:spLocks noGrp="1"/>
          </p:cNvSpPr>
          <p:nvPr>
            <p:ph idx="1"/>
          </p:nvPr>
        </p:nvSpPr>
        <p:spPr/>
        <p:txBody>
          <a:bodyPr/>
          <a:lstStyle/>
          <a:p>
            <a:r>
              <a:rPr lang="en-US" dirty="0" smtClean="0"/>
              <a:t>“I’ve been convicted for being unwilling to say the sorts of things, and doing and saying many other things I claim are unworthy of me.”</a:t>
            </a:r>
          </a:p>
          <a:p>
            <a:r>
              <a:rPr lang="en-US" dirty="0" smtClean="0"/>
              <a:t>“Whether in a trial or in a war, neither I nor anyone else should contrive to escape death at all costs.”</a:t>
            </a:r>
          </a:p>
          <a:p>
            <a:r>
              <a:rPr lang="en-US" dirty="0" smtClean="0"/>
              <a:t>“Perhaps, things had to turn out this way, and I suppose it’s good they did.” How?</a:t>
            </a:r>
          </a:p>
          <a:p>
            <a:r>
              <a:rPr lang="en-US" dirty="0" smtClean="0"/>
              <a:t>“As soon as I am dead vengeance will come upon you, and it will be much harsher than the vengeance you take in killing me.”</a:t>
            </a:r>
            <a:endParaRPr lang="en-US" dirty="0"/>
          </a:p>
        </p:txBody>
      </p:sp>
    </p:spTree>
    <p:extLst>
      <p:ext uri="{BB962C8B-B14F-4D97-AF65-F5344CB8AC3E}">
        <p14:creationId xmlns:p14="http://schemas.microsoft.com/office/powerpoint/2010/main" val="1698296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statement</a:t>
            </a:r>
          </a:p>
        </p:txBody>
      </p:sp>
      <p:sp>
        <p:nvSpPr>
          <p:cNvPr id="3" name="Content Placeholder 2"/>
          <p:cNvSpPr>
            <a:spLocks noGrp="1"/>
          </p:cNvSpPr>
          <p:nvPr>
            <p:ph idx="1"/>
          </p:nvPr>
        </p:nvSpPr>
        <p:spPr/>
        <p:txBody>
          <a:bodyPr/>
          <a:lstStyle/>
          <a:p>
            <a:r>
              <a:rPr lang="en-US" dirty="0" smtClean="0"/>
              <a:t>“If you imagine that by killing people you’ll prevent anyone from reproaching you for not living in the right way, you are not thinking straight.”</a:t>
            </a:r>
          </a:p>
          <a:p>
            <a:r>
              <a:rPr lang="en-US" dirty="0" smtClean="0"/>
              <a:t>“When my sons come of age, gentlemen, punish them by harassing them in the very same way that I harassed you</a:t>
            </a:r>
            <a:r>
              <a:rPr lang="en-US" smtClean="0"/>
              <a:t>, </a:t>
            </a:r>
            <a:r>
              <a:rPr lang="en-US" smtClean="0"/>
              <a:t>if </a:t>
            </a:r>
            <a:r>
              <a:rPr lang="en-US" dirty="0" smtClean="0"/>
              <a:t>they seem to you to take care of wealth or anything before virtue.”</a:t>
            </a:r>
          </a:p>
          <a:p>
            <a:r>
              <a:rPr lang="en-US" dirty="0" smtClean="0"/>
              <a:t>“But now it’s time to leave, I to die and you to live. Which of us goes to the better place, however, is unclear to everyone except the god.</a:t>
            </a:r>
            <a:endParaRPr lang="en-US" dirty="0"/>
          </a:p>
        </p:txBody>
      </p:sp>
    </p:spTree>
    <p:extLst>
      <p:ext uri="{BB962C8B-B14F-4D97-AF65-F5344CB8AC3E}">
        <p14:creationId xmlns:p14="http://schemas.microsoft.com/office/powerpoint/2010/main" val="2667991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a:t>D</a:t>
            </a:r>
            <a:r>
              <a:rPr lang="en-US" dirty="0" smtClean="0"/>
              <a:t>efeat </a:t>
            </a:r>
            <a:r>
              <a:rPr lang="en-US" dirty="0"/>
              <a:t>of Athens by Sparta in the Peloponnesian </a:t>
            </a:r>
            <a:r>
              <a:rPr lang="en-US" dirty="0" smtClean="0"/>
              <a:t>War.</a:t>
            </a:r>
          </a:p>
          <a:p>
            <a:r>
              <a:rPr lang="en-US" dirty="0"/>
              <a:t>T</a:t>
            </a:r>
            <a:r>
              <a:rPr lang="en-US" dirty="0" smtClean="0"/>
              <a:t>he </a:t>
            </a:r>
            <a:r>
              <a:rPr lang="en-US" dirty="0"/>
              <a:t>"Thirty </a:t>
            </a:r>
            <a:r>
              <a:rPr lang="en-US" dirty="0" smtClean="0"/>
              <a:t>Tyrants“.</a:t>
            </a:r>
          </a:p>
          <a:p>
            <a:r>
              <a:rPr lang="en-US" dirty="0" smtClean="0"/>
              <a:t>End of democracy.</a:t>
            </a:r>
          </a:p>
          <a:p>
            <a:r>
              <a:rPr lang="en-US" dirty="0" smtClean="0"/>
              <a:t>Defeat of the Tyrants.</a:t>
            </a:r>
          </a:p>
          <a:p>
            <a:r>
              <a:rPr lang="en-US" dirty="0" smtClean="0"/>
              <a:t>Return of the democrats.</a:t>
            </a:r>
          </a:p>
          <a:p>
            <a:r>
              <a:rPr lang="en-US" dirty="0" smtClean="0"/>
              <a:t>Suspicion that Socrates associated with some of the Tyrants, because he remained in the city.</a:t>
            </a:r>
          </a:p>
          <a:p>
            <a:r>
              <a:rPr lang="en-US" dirty="0" smtClean="0"/>
              <a:t>Trial takes place in 399, four years after restoration of democracy.</a:t>
            </a:r>
            <a:endParaRPr lang="en-US" dirty="0"/>
          </a:p>
        </p:txBody>
      </p:sp>
    </p:spTree>
    <p:extLst>
      <p:ext uri="{BB962C8B-B14F-4D97-AF65-F5344CB8AC3E}">
        <p14:creationId xmlns:p14="http://schemas.microsoft.com/office/powerpoint/2010/main" val="3038846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normAutofit/>
          </a:bodyPr>
          <a:lstStyle/>
          <a:p>
            <a:r>
              <a:rPr lang="en-US" dirty="0" smtClean="0"/>
              <a:t>Attack of old beliefs by philosophers angered many Athenians.</a:t>
            </a:r>
          </a:p>
          <a:p>
            <a:r>
              <a:rPr lang="en-US" dirty="0" smtClean="0"/>
              <a:t>Science vs. Religion conflict.</a:t>
            </a:r>
          </a:p>
          <a:p>
            <a:r>
              <a:rPr lang="en-US" dirty="0" smtClean="0"/>
              <a:t>Questioning leads to truth. Truth in conflict with religion. Is it so?</a:t>
            </a:r>
          </a:p>
          <a:p>
            <a:r>
              <a:rPr lang="en-US" dirty="0" smtClean="0"/>
              <a:t>Socrates bad influence on young men.</a:t>
            </a:r>
          </a:p>
          <a:p>
            <a:r>
              <a:rPr lang="en-US" dirty="0" smtClean="0"/>
              <a:t>Virtue is knowledge.</a:t>
            </a:r>
          </a:p>
          <a:p>
            <a:r>
              <a:rPr lang="en-US" dirty="0" smtClean="0"/>
              <a:t>Elimination of ignorance leads men to virtue.</a:t>
            </a:r>
          </a:p>
          <a:p>
            <a:r>
              <a:rPr lang="en-US" dirty="0" smtClean="0"/>
              <a:t>The Socratic method.</a:t>
            </a:r>
          </a:p>
        </p:txBody>
      </p:sp>
    </p:spTree>
    <p:extLst>
      <p:ext uri="{BB962C8B-B14F-4D97-AF65-F5344CB8AC3E}">
        <p14:creationId xmlns:p14="http://schemas.microsoft.com/office/powerpoint/2010/main" val="3695261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lstStyle/>
          <a:p>
            <a:r>
              <a:rPr lang="en-US" dirty="0" smtClean="0"/>
              <a:t>Knowledge is attainable by actively using one’s own mind.</a:t>
            </a:r>
          </a:p>
          <a:p>
            <a:r>
              <a:rPr lang="en-US" dirty="0" smtClean="0"/>
              <a:t>The </a:t>
            </a:r>
            <a:r>
              <a:rPr lang="en-US" dirty="0"/>
              <a:t>trial. </a:t>
            </a:r>
          </a:p>
          <a:p>
            <a:r>
              <a:rPr lang="en-US" dirty="0"/>
              <a:t>500 members of the jury.</a:t>
            </a:r>
          </a:p>
          <a:p>
            <a:r>
              <a:rPr lang="en-US" i="1" dirty="0"/>
              <a:t>Apology </a:t>
            </a:r>
            <a:r>
              <a:rPr lang="en-US" dirty="0"/>
              <a:t>is the speech delivered by Socrates in his own defense at his trial.</a:t>
            </a:r>
          </a:p>
          <a:p>
            <a:r>
              <a:rPr lang="en-US" dirty="0" smtClean="0"/>
              <a:t>Apology – statement of defense.</a:t>
            </a:r>
          </a:p>
          <a:p>
            <a:r>
              <a:rPr lang="en-US" dirty="0" smtClean="0"/>
              <a:t>Socrates found guilty and sentenced to death.</a:t>
            </a:r>
          </a:p>
          <a:p>
            <a:r>
              <a:rPr lang="en-US" dirty="0" smtClean="0"/>
              <a:t>Refused offer to escape.</a:t>
            </a:r>
            <a:endParaRPr lang="en-US" dirty="0"/>
          </a:p>
        </p:txBody>
      </p:sp>
    </p:spTree>
    <p:extLst>
      <p:ext uri="{BB962C8B-B14F-4D97-AF65-F5344CB8AC3E}">
        <p14:creationId xmlns:p14="http://schemas.microsoft.com/office/powerpoint/2010/main" val="583598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lstStyle/>
          <a:p>
            <a:r>
              <a:rPr lang="en-US" dirty="0" smtClean="0"/>
              <a:t>Rejected banishment in some foreign city.</a:t>
            </a:r>
          </a:p>
          <a:p>
            <a:r>
              <a:rPr lang="en-US" i="1" dirty="0" smtClean="0"/>
              <a:t>Apology </a:t>
            </a:r>
            <a:r>
              <a:rPr lang="en-US" dirty="0"/>
              <a:t>Written by Plato, who was present at the trial.</a:t>
            </a:r>
          </a:p>
          <a:p>
            <a:endParaRPr lang="en-US" dirty="0"/>
          </a:p>
        </p:txBody>
      </p:sp>
    </p:spTree>
    <p:extLst>
      <p:ext uri="{BB962C8B-B14F-4D97-AF65-F5344CB8AC3E}">
        <p14:creationId xmlns:p14="http://schemas.microsoft.com/office/powerpoint/2010/main" val="2192518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Apology</a:t>
            </a:r>
            <a:endParaRPr lang="en-US" dirty="0"/>
          </a:p>
        </p:txBody>
      </p:sp>
      <p:sp>
        <p:nvSpPr>
          <p:cNvPr id="3" name="Content Placeholder 2"/>
          <p:cNvSpPr>
            <a:spLocks noGrp="1"/>
          </p:cNvSpPr>
          <p:nvPr>
            <p:ph idx="1"/>
          </p:nvPr>
        </p:nvSpPr>
        <p:spPr/>
        <p:txBody>
          <a:bodyPr>
            <a:normAutofit lnSpcReduction="10000"/>
          </a:bodyPr>
          <a:lstStyle/>
          <a:p>
            <a:r>
              <a:rPr lang="en-US" dirty="0" smtClean="0"/>
              <a:t>It is impiety to investigate the heavens and the earth.</a:t>
            </a:r>
          </a:p>
          <a:p>
            <a:r>
              <a:rPr lang="en-US" dirty="0" smtClean="0"/>
              <a:t>Teaches impiety to others.</a:t>
            </a:r>
          </a:p>
          <a:p>
            <a:r>
              <a:rPr lang="en-US" dirty="0" smtClean="0"/>
              <a:t>What is your occupation, Socrates?</a:t>
            </a:r>
          </a:p>
          <a:p>
            <a:r>
              <a:rPr lang="en-US" dirty="0" smtClean="0"/>
              <a:t>What is wisdom? Is Socrates wise?</a:t>
            </a:r>
          </a:p>
          <a:p>
            <a:r>
              <a:rPr lang="en-US" dirty="0" smtClean="0"/>
              <a:t>Delphi oracle: No one is wiser than Socrates.</a:t>
            </a:r>
          </a:p>
          <a:p>
            <a:r>
              <a:rPr lang="en-US" dirty="0" smtClean="0"/>
              <a:t>In trying to prove himself not to be the wisest, he proves himself to be the wisest: “What I don’t know, I don’t think I know.”</a:t>
            </a:r>
          </a:p>
          <a:p>
            <a:r>
              <a:rPr lang="en-US" dirty="0" smtClean="0"/>
              <a:t>Proving to others that they are not wise will make them dislike you.</a:t>
            </a:r>
          </a:p>
          <a:p>
            <a:endParaRPr lang="en-US" dirty="0"/>
          </a:p>
        </p:txBody>
      </p:sp>
    </p:spTree>
    <p:extLst>
      <p:ext uri="{BB962C8B-B14F-4D97-AF65-F5344CB8AC3E}">
        <p14:creationId xmlns:p14="http://schemas.microsoft.com/office/powerpoint/2010/main" val="2980726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Apology</a:t>
            </a:r>
          </a:p>
        </p:txBody>
      </p:sp>
      <p:sp>
        <p:nvSpPr>
          <p:cNvPr id="3" name="Content Placeholder 2"/>
          <p:cNvSpPr>
            <a:spLocks noGrp="1"/>
          </p:cNvSpPr>
          <p:nvPr>
            <p:ph idx="1"/>
          </p:nvPr>
        </p:nvSpPr>
        <p:spPr/>
        <p:txBody>
          <a:bodyPr/>
          <a:lstStyle/>
          <a:p>
            <a:r>
              <a:rPr lang="en-US" dirty="0" smtClean="0"/>
              <a:t>The poet: inspiration vs. wisdom.</a:t>
            </a:r>
          </a:p>
          <a:p>
            <a:r>
              <a:rPr lang="en-US" dirty="0" smtClean="0"/>
              <a:t>Smart vs. wise.</a:t>
            </a:r>
          </a:p>
          <a:p>
            <a:r>
              <a:rPr lang="en-US" dirty="0" smtClean="0"/>
              <a:t>Socrates prefers not to be wise like the wisdom of others, nor ignorant like the ignorance of others.</a:t>
            </a:r>
          </a:p>
          <a:p>
            <a:r>
              <a:rPr lang="en-US" dirty="0" smtClean="0"/>
              <a:t>Oracle: “The one among you is wisest, mortals, who, like Socrates, has recognized that he’s truly worthless where wisdom’s concerned.”</a:t>
            </a:r>
          </a:p>
          <a:p>
            <a:r>
              <a:rPr lang="en-US" dirty="0" smtClean="0"/>
              <a:t>I don’t corrupt the youth. Young men follow me around of their own accord.</a:t>
            </a:r>
          </a:p>
          <a:p>
            <a:endParaRPr lang="en-US" dirty="0"/>
          </a:p>
        </p:txBody>
      </p:sp>
    </p:spTree>
    <p:extLst>
      <p:ext uri="{BB962C8B-B14F-4D97-AF65-F5344CB8AC3E}">
        <p14:creationId xmlns:p14="http://schemas.microsoft.com/office/powerpoint/2010/main" val="2484355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Apology</a:t>
            </a:r>
          </a:p>
        </p:txBody>
      </p:sp>
      <p:sp>
        <p:nvSpPr>
          <p:cNvPr id="3" name="Content Placeholder 2"/>
          <p:cNvSpPr>
            <a:spLocks noGrp="1"/>
          </p:cNvSpPr>
          <p:nvPr>
            <p:ph idx="1"/>
          </p:nvPr>
        </p:nvSpPr>
        <p:spPr/>
        <p:txBody>
          <a:bodyPr/>
          <a:lstStyle/>
          <a:p>
            <a:r>
              <a:rPr lang="en-US" dirty="0" smtClean="0"/>
              <a:t>Those that the youth question are angry because they are proven they </a:t>
            </a:r>
            <a:r>
              <a:rPr lang="en-US" dirty="0" smtClean="0"/>
              <a:t>know nothing</a:t>
            </a:r>
            <a:r>
              <a:rPr lang="en-US" dirty="0" smtClean="0"/>
              <a:t>. They blame me.</a:t>
            </a:r>
          </a:p>
          <a:p>
            <a:r>
              <a:rPr lang="en-US" dirty="0" err="1" smtClean="0"/>
              <a:t>Meletus’s</a:t>
            </a:r>
            <a:r>
              <a:rPr lang="en-US" dirty="0" smtClean="0"/>
              <a:t> accusation: Socrates corrupts the youth and does not acknowledge the gods acknowledged by the city.</a:t>
            </a:r>
          </a:p>
          <a:p>
            <a:r>
              <a:rPr lang="en-US" dirty="0" smtClean="0"/>
              <a:t>Intentional and unintentional corruption.</a:t>
            </a:r>
          </a:p>
          <a:p>
            <a:r>
              <a:rPr lang="en-US" dirty="0" smtClean="0"/>
              <a:t>Questioning of </a:t>
            </a:r>
            <a:r>
              <a:rPr lang="en-US" dirty="0" err="1" smtClean="0"/>
              <a:t>Meletus</a:t>
            </a:r>
            <a:r>
              <a:rPr lang="en-US" dirty="0" smtClean="0"/>
              <a:t>, one of his accusers, on the existence of gods</a:t>
            </a:r>
            <a:r>
              <a:rPr lang="en-US" dirty="0" smtClean="0"/>
              <a:t>.</a:t>
            </a:r>
            <a:endParaRPr lang="en-US" dirty="0" smtClean="0"/>
          </a:p>
        </p:txBody>
      </p:sp>
    </p:spTree>
    <p:extLst>
      <p:ext uri="{BB962C8B-B14F-4D97-AF65-F5344CB8AC3E}">
        <p14:creationId xmlns:p14="http://schemas.microsoft.com/office/powerpoint/2010/main" val="609831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Apology</a:t>
            </a:r>
          </a:p>
        </p:txBody>
      </p:sp>
      <p:sp>
        <p:nvSpPr>
          <p:cNvPr id="3" name="Content Placeholder 2"/>
          <p:cNvSpPr>
            <a:spLocks noGrp="1"/>
          </p:cNvSpPr>
          <p:nvPr>
            <p:ph idx="1"/>
          </p:nvPr>
        </p:nvSpPr>
        <p:spPr/>
        <p:txBody>
          <a:bodyPr/>
          <a:lstStyle/>
          <a:p>
            <a:r>
              <a:rPr lang="en-US" dirty="0" smtClean="0"/>
              <a:t>Acknowledging </a:t>
            </a:r>
            <a:r>
              <a:rPr lang="en-US" dirty="0" err="1"/>
              <a:t>daimonic</a:t>
            </a:r>
            <a:r>
              <a:rPr lang="en-US" dirty="0"/>
              <a:t> activities implied acknowledging the existence of gods.</a:t>
            </a:r>
          </a:p>
          <a:p>
            <a:r>
              <a:rPr lang="en-US" dirty="0" err="1" smtClean="0"/>
              <a:t>Daimons</a:t>
            </a:r>
            <a:r>
              <a:rPr lang="en-US" dirty="0" smtClean="0"/>
              <a:t> – lesser gods, divinized mortals.</a:t>
            </a:r>
          </a:p>
          <a:p>
            <a:r>
              <a:rPr lang="en-US" dirty="0" smtClean="0"/>
              <a:t>“Why are you involved in an occupation that puts you at risk of death</a:t>
            </a:r>
            <a:r>
              <a:rPr lang="en-US" dirty="0" smtClean="0"/>
              <a:t>?”</a:t>
            </a:r>
            <a:endParaRPr lang="en-US" dirty="0" smtClean="0"/>
          </a:p>
          <a:p>
            <a:r>
              <a:rPr lang="en-US" dirty="0" smtClean="0"/>
              <a:t>Remember the story of </a:t>
            </a:r>
            <a:r>
              <a:rPr lang="en-US" dirty="0" err="1" smtClean="0"/>
              <a:t>Petroclus</a:t>
            </a:r>
            <a:r>
              <a:rPr lang="en-US" dirty="0" smtClean="0"/>
              <a:t>, Achilles and Hector?</a:t>
            </a:r>
          </a:p>
          <a:p>
            <a:endParaRPr lang="en-US" dirty="0"/>
          </a:p>
        </p:txBody>
      </p:sp>
    </p:spTree>
    <p:extLst>
      <p:ext uri="{BB962C8B-B14F-4D97-AF65-F5344CB8AC3E}">
        <p14:creationId xmlns:p14="http://schemas.microsoft.com/office/powerpoint/2010/main" val="34160734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412</TotalTime>
  <Words>1051</Words>
  <Application>Microsoft Office PowerPoint</Application>
  <PresentationFormat>On-screen Show (4:3)</PresentationFormat>
  <Paragraphs>104</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Plato. The Apology of Socrates</vt:lpstr>
      <vt:lpstr>Background</vt:lpstr>
      <vt:lpstr>Background</vt:lpstr>
      <vt:lpstr>Background</vt:lpstr>
      <vt:lpstr>Background</vt:lpstr>
      <vt:lpstr>The Apology</vt:lpstr>
      <vt:lpstr>The Apology</vt:lpstr>
      <vt:lpstr>The Apology</vt:lpstr>
      <vt:lpstr>The Apology</vt:lpstr>
      <vt:lpstr>The Apology</vt:lpstr>
      <vt:lpstr>The Apology</vt:lpstr>
      <vt:lpstr>The Apology</vt:lpstr>
      <vt:lpstr>Reply to guilty verdict</vt:lpstr>
      <vt:lpstr>Reply to guilty verdict</vt:lpstr>
      <vt:lpstr>Final statement</vt:lpstr>
      <vt:lpstr>Final statement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Plato. The Apology of Socrates</dc:title>
  <dc:creator>George</dc:creator>
  <cp:lastModifiedBy>George</cp:lastModifiedBy>
  <cp:revision>18</cp:revision>
  <dcterms:created xsi:type="dcterms:W3CDTF">2011-09-27T18:09:06Z</dcterms:created>
  <dcterms:modified xsi:type="dcterms:W3CDTF">2011-09-28T15:30:11Z</dcterms:modified>
</cp:coreProperties>
</file>