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256" r:id="rId2"/>
    <p:sldId id="288" r:id="rId3"/>
    <p:sldId id="289" r:id="rId4"/>
    <p:sldId id="257" r:id="rId5"/>
    <p:sldId id="280" r:id="rId6"/>
    <p:sldId id="258" r:id="rId7"/>
    <p:sldId id="259" r:id="rId8"/>
    <p:sldId id="261" r:id="rId9"/>
    <p:sldId id="260" r:id="rId10"/>
    <p:sldId id="262" r:id="rId11"/>
    <p:sldId id="281"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82" r:id="rId25"/>
    <p:sldId id="275" r:id="rId26"/>
    <p:sldId id="276" r:id="rId27"/>
    <p:sldId id="283" r:id="rId28"/>
    <p:sldId id="277" r:id="rId29"/>
    <p:sldId id="278" r:id="rId30"/>
    <p:sldId id="284" r:id="rId31"/>
    <p:sldId id="285" r:id="rId32"/>
    <p:sldId id="279" r:id="rId33"/>
    <p:sldId id="286" r:id="rId34"/>
    <p:sldId id="287" r:id="rId3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FDDD4C6-66A9-47E0-86E7-F87D6B4DF03B}" type="datetimeFigureOut">
              <a:rPr lang="en-US" smtClean="0"/>
              <a:t>9/12/2011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CB3C331-276F-4219-A525-05754A2CD0D1}" type="slidenum">
              <a:rPr lang="en-US" smtClean="0"/>
              <a:t>‹#›</a:t>
            </a:fld>
            <a:endParaRPr lang="en-US"/>
          </a:p>
        </p:txBody>
      </p:sp>
    </p:spTree>
    <p:extLst>
      <p:ext uri="{BB962C8B-B14F-4D97-AF65-F5344CB8AC3E}">
        <p14:creationId xmlns:p14="http://schemas.microsoft.com/office/powerpoint/2010/main" val="1981700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1F08AF0-DE72-4815-9C6E-3ED5EE3586A2}" type="datetimeFigureOut">
              <a:rPr lang="en-US" smtClean="0"/>
              <a:t>9/12/2011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DFDC697-76F2-4839-A740-27F7230AEA9C}" type="slidenum">
              <a:rPr lang="en-US" smtClean="0"/>
              <a:t>‹#›</a:t>
            </a:fld>
            <a:endParaRPr lang="en-US"/>
          </a:p>
        </p:txBody>
      </p:sp>
    </p:spTree>
    <p:extLst>
      <p:ext uri="{BB962C8B-B14F-4D97-AF65-F5344CB8AC3E}">
        <p14:creationId xmlns:p14="http://schemas.microsoft.com/office/powerpoint/2010/main" val="2359848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a:t>
            </a:fld>
            <a:endParaRPr lang="en-US"/>
          </a:p>
        </p:txBody>
      </p:sp>
    </p:spTree>
    <p:extLst>
      <p:ext uri="{BB962C8B-B14F-4D97-AF65-F5344CB8AC3E}">
        <p14:creationId xmlns:p14="http://schemas.microsoft.com/office/powerpoint/2010/main" val="10892400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10</a:t>
            </a:fld>
            <a:endParaRPr lang="en-US"/>
          </a:p>
        </p:txBody>
      </p:sp>
    </p:spTree>
    <p:extLst>
      <p:ext uri="{BB962C8B-B14F-4D97-AF65-F5344CB8AC3E}">
        <p14:creationId xmlns:p14="http://schemas.microsoft.com/office/powerpoint/2010/main" val="3026519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11</a:t>
            </a:fld>
            <a:endParaRPr lang="en-US"/>
          </a:p>
        </p:txBody>
      </p:sp>
    </p:spTree>
    <p:extLst>
      <p:ext uri="{BB962C8B-B14F-4D97-AF65-F5344CB8AC3E}">
        <p14:creationId xmlns:p14="http://schemas.microsoft.com/office/powerpoint/2010/main" val="2266177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12</a:t>
            </a:fld>
            <a:endParaRPr lang="en-US"/>
          </a:p>
        </p:txBody>
      </p:sp>
    </p:spTree>
    <p:extLst>
      <p:ext uri="{BB962C8B-B14F-4D97-AF65-F5344CB8AC3E}">
        <p14:creationId xmlns:p14="http://schemas.microsoft.com/office/powerpoint/2010/main" val="623155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13</a:t>
            </a:fld>
            <a:endParaRPr lang="en-US"/>
          </a:p>
        </p:txBody>
      </p:sp>
    </p:spTree>
    <p:extLst>
      <p:ext uri="{BB962C8B-B14F-4D97-AF65-F5344CB8AC3E}">
        <p14:creationId xmlns:p14="http://schemas.microsoft.com/office/powerpoint/2010/main" val="39692275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14</a:t>
            </a:fld>
            <a:endParaRPr lang="en-US"/>
          </a:p>
        </p:txBody>
      </p:sp>
    </p:spTree>
    <p:extLst>
      <p:ext uri="{BB962C8B-B14F-4D97-AF65-F5344CB8AC3E}">
        <p14:creationId xmlns:p14="http://schemas.microsoft.com/office/powerpoint/2010/main" val="22025175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15</a:t>
            </a:fld>
            <a:endParaRPr lang="en-US"/>
          </a:p>
        </p:txBody>
      </p:sp>
    </p:spTree>
    <p:extLst>
      <p:ext uri="{BB962C8B-B14F-4D97-AF65-F5344CB8AC3E}">
        <p14:creationId xmlns:p14="http://schemas.microsoft.com/office/powerpoint/2010/main" val="16270887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16</a:t>
            </a:fld>
            <a:endParaRPr lang="en-US"/>
          </a:p>
        </p:txBody>
      </p:sp>
    </p:spTree>
    <p:extLst>
      <p:ext uri="{BB962C8B-B14F-4D97-AF65-F5344CB8AC3E}">
        <p14:creationId xmlns:p14="http://schemas.microsoft.com/office/powerpoint/2010/main" val="901996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17</a:t>
            </a:fld>
            <a:endParaRPr lang="en-US"/>
          </a:p>
        </p:txBody>
      </p:sp>
    </p:spTree>
    <p:extLst>
      <p:ext uri="{BB962C8B-B14F-4D97-AF65-F5344CB8AC3E}">
        <p14:creationId xmlns:p14="http://schemas.microsoft.com/office/powerpoint/2010/main" val="7446077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18</a:t>
            </a:fld>
            <a:endParaRPr lang="en-US"/>
          </a:p>
        </p:txBody>
      </p:sp>
    </p:spTree>
    <p:extLst>
      <p:ext uri="{BB962C8B-B14F-4D97-AF65-F5344CB8AC3E}">
        <p14:creationId xmlns:p14="http://schemas.microsoft.com/office/powerpoint/2010/main" val="2788363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19</a:t>
            </a:fld>
            <a:endParaRPr lang="en-US"/>
          </a:p>
        </p:txBody>
      </p:sp>
    </p:spTree>
    <p:extLst>
      <p:ext uri="{BB962C8B-B14F-4D97-AF65-F5344CB8AC3E}">
        <p14:creationId xmlns:p14="http://schemas.microsoft.com/office/powerpoint/2010/main" val="2244895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a:t>
            </a:fld>
            <a:endParaRPr lang="en-US"/>
          </a:p>
        </p:txBody>
      </p:sp>
    </p:spTree>
    <p:extLst>
      <p:ext uri="{BB962C8B-B14F-4D97-AF65-F5344CB8AC3E}">
        <p14:creationId xmlns:p14="http://schemas.microsoft.com/office/powerpoint/2010/main" val="14381206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20</a:t>
            </a:fld>
            <a:endParaRPr lang="en-US"/>
          </a:p>
        </p:txBody>
      </p:sp>
    </p:spTree>
    <p:extLst>
      <p:ext uri="{BB962C8B-B14F-4D97-AF65-F5344CB8AC3E}">
        <p14:creationId xmlns:p14="http://schemas.microsoft.com/office/powerpoint/2010/main" val="17168076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21</a:t>
            </a:fld>
            <a:endParaRPr lang="en-US"/>
          </a:p>
        </p:txBody>
      </p:sp>
    </p:spTree>
    <p:extLst>
      <p:ext uri="{BB962C8B-B14F-4D97-AF65-F5344CB8AC3E}">
        <p14:creationId xmlns:p14="http://schemas.microsoft.com/office/powerpoint/2010/main" val="34025947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22</a:t>
            </a:fld>
            <a:endParaRPr lang="en-US"/>
          </a:p>
        </p:txBody>
      </p:sp>
    </p:spTree>
    <p:extLst>
      <p:ext uri="{BB962C8B-B14F-4D97-AF65-F5344CB8AC3E}">
        <p14:creationId xmlns:p14="http://schemas.microsoft.com/office/powerpoint/2010/main" val="40314805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23</a:t>
            </a:fld>
            <a:endParaRPr lang="en-US"/>
          </a:p>
        </p:txBody>
      </p:sp>
    </p:spTree>
    <p:extLst>
      <p:ext uri="{BB962C8B-B14F-4D97-AF65-F5344CB8AC3E}">
        <p14:creationId xmlns:p14="http://schemas.microsoft.com/office/powerpoint/2010/main" val="19006214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24</a:t>
            </a:fld>
            <a:endParaRPr lang="en-US"/>
          </a:p>
        </p:txBody>
      </p:sp>
    </p:spTree>
    <p:extLst>
      <p:ext uri="{BB962C8B-B14F-4D97-AF65-F5344CB8AC3E}">
        <p14:creationId xmlns:p14="http://schemas.microsoft.com/office/powerpoint/2010/main" val="26904357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25</a:t>
            </a:fld>
            <a:endParaRPr lang="en-US"/>
          </a:p>
        </p:txBody>
      </p:sp>
    </p:spTree>
    <p:extLst>
      <p:ext uri="{BB962C8B-B14F-4D97-AF65-F5344CB8AC3E}">
        <p14:creationId xmlns:p14="http://schemas.microsoft.com/office/powerpoint/2010/main" val="19177568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26</a:t>
            </a:fld>
            <a:endParaRPr lang="en-US"/>
          </a:p>
        </p:txBody>
      </p:sp>
    </p:spTree>
    <p:extLst>
      <p:ext uri="{BB962C8B-B14F-4D97-AF65-F5344CB8AC3E}">
        <p14:creationId xmlns:p14="http://schemas.microsoft.com/office/powerpoint/2010/main" val="28890072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27</a:t>
            </a:fld>
            <a:endParaRPr lang="en-US"/>
          </a:p>
        </p:txBody>
      </p:sp>
    </p:spTree>
    <p:extLst>
      <p:ext uri="{BB962C8B-B14F-4D97-AF65-F5344CB8AC3E}">
        <p14:creationId xmlns:p14="http://schemas.microsoft.com/office/powerpoint/2010/main" val="24582201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28</a:t>
            </a:fld>
            <a:endParaRPr lang="en-US"/>
          </a:p>
        </p:txBody>
      </p:sp>
    </p:spTree>
    <p:extLst>
      <p:ext uri="{BB962C8B-B14F-4D97-AF65-F5344CB8AC3E}">
        <p14:creationId xmlns:p14="http://schemas.microsoft.com/office/powerpoint/2010/main" val="18880441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29</a:t>
            </a:fld>
            <a:endParaRPr lang="en-US"/>
          </a:p>
        </p:txBody>
      </p:sp>
    </p:spTree>
    <p:extLst>
      <p:ext uri="{BB962C8B-B14F-4D97-AF65-F5344CB8AC3E}">
        <p14:creationId xmlns:p14="http://schemas.microsoft.com/office/powerpoint/2010/main" val="1958968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3</a:t>
            </a:fld>
            <a:endParaRPr lang="en-US"/>
          </a:p>
        </p:txBody>
      </p:sp>
    </p:spTree>
    <p:extLst>
      <p:ext uri="{BB962C8B-B14F-4D97-AF65-F5344CB8AC3E}">
        <p14:creationId xmlns:p14="http://schemas.microsoft.com/office/powerpoint/2010/main" val="39222755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30</a:t>
            </a:fld>
            <a:endParaRPr lang="en-US"/>
          </a:p>
        </p:txBody>
      </p:sp>
    </p:spTree>
    <p:extLst>
      <p:ext uri="{BB962C8B-B14F-4D97-AF65-F5344CB8AC3E}">
        <p14:creationId xmlns:p14="http://schemas.microsoft.com/office/powerpoint/2010/main" val="24158306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31</a:t>
            </a:fld>
            <a:endParaRPr lang="en-US"/>
          </a:p>
        </p:txBody>
      </p:sp>
    </p:spTree>
    <p:extLst>
      <p:ext uri="{BB962C8B-B14F-4D97-AF65-F5344CB8AC3E}">
        <p14:creationId xmlns:p14="http://schemas.microsoft.com/office/powerpoint/2010/main" val="9974856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32</a:t>
            </a:fld>
            <a:endParaRPr lang="en-US"/>
          </a:p>
        </p:txBody>
      </p:sp>
    </p:spTree>
    <p:extLst>
      <p:ext uri="{BB962C8B-B14F-4D97-AF65-F5344CB8AC3E}">
        <p14:creationId xmlns:p14="http://schemas.microsoft.com/office/powerpoint/2010/main" val="23300209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33</a:t>
            </a:fld>
            <a:endParaRPr lang="en-US"/>
          </a:p>
        </p:txBody>
      </p:sp>
    </p:spTree>
    <p:extLst>
      <p:ext uri="{BB962C8B-B14F-4D97-AF65-F5344CB8AC3E}">
        <p14:creationId xmlns:p14="http://schemas.microsoft.com/office/powerpoint/2010/main" val="20251298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34</a:t>
            </a:fld>
            <a:endParaRPr lang="en-US"/>
          </a:p>
        </p:txBody>
      </p:sp>
    </p:spTree>
    <p:extLst>
      <p:ext uri="{BB962C8B-B14F-4D97-AF65-F5344CB8AC3E}">
        <p14:creationId xmlns:p14="http://schemas.microsoft.com/office/powerpoint/2010/main" val="4290772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4</a:t>
            </a:fld>
            <a:endParaRPr lang="en-US"/>
          </a:p>
        </p:txBody>
      </p:sp>
    </p:spTree>
    <p:extLst>
      <p:ext uri="{BB962C8B-B14F-4D97-AF65-F5344CB8AC3E}">
        <p14:creationId xmlns:p14="http://schemas.microsoft.com/office/powerpoint/2010/main" val="4163372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5</a:t>
            </a:fld>
            <a:endParaRPr lang="en-US"/>
          </a:p>
        </p:txBody>
      </p:sp>
    </p:spTree>
    <p:extLst>
      <p:ext uri="{BB962C8B-B14F-4D97-AF65-F5344CB8AC3E}">
        <p14:creationId xmlns:p14="http://schemas.microsoft.com/office/powerpoint/2010/main" val="2103452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6</a:t>
            </a:fld>
            <a:endParaRPr lang="en-US"/>
          </a:p>
        </p:txBody>
      </p:sp>
    </p:spTree>
    <p:extLst>
      <p:ext uri="{BB962C8B-B14F-4D97-AF65-F5344CB8AC3E}">
        <p14:creationId xmlns:p14="http://schemas.microsoft.com/office/powerpoint/2010/main" val="2554603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7</a:t>
            </a:fld>
            <a:endParaRPr lang="en-US"/>
          </a:p>
        </p:txBody>
      </p:sp>
    </p:spTree>
    <p:extLst>
      <p:ext uri="{BB962C8B-B14F-4D97-AF65-F5344CB8AC3E}">
        <p14:creationId xmlns:p14="http://schemas.microsoft.com/office/powerpoint/2010/main" val="2399412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8</a:t>
            </a:fld>
            <a:endParaRPr lang="en-US"/>
          </a:p>
        </p:txBody>
      </p:sp>
    </p:spTree>
    <p:extLst>
      <p:ext uri="{BB962C8B-B14F-4D97-AF65-F5344CB8AC3E}">
        <p14:creationId xmlns:p14="http://schemas.microsoft.com/office/powerpoint/2010/main" val="1532492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FDC697-76F2-4839-A740-27F7230AEA9C}" type="slidenum">
              <a:rPr lang="en-US" smtClean="0"/>
              <a:t>9</a:t>
            </a:fld>
            <a:endParaRPr lang="en-US"/>
          </a:p>
        </p:txBody>
      </p:sp>
    </p:spTree>
    <p:extLst>
      <p:ext uri="{BB962C8B-B14F-4D97-AF65-F5344CB8AC3E}">
        <p14:creationId xmlns:p14="http://schemas.microsoft.com/office/powerpoint/2010/main" val="1501150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52AAF19-6C49-4A10-8B6D-1E47F1F29016}" type="datetimeFigureOut">
              <a:rPr lang="en-US" smtClean="0"/>
              <a:t>9/12/2011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C0CB5BA-EF46-42B3-AA0F-B6934B00493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2AAF19-6C49-4A10-8B6D-1E47F1F29016}" type="datetimeFigureOut">
              <a:rPr lang="en-US" smtClean="0"/>
              <a:t>9/12/2011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CB5BA-EF46-42B3-AA0F-B6934B00493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2AAF19-6C49-4A10-8B6D-1E47F1F29016}" type="datetimeFigureOut">
              <a:rPr lang="en-US" smtClean="0"/>
              <a:t>9/12/2011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CB5BA-EF46-42B3-AA0F-B6934B00493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2AAF19-6C49-4A10-8B6D-1E47F1F29016}" type="datetimeFigureOut">
              <a:rPr lang="en-US" smtClean="0"/>
              <a:t>9/12/2011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CB5BA-EF46-42B3-AA0F-B6934B00493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52AAF19-6C49-4A10-8B6D-1E47F1F29016}" type="datetimeFigureOut">
              <a:rPr lang="en-US" smtClean="0"/>
              <a:t>9/12/2011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CB5BA-EF46-42B3-AA0F-B6934B00493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52AAF19-6C49-4A10-8B6D-1E47F1F29016}" type="datetimeFigureOut">
              <a:rPr lang="en-US" smtClean="0"/>
              <a:t>9/12/2011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CB5BA-EF46-42B3-AA0F-B6934B00493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52AAF19-6C49-4A10-8B6D-1E47F1F29016}" type="datetimeFigureOut">
              <a:rPr lang="en-US" smtClean="0"/>
              <a:t>9/12/2011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0CB5BA-EF46-42B3-AA0F-B6934B00493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52AAF19-6C49-4A10-8B6D-1E47F1F29016}" type="datetimeFigureOut">
              <a:rPr lang="en-US" smtClean="0"/>
              <a:t>9/12/2011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0CB5BA-EF46-42B3-AA0F-B6934B00493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2AAF19-6C49-4A10-8B6D-1E47F1F29016}" type="datetimeFigureOut">
              <a:rPr lang="en-US" smtClean="0"/>
              <a:t>9/12/2011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0CB5BA-EF46-42B3-AA0F-B6934B00493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52AAF19-6C49-4A10-8B6D-1E47F1F29016}" type="datetimeFigureOut">
              <a:rPr lang="en-US" smtClean="0"/>
              <a:t>9/12/2011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CB5BA-EF46-42B3-AA0F-B6934B00493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52AAF19-6C49-4A10-8B6D-1E47F1F29016}" type="datetimeFigureOut">
              <a:rPr lang="en-US" smtClean="0"/>
              <a:t>9/12/2011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C0CB5BA-EF46-42B3-AA0F-B6934B00493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52AAF19-6C49-4A10-8B6D-1E47F1F29016}" type="datetimeFigureOut">
              <a:rPr lang="en-US" smtClean="0"/>
              <a:t>9/12/2011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C0CB5BA-EF46-42B3-AA0F-B6934B00493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Ancient Greece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70402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Fifth-Century Greece</a:t>
            </a:r>
          </a:p>
        </p:txBody>
      </p:sp>
      <p:sp>
        <p:nvSpPr>
          <p:cNvPr id="3" name="Content Placeholder 2"/>
          <p:cNvSpPr>
            <a:spLocks noGrp="1"/>
          </p:cNvSpPr>
          <p:nvPr>
            <p:ph idx="1"/>
          </p:nvPr>
        </p:nvSpPr>
        <p:spPr/>
        <p:txBody>
          <a:bodyPr/>
          <a:lstStyle/>
          <a:p>
            <a:r>
              <a:rPr lang="en-US" dirty="0"/>
              <a:t>Peloponnesian War (431-404) between Athens and Sparta.</a:t>
            </a:r>
          </a:p>
          <a:p>
            <a:r>
              <a:rPr lang="en-US" dirty="0" smtClean="0"/>
              <a:t>Athens feared </a:t>
            </a:r>
            <a:r>
              <a:rPr lang="en-US" dirty="0"/>
              <a:t>the Spartan army, Greece's most formidable infantry </a:t>
            </a:r>
            <a:r>
              <a:rPr lang="en-US" dirty="0" smtClean="0"/>
              <a:t>force.</a:t>
            </a:r>
          </a:p>
          <a:p>
            <a:r>
              <a:rPr lang="en-US" dirty="0"/>
              <a:t>Sparta dominated politically by a conservative oligarchy, feared Athenian democracy.</a:t>
            </a:r>
          </a:p>
          <a:p>
            <a:r>
              <a:rPr lang="en-US" dirty="0" smtClean="0"/>
              <a:t>Athens</a:t>
            </a:r>
            <a:r>
              <a:rPr lang="en-US" dirty="0"/>
              <a:t>' defeat in this war brought an end to the Athenian Golden Age</a:t>
            </a:r>
            <a:r>
              <a:rPr lang="en-US" dirty="0" smtClean="0"/>
              <a:t>.</a:t>
            </a:r>
            <a:endParaRPr lang="en-US" dirty="0"/>
          </a:p>
        </p:txBody>
      </p:sp>
    </p:spTree>
    <p:extLst>
      <p:ext uri="{BB962C8B-B14F-4D97-AF65-F5344CB8AC3E}">
        <p14:creationId xmlns:p14="http://schemas.microsoft.com/office/powerpoint/2010/main" val="3284640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Fifth-Century Greece</a:t>
            </a:r>
          </a:p>
        </p:txBody>
      </p:sp>
      <p:sp>
        <p:nvSpPr>
          <p:cNvPr id="3" name="Content Placeholder 2"/>
          <p:cNvSpPr>
            <a:spLocks noGrp="1"/>
          </p:cNvSpPr>
          <p:nvPr>
            <p:ph idx="1"/>
          </p:nvPr>
        </p:nvSpPr>
        <p:spPr/>
        <p:txBody>
          <a:bodyPr/>
          <a:lstStyle/>
          <a:p>
            <a:r>
              <a:rPr lang="en-US" dirty="0" smtClean="0"/>
              <a:t>Athenian democracy was direct, not representational.</a:t>
            </a:r>
          </a:p>
          <a:p>
            <a:r>
              <a:rPr lang="en-US" dirty="0" smtClean="0"/>
              <a:t>All free adult males could participate. No women.</a:t>
            </a:r>
          </a:p>
          <a:p>
            <a:r>
              <a:rPr lang="en-US" dirty="0" smtClean="0"/>
              <a:t>Intellectual revolution in second half of fifth century.</a:t>
            </a:r>
          </a:p>
          <a:p>
            <a:r>
              <a:rPr lang="en-US" dirty="0" smtClean="0"/>
              <a:t>Reevaluation of accepted ideas.</a:t>
            </a:r>
          </a:p>
          <a:p>
            <a:r>
              <a:rPr lang="en-US" dirty="0" smtClean="0"/>
              <a:t>Demand for an education that would prepare men for public service.</a:t>
            </a:r>
          </a:p>
          <a:p>
            <a:r>
              <a:rPr lang="en-US" dirty="0" smtClean="0"/>
              <a:t>Importance of public speaking.</a:t>
            </a:r>
            <a:endParaRPr lang="en-US" dirty="0"/>
          </a:p>
        </p:txBody>
      </p:sp>
    </p:spTree>
    <p:extLst>
      <p:ext uri="{BB962C8B-B14F-4D97-AF65-F5344CB8AC3E}">
        <p14:creationId xmlns:p14="http://schemas.microsoft.com/office/powerpoint/2010/main" val="1691738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The Sophists.</a:t>
            </a:r>
            <a:endParaRPr lang="en-US" dirty="0"/>
          </a:p>
        </p:txBody>
      </p:sp>
      <p:sp>
        <p:nvSpPr>
          <p:cNvPr id="3" name="Content Placeholder 2"/>
          <p:cNvSpPr>
            <a:spLocks noGrp="1"/>
          </p:cNvSpPr>
          <p:nvPr>
            <p:ph idx="1"/>
          </p:nvPr>
        </p:nvSpPr>
        <p:spPr/>
        <p:txBody>
          <a:bodyPr>
            <a:normAutofit/>
          </a:bodyPr>
          <a:lstStyle/>
          <a:p>
            <a:r>
              <a:rPr lang="en-US" dirty="0"/>
              <a:t>I</a:t>
            </a:r>
            <a:r>
              <a:rPr lang="en-US" dirty="0" smtClean="0"/>
              <a:t>tinerant intellectuals, </a:t>
            </a:r>
            <a:r>
              <a:rPr lang="en-US" dirty="0"/>
              <a:t>taught courses in various </a:t>
            </a:r>
            <a:r>
              <a:rPr lang="en-US" dirty="0" smtClean="0"/>
              <a:t>subjects.</a:t>
            </a:r>
          </a:p>
          <a:p>
            <a:r>
              <a:rPr lang="en-US" dirty="0"/>
              <a:t>E</a:t>
            </a:r>
            <a:r>
              <a:rPr lang="en-US" dirty="0" smtClean="0"/>
              <a:t>mployed</a:t>
            </a:r>
            <a:r>
              <a:rPr lang="en-US" dirty="0"/>
              <a:t> </a:t>
            </a:r>
            <a:r>
              <a:rPr lang="en-US" dirty="0" smtClean="0"/>
              <a:t>rhetoric to </a:t>
            </a:r>
            <a:r>
              <a:rPr lang="en-US" dirty="0"/>
              <a:t>achieve their purposes, generally to persuade or convince </a:t>
            </a:r>
            <a:r>
              <a:rPr lang="en-US" dirty="0" smtClean="0"/>
              <a:t>others.</a:t>
            </a:r>
          </a:p>
          <a:p>
            <a:r>
              <a:rPr lang="en-US" dirty="0"/>
              <a:t>Many of them taught their skills for a price. </a:t>
            </a:r>
            <a:endParaRPr lang="en-US" dirty="0" smtClean="0"/>
          </a:p>
          <a:p>
            <a:r>
              <a:rPr lang="en-US" dirty="0"/>
              <a:t>P</a:t>
            </a:r>
            <a:r>
              <a:rPr lang="en-US" dirty="0" smtClean="0"/>
              <a:t>ractitioners </a:t>
            </a:r>
            <a:r>
              <a:rPr lang="en-US" dirty="0"/>
              <a:t>often commanded very high fees</a:t>
            </a:r>
            <a:r>
              <a:rPr lang="en-US" dirty="0" smtClean="0"/>
              <a:t>.</a:t>
            </a:r>
          </a:p>
          <a:p>
            <a:r>
              <a:rPr lang="en-US" dirty="0"/>
              <a:t>Q</a:t>
            </a:r>
            <a:r>
              <a:rPr lang="en-US" dirty="0" smtClean="0"/>
              <a:t>uestioning </a:t>
            </a:r>
            <a:r>
              <a:rPr lang="en-US" dirty="0"/>
              <a:t>the existence and roles of traditional </a:t>
            </a:r>
            <a:r>
              <a:rPr lang="en-US" dirty="0" smtClean="0"/>
              <a:t>deities.</a:t>
            </a:r>
          </a:p>
          <a:p>
            <a:r>
              <a:rPr lang="en-US" dirty="0"/>
              <a:t>P</a:t>
            </a:r>
            <a:r>
              <a:rPr lang="en-US" dirty="0" smtClean="0"/>
              <a:t>rompted </a:t>
            </a:r>
            <a:r>
              <a:rPr lang="en-US" dirty="0"/>
              <a:t>a popular reaction against them. </a:t>
            </a:r>
          </a:p>
        </p:txBody>
      </p:sp>
    </p:spTree>
    <p:extLst>
      <p:ext uri="{BB962C8B-B14F-4D97-AF65-F5344CB8AC3E}">
        <p14:creationId xmlns:p14="http://schemas.microsoft.com/office/powerpoint/2010/main" val="30669947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Philosophy. The Sophists.</a:t>
            </a:r>
          </a:p>
        </p:txBody>
      </p:sp>
      <p:sp>
        <p:nvSpPr>
          <p:cNvPr id="3" name="Content Placeholder 2"/>
          <p:cNvSpPr>
            <a:spLocks noGrp="1"/>
          </p:cNvSpPr>
          <p:nvPr>
            <p:ph idx="1"/>
          </p:nvPr>
        </p:nvSpPr>
        <p:spPr/>
        <p:txBody>
          <a:bodyPr/>
          <a:lstStyle/>
          <a:p>
            <a:r>
              <a:rPr lang="en-US" dirty="0" smtClean="0"/>
              <a:t>Protagoras is regarded </a:t>
            </a:r>
            <a:r>
              <a:rPr lang="en-US" dirty="0"/>
              <a:t>as the first of the sophists</a:t>
            </a:r>
            <a:r>
              <a:rPr lang="en-US" dirty="0" smtClean="0"/>
              <a:t>.</a:t>
            </a:r>
          </a:p>
          <a:p>
            <a:r>
              <a:rPr lang="en-US" dirty="0"/>
              <a:t>T</a:t>
            </a:r>
            <a:r>
              <a:rPr lang="en-US" dirty="0" smtClean="0"/>
              <a:t>here </a:t>
            </a:r>
            <a:r>
              <a:rPr lang="en-US" dirty="0"/>
              <a:t>is no absolute truth, </a:t>
            </a:r>
            <a:r>
              <a:rPr lang="en-US" dirty="0" smtClean="0"/>
              <a:t>two </a:t>
            </a:r>
            <a:r>
              <a:rPr lang="en-US" dirty="0"/>
              <a:t>points of view can be acceptable at the same </a:t>
            </a:r>
            <a:r>
              <a:rPr lang="en-US" dirty="0" smtClean="0"/>
              <a:t>time.</a:t>
            </a:r>
          </a:p>
          <a:p>
            <a:r>
              <a:rPr lang="en-US" dirty="0"/>
              <a:t> "Man is the measure of all </a:t>
            </a:r>
            <a:r>
              <a:rPr lang="en-US" dirty="0" smtClean="0"/>
              <a:t>things“.</a:t>
            </a:r>
          </a:p>
          <a:p>
            <a:r>
              <a:rPr lang="en-US" dirty="0"/>
              <a:t> "Justice is nothing other than the advantage of the </a:t>
            </a:r>
            <a:r>
              <a:rPr lang="en-US" dirty="0" smtClean="0"/>
              <a:t>stronger“</a:t>
            </a:r>
            <a:endParaRPr lang="en-US" dirty="0"/>
          </a:p>
        </p:txBody>
      </p:sp>
    </p:spTree>
    <p:extLst>
      <p:ext uri="{BB962C8B-B14F-4D97-AF65-F5344CB8AC3E}">
        <p14:creationId xmlns:p14="http://schemas.microsoft.com/office/powerpoint/2010/main" val="12199539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Philosophy. The Sophists.</a:t>
            </a:r>
          </a:p>
        </p:txBody>
      </p:sp>
      <p:sp>
        <p:nvSpPr>
          <p:cNvPr id="3" name="Content Placeholder 2"/>
          <p:cNvSpPr>
            <a:spLocks noGrp="1"/>
          </p:cNvSpPr>
          <p:nvPr>
            <p:ph idx="1"/>
          </p:nvPr>
        </p:nvSpPr>
        <p:spPr/>
        <p:txBody>
          <a:bodyPr/>
          <a:lstStyle/>
          <a:p>
            <a:r>
              <a:rPr lang="en-US" dirty="0"/>
              <a:t>Since truth was relative, speakers should be able to argue either side of a question with equal persuasiveness.</a:t>
            </a:r>
          </a:p>
          <a:p>
            <a:r>
              <a:rPr lang="en-US" dirty="0"/>
              <a:t>Absolute truth does not exist.</a:t>
            </a:r>
          </a:p>
          <a:p>
            <a:r>
              <a:rPr lang="en-US" dirty="0" smtClean="0"/>
              <a:t>Sophists </a:t>
            </a:r>
            <a:r>
              <a:rPr lang="en-US" dirty="0"/>
              <a:t>were also some of the world's first lawyers, making full use of their highly developed argumentation</a:t>
            </a:r>
            <a:r>
              <a:rPr lang="en-US" b="1" dirty="0"/>
              <a:t> </a:t>
            </a:r>
            <a:r>
              <a:rPr lang="en-US" dirty="0"/>
              <a:t>skill.</a:t>
            </a:r>
          </a:p>
          <a:p>
            <a:endParaRPr lang="en-US" dirty="0"/>
          </a:p>
        </p:txBody>
      </p:sp>
    </p:spTree>
    <p:extLst>
      <p:ext uri="{BB962C8B-B14F-4D97-AF65-F5344CB8AC3E}">
        <p14:creationId xmlns:p14="http://schemas.microsoft.com/office/powerpoint/2010/main" val="22668812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Socrates</a:t>
            </a:r>
          </a:p>
        </p:txBody>
      </p:sp>
      <p:sp>
        <p:nvSpPr>
          <p:cNvPr id="3" name="Content Placeholder 2"/>
          <p:cNvSpPr>
            <a:spLocks noGrp="1"/>
          </p:cNvSpPr>
          <p:nvPr>
            <p:ph idx="1"/>
          </p:nvPr>
        </p:nvSpPr>
        <p:spPr/>
        <p:txBody>
          <a:bodyPr/>
          <a:lstStyle/>
          <a:p>
            <a:r>
              <a:rPr lang="en-US" dirty="0"/>
              <a:t>Socrates the most famous philosopher of the late fifth century B.C</a:t>
            </a:r>
            <a:r>
              <a:rPr lang="en-US" dirty="0" smtClean="0"/>
              <a:t>.</a:t>
            </a:r>
          </a:p>
          <a:p>
            <a:r>
              <a:rPr lang="en-US" dirty="0" smtClean="0"/>
              <a:t>First to make </a:t>
            </a:r>
            <a:r>
              <a:rPr lang="en-US" dirty="0"/>
              <a:t>ethics and morality </a:t>
            </a:r>
            <a:r>
              <a:rPr lang="en-US" dirty="0" smtClean="0"/>
              <a:t>a central </a:t>
            </a:r>
            <a:r>
              <a:rPr lang="en-US" dirty="0"/>
              <a:t>concern</a:t>
            </a:r>
            <a:r>
              <a:rPr lang="en-US" dirty="0" smtClean="0"/>
              <a:t>.</a:t>
            </a:r>
          </a:p>
          <a:p>
            <a:r>
              <a:rPr lang="en-US" dirty="0" smtClean="0"/>
              <a:t>Search to discover </a:t>
            </a:r>
            <a:r>
              <a:rPr lang="en-US" dirty="0"/>
              <a:t>valid guidelines for leading a just life and to prove that justice is better than injustice under all </a:t>
            </a:r>
            <a:r>
              <a:rPr lang="en-US" dirty="0" smtClean="0"/>
              <a:t>circumstances.</a:t>
            </a:r>
          </a:p>
          <a:p>
            <a:r>
              <a:rPr lang="en-US" dirty="0"/>
              <a:t>L</a:t>
            </a:r>
            <a:r>
              <a:rPr lang="en-US" dirty="0" smtClean="0"/>
              <a:t>ived </a:t>
            </a:r>
            <a:r>
              <a:rPr lang="en-US" dirty="0"/>
              <a:t>in </a:t>
            </a:r>
            <a:r>
              <a:rPr lang="en-US" dirty="0" smtClean="0"/>
              <a:t>poverty, disdained </a:t>
            </a:r>
            <a:r>
              <a:rPr lang="en-US" dirty="0"/>
              <a:t>material </a:t>
            </a:r>
            <a:r>
              <a:rPr lang="en-US" dirty="0" smtClean="0"/>
              <a:t>possessions, did not charge for his lectures.</a:t>
            </a:r>
            <a:endParaRPr lang="en-US" dirty="0"/>
          </a:p>
        </p:txBody>
      </p:sp>
    </p:spTree>
    <p:extLst>
      <p:ext uri="{BB962C8B-B14F-4D97-AF65-F5344CB8AC3E}">
        <p14:creationId xmlns:p14="http://schemas.microsoft.com/office/powerpoint/2010/main" val="20110476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Socrates</a:t>
            </a:r>
          </a:p>
        </p:txBody>
      </p:sp>
      <p:sp>
        <p:nvSpPr>
          <p:cNvPr id="3" name="Content Placeholder 2"/>
          <p:cNvSpPr>
            <a:spLocks noGrp="1"/>
          </p:cNvSpPr>
          <p:nvPr>
            <p:ph idx="1"/>
          </p:nvPr>
        </p:nvSpPr>
        <p:spPr/>
        <p:txBody>
          <a:bodyPr/>
          <a:lstStyle/>
          <a:p>
            <a:r>
              <a:rPr lang="en-US" dirty="0" smtClean="0"/>
              <a:t>Paid little </a:t>
            </a:r>
            <a:r>
              <a:rPr lang="en-US" dirty="0"/>
              <a:t>attention to his physical appearance and </a:t>
            </a:r>
            <a:r>
              <a:rPr lang="en-US" dirty="0" smtClean="0"/>
              <a:t>clothes.</a:t>
            </a:r>
          </a:p>
          <a:p>
            <a:r>
              <a:rPr lang="en-US" dirty="0" smtClean="0"/>
              <a:t>Scorned </a:t>
            </a:r>
            <a:r>
              <a:rPr lang="en-US" dirty="0"/>
              <a:t>shoes no matter how cold the </a:t>
            </a:r>
            <a:r>
              <a:rPr lang="en-US" dirty="0" smtClean="0"/>
              <a:t>weather.</a:t>
            </a:r>
          </a:p>
          <a:p>
            <a:r>
              <a:rPr lang="en-US" dirty="0" smtClean="0"/>
              <a:t>Wore the same coat winter and summer.</a:t>
            </a:r>
          </a:p>
          <a:p>
            <a:r>
              <a:rPr lang="en-US" dirty="0" smtClean="0"/>
              <a:t>Resembled </a:t>
            </a:r>
            <a:r>
              <a:rPr lang="en-US" dirty="0"/>
              <a:t>his fellow Athenians, who placed great value on the importance and pleasure of speaking with each other at length</a:t>
            </a:r>
            <a:r>
              <a:rPr lang="en-US" dirty="0" smtClean="0"/>
              <a:t>.</a:t>
            </a:r>
          </a:p>
          <a:p>
            <a:r>
              <a:rPr lang="en-US" dirty="0" smtClean="0"/>
              <a:t>Wrote nothing.</a:t>
            </a:r>
            <a:endParaRPr lang="en-US" dirty="0"/>
          </a:p>
        </p:txBody>
      </p:sp>
    </p:spTree>
    <p:extLst>
      <p:ext uri="{BB962C8B-B14F-4D97-AF65-F5344CB8AC3E}">
        <p14:creationId xmlns:p14="http://schemas.microsoft.com/office/powerpoint/2010/main" val="31144434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Socrates</a:t>
            </a:r>
          </a:p>
        </p:txBody>
      </p:sp>
      <p:sp>
        <p:nvSpPr>
          <p:cNvPr id="3" name="Content Placeholder 2"/>
          <p:cNvSpPr>
            <a:spLocks noGrp="1"/>
          </p:cNvSpPr>
          <p:nvPr>
            <p:ph idx="1"/>
          </p:nvPr>
        </p:nvSpPr>
        <p:spPr/>
        <p:txBody>
          <a:bodyPr/>
          <a:lstStyle/>
          <a:p>
            <a:r>
              <a:rPr lang="en-US" dirty="0" smtClean="0"/>
              <a:t>Our </a:t>
            </a:r>
            <a:r>
              <a:rPr lang="en-US" dirty="0"/>
              <a:t>knowledge of his ideas comes from </a:t>
            </a:r>
            <a:r>
              <a:rPr lang="en-US" dirty="0" smtClean="0"/>
              <a:t>the writings of his </a:t>
            </a:r>
            <a:r>
              <a:rPr lang="en-US" dirty="0"/>
              <a:t>pupil </a:t>
            </a:r>
            <a:r>
              <a:rPr lang="en-US" dirty="0" smtClean="0"/>
              <a:t>Plato.</a:t>
            </a:r>
          </a:p>
          <a:p>
            <a:r>
              <a:rPr lang="en-US" dirty="0" smtClean="0"/>
              <a:t>Made </a:t>
            </a:r>
            <a:r>
              <a:rPr lang="en-US" dirty="0"/>
              <a:t>his students examine the basic assumptions of their way of life</a:t>
            </a:r>
            <a:r>
              <a:rPr lang="en-US" dirty="0" smtClean="0"/>
              <a:t>.</a:t>
            </a:r>
          </a:p>
          <a:p>
            <a:r>
              <a:rPr lang="en-US" dirty="0" smtClean="0"/>
              <a:t>Socratic method: he never </a:t>
            </a:r>
            <a:r>
              <a:rPr lang="en-US" dirty="0"/>
              <a:t>directly instructs his conversational partners; instead, he leads them to draw conclusions in response to his probing questions and refutations of their assumptions.</a:t>
            </a:r>
          </a:p>
        </p:txBody>
      </p:sp>
    </p:spTree>
    <p:extLst>
      <p:ext uri="{BB962C8B-B14F-4D97-AF65-F5344CB8AC3E}">
        <p14:creationId xmlns:p14="http://schemas.microsoft.com/office/powerpoint/2010/main" val="25494504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Socrates</a:t>
            </a:r>
          </a:p>
        </p:txBody>
      </p:sp>
      <p:sp>
        <p:nvSpPr>
          <p:cNvPr id="3" name="Content Placeholder 2"/>
          <p:cNvSpPr>
            <a:spLocks noGrp="1"/>
          </p:cNvSpPr>
          <p:nvPr>
            <p:ph idx="1"/>
          </p:nvPr>
        </p:nvSpPr>
        <p:spPr/>
        <p:txBody>
          <a:bodyPr/>
          <a:lstStyle/>
          <a:p>
            <a:r>
              <a:rPr lang="en-US" dirty="0"/>
              <a:t>Would begin one of his conversations by asking the interlocutor for a definition of an abstract quality such as happiness, or a virtue such as courage.</a:t>
            </a:r>
          </a:p>
          <a:p>
            <a:r>
              <a:rPr lang="en-US" dirty="0" smtClean="0"/>
              <a:t>This </a:t>
            </a:r>
            <a:r>
              <a:rPr lang="en-US" dirty="0"/>
              <a:t>indirect method </a:t>
            </a:r>
            <a:r>
              <a:rPr lang="en-US" dirty="0" smtClean="0"/>
              <a:t>forced interlocutor to </a:t>
            </a:r>
            <a:r>
              <a:rPr lang="en-US" dirty="0"/>
              <a:t>conclude that they were ignorant of what they began by assuming they knew very well.</a:t>
            </a:r>
          </a:p>
        </p:txBody>
      </p:sp>
    </p:spTree>
    <p:extLst>
      <p:ext uri="{BB962C8B-B14F-4D97-AF65-F5344CB8AC3E}">
        <p14:creationId xmlns:p14="http://schemas.microsoft.com/office/powerpoint/2010/main" val="19517564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Socrates</a:t>
            </a:r>
          </a:p>
        </p:txBody>
      </p:sp>
      <p:sp>
        <p:nvSpPr>
          <p:cNvPr id="3" name="Content Placeholder 2"/>
          <p:cNvSpPr>
            <a:spLocks noGrp="1"/>
          </p:cNvSpPr>
          <p:nvPr>
            <p:ph idx="1"/>
          </p:nvPr>
        </p:nvSpPr>
        <p:spPr/>
        <p:txBody>
          <a:bodyPr/>
          <a:lstStyle/>
          <a:p>
            <a:r>
              <a:rPr lang="en-US" dirty="0"/>
              <a:t>H</a:t>
            </a:r>
            <a:r>
              <a:rPr lang="en-US" dirty="0" smtClean="0"/>
              <a:t>is </a:t>
            </a:r>
            <a:r>
              <a:rPr lang="en-US" dirty="0"/>
              <a:t>wisdom consisted of knowing that he did not know</a:t>
            </a:r>
            <a:r>
              <a:rPr lang="en-US" dirty="0" smtClean="0"/>
              <a:t>.</a:t>
            </a:r>
          </a:p>
          <a:p>
            <a:r>
              <a:rPr lang="en-US" dirty="0"/>
              <a:t>W</a:t>
            </a:r>
            <a:r>
              <a:rPr lang="en-US" dirty="0" smtClean="0"/>
              <a:t>anted </a:t>
            </a:r>
            <a:r>
              <a:rPr lang="en-US" dirty="0"/>
              <a:t>to discover through reasoning the universal standards that justified morality</a:t>
            </a:r>
            <a:r>
              <a:rPr lang="en-US" dirty="0" smtClean="0"/>
              <a:t>.</a:t>
            </a:r>
          </a:p>
          <a:p>
            <a:r>
              <a:rPr lang="en-US" dirty="0"/>
              <a:t>P</a:t>
            </a:r>
            <a:r>
              <a:rPr lang="en-US" dirty="0" smtClean="0"/>
              <a:t>assionately </a:t>
            </a:r>
            <a:r>
              <a:rPr lang="en-US" dirty="0"/>
              <a:t>believed that just behavior was better for human beings than injustice and that </a:t>
            </a:r>
            <a:r>
              <a:rPr lang="en-US" dirty="0" smtClean="0"/>
              <a:t>morality </a:t>
            </a:r>
            <a:r>
              <a:rPr lang="en-US" dirty="0"/>
              <a:t>was justified because it created happiness.</a:t>
            </a:r>
          </a:p>
        </p:txBody>
      </p:sp>
    </p:spTree>
    <p:extLst>
      <p:ext uri="{BB962C8B-B14F-4D97-AF65-F5344CB8AC3E}">
        <p14:creationId xmlns:p14="http://schemas.microsoft.com/office/powerpoint/2010/main" val="33021242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Ancient Greece</a:t>
            </a:r>
            <a:endParaRPr lang="en-US" dirty="0"/>
          </a:p>
        </p:txBody>
      </p:sp>
      <p:sp>
        <p:nvSpPr>
          <p:cNvPr id="3" name="Content Placeholder 2"/>
          <p:cNvSpPr>
            <a:spLocks noGrp="1"/>
          </p:cNvSpPr>
          <p:nvPr>
            <p:ph idx="1"/>
          </p:nvPr>
        </p:nvSpPr>
        <p:spPr/>
        <p:txBody>
          <a:bodyPr>
            <a:normAutofit/>
          </a:bodyPr>
          <a:lstStyle/>
          <a:p>
            <a:pPr>
              <a:lnSpc>
                <a:spcPct val="90000"/>
              </a:lnSpc>
            </a:pPr>
            <a:r>
              <a:rPr lang="en-US" dirty="0"/>
              <a:t>Greek culture was a powerful influence in the Roman Empire, which carried a version of it to many parts of Europe. </a:t>
            </a:r>
          </a:p>
          <a:p>
            <a:pPr>
              <a:lnSpc>
                <a:spcPct val="90000"/>
              </a:lnSpc>
            </a:pPr>
            <a:r>
              <a:rPr lang="en-US" dirty="0"/>
              <a:t>Ancient Greek civilization has been immensely influential on the language, politics, educational systems, philosophy, art and architecture of the modern world</a:t>
            </a:r>
          </a:p>
          <a:p>
            <a:pPr>
              <a:lnSpc>
                <a:spcPct val="90000"/>
              </a:lnSpc>
            </a:pPr>
            <a:r>
              <a:rPr lang="en-US" dirty="0"/>
              <a:t>It was the basis of the Renaissance in Western Europe and again during various neo-classic revivals in 18th-19th century Europe and The Americas</a:t>
            </a:r>
            <a:r>
              <a:rPr lang="en-US" dirty="0" smtClean="0"/>
              <a:t>.</a:t>
            </a:r>
            <a:endParaRPr lang="en-US" dirty="0"/>
          </a:p>
        </p:txBody>
      </p:sp>
    </p:spTree>
    <p:extLst>
      <p:ext uri="{BB962C8B-B14F-4D97-AF65-F5344CB8AC3E}">
        <p14:creationId xmlns:p14="http://schemas.microsoft.com/office/powerpoint/2010/main" val="24997109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Socrates</a:t>
            </a:r>
          </a:p>
        </p:txBody>
      </p:sp>
      <p:sp>
        <p:nvSpPr>
          <p:cNvPr id="3" name="Content Placeholder 2"/>
          <p:cNvSpPr>
            <a:spLocks noGrp="1"/>
          </p:cNvSpPr>
          <p:nvPr>
            <p:ph idx="1"/>
          </p:nvPr>
        </p:nvSpPr>
        <p:spPr/>
        <p:txBody>
          <a:bodyPr/>
          <a:lstStyle/>
          <a:p>
            <a:r>
              <a:rPr lang="en-US" dirty="0"/>
              <a:t>T</a:t>
            </a:r>
            <a:r>
              <a:rPr lang="en-US" dirty="0" smtClean="0"/>
              <a:t>rue </a:t>
            </a:r>
            <a:r>
              <a:rPr lang="en-US" dirty="0"/>
              <a:t>knowledge of justice would inevitably lead people to choose good over evil and therefore to have truly happy </a:t>
            </a:r>
            <a:r>
              <a:rPr lang="en-US" dirty="0" smtClean="0"/>
              <a:t>lives.</a:t>
            </a:r>
          </a:p>
          <a:p>
            <a:r>
              <a:rPr lang="en-US" dirty="0"/>
              <a:t>B</a:t>
            </a:r>
            <a:r>
              <a:rPr lang="en-US" dirty="0" smtClean="0"/>
              <a:t>ehaving </a:t>
            </a:r>
            <a:r>
              <a:rPr lang="en-US" dirty="0"/>
              <a:t>justly was always in the individual's interest</a:t>
            </a:r>
            <a:r>
              <a:rPr lang="en-US" dirty="0" smtClean="0"/>
              <a:t>.</a:t>
            </a:r>
          </a:p>
          <a:p>
            <a:r>
              <a:rPr lang="en-US" dirty="0"/>
              <a:t>It was </a:t>
            </a:r>
            <a:r>
              <a:rPr lang="en-US" dirty="0" smtClean="0"/>
              <a:t>ignorance </a:t>
            </a:r>
            <a:r>
              <a:rPr lang="en-US" dirty="0"/>
              <a:t>to believe that the best life was the life of unlimited power to pursue whatever one desired</a:t>
            </a:r>
            <a:r>
              <a:rPr lang="en-US" dirty="0" smtClean="0"/>
              <a:t>.</a:t>
            </a:r>
          </a:p>
          <a:p>
            <a:r>
              <a:rPr lang="en-US" dirty="0"/>
              <a:t>Moral knowledge was all one needed for the good </a:t>
            </a:r>
            <a:r>
              <a:rPr lang="en-US" dirty="0" smtClean="0"/>
              <a:t>life.</a:t>
            </a:r>
            <a:endParaRPr lang="en-US" dirty="0"/>
          </a:p>
        </p:txBody>
      </p:sp>
    </p:spTree>
    <p:extLst>
      <p:ext uri="{BB962C8B-B14F-4D97-AF65-F5344CB8AC3E}">
        <p14:creationId xmlns:p14="http://schemas.microsoft.com/office/powerpoint/2010/main" val="9989756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Socrates</a:t>
            </a:r>
          </a:p>
        </p:txBody>
      </p:sp>
      <p:sp>
        <p:nvSpPr>
          <p:cNvPr id="3" name="Content Placeholder 2"/>
          <p:cNvSpPr>
            <a:spLocks noGrp="1"/>
          </p:cNvSpPr>
          <p:nvPr>
            <p:ph idx="1"/>
          </p:nvPr>
        </p:nvSpPr>
        <p:spPr/>
        <p:txBody>
          <a:bodyPr/>
          <a:lstStyle/>
          <a:p>
            <a:r>
              <a:rPr lang="en-US" dirty="0" smtClean="0"/>
              <a:t>Undermine </a:t>
            </a:r>
            <a:r>
              <a:rPr lang="en-US" dirty="0"/>
              <a:t>the stability of society by questioning Athenian traditions and inspiring young men to do the same with the passionate enthusiasm of their youth</a:t>
            </a:r>
            <a:r>
              <a:rPr lang="en-US" dirty="0" smtClean="0"/>
              <a:t>.</a:t>
            </a:r>
          </a:p>
          <a:p>
            <a:r>
              <a:rPr lang="en-US" dirty="0"/>
              <a:t>Socrates </a:t>
            </a:r>
            <a:r>
              <a:rPr lang="en-US" dirty="0" smtClean="0"/>
              <a:t>accused of impiety.</a:t>
            </a:r>
          </a:p>
          <a:p>
            <a:r>
              <a:rPr lang="en-US" dirty="0" smtClean="0"/>
              <a:t>State accused Socrates </a:t>
            </a:r>
            <a:r>
              <a:rPr lang="en-US" dirty="0"/>
              <a:t>of not believing in the gods of the </a:t>
            </a:r>
            <a:r>
              <a:rPr lang="en-US" dirty="0" smtClean="0"/>
              <a:t>city-state.</a:t>
            </a:r>
          </a:p>
          <a:p>
            <a:r>
              <a:rPr lang="en-US" dirty="0"/>
              <a:t>Morally, they charged, he had </a:t>
            </a:r>
            <a:r>
              <a:rPr lang="en-US" dirty="0" smtClean="0"/>
              <a:t>corrupted the </a:t>
            </a:r>
            <a:r>
              <a:rPr lang="en-US" dirty="0"/>
              <a:t>young men of Athens away from Athenian conventions and ideals.</a:t>
            </a:r>
          </a:p>
        </p:txBody>
      </p:sp>
    </p:spTree>
    <p:extLst>
      <p:ext uri="{BB962C8B-B14F-4D97-AF65-F5344CB8AC3E}">
        <p14:creationId xmlns:p14="http://schemas.microsoft.com/office/powerpoint/2010/main" val="36747060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Socrates</a:t>
            </a:r>
          </a:p>
        </p:txBody>
      </p:sp>
      <p:sp>
        <p:nvSpPr>
          <p:cNvPr id="3" name="Content Placeholder 2"/>
          <p:cNvSpPr>
            <a:spLocks noGrp="1"/>
          </p:cNvSpPr>
          <p:nvPr>
            <p:ph idx="1"/>
          </p:nvPr>
        </p:nvSpPr>
        <p:spPr/>
        <p:txBody>
          <a:bodyPr>
            <a:normAutofit/>
          </a:bodyPr>
          <a:lstStyle/>
          <a:p>
            <a:r>
              <a:rPr lang="en-US" dirty="0" smtClean="0"/>
              <a:t>Sentenced </a:t>
            </a:r>
            <a:r>
              <a:rPr lang="en-US" dirty="0"/>
              <a:t>to death. </a:t>
            </a:r>
            <a:r>
              <a:rPr lang="en-US" dirty="0" smtClean="0"/>
              <a:t>The </a:t>
            </a:r>
            <a:r>
              <a:rPr lang="en-US" dirty="0"/>
              <a:t>defendant was then expected to offer exile as the alternative, which the jury would then usually accept</a:t>
            </a:r>
            <a:r>
              <a:rPr lang="en-US" dirty="0" smtClean="0"/>
              <a:t>.</a:t>
            </a:r>
          </a:p>
          <a:p>
            <a:r>
              <a:rPr lang="en-US" dirty="0" smtClean="0"/>
              <a:t>Socrates chose death.</a:t>
            </a:r>
          </a:p>
          <a:p>
            <a:r>
              <a:rPr lang="en-US" dirty="0"/>
              <a:t>He was executed </a:t>
            </a:r>
            <a:r>
              <a:rPr lang="en-US" dirty="0" smtClean="0"/>
              <a:t>by </a:t>
            </a:r>
            <a:r>
              <a:rPr lang="en-US" dirty="0"/>
              <a:t>being given a poisonous drink concocted from </a:t>
            </a:r>
            <a:r>
              <a:rPr lang="en-US" dirty="0" smtClean="0"/>
              <a:t>hemlock.</a:t>
            </a:r>
          </a:p>
          <a:p>
            <a:r>
              <a:rPr lang="en-US" dirty="0"/>
              <a:t>L</a:t>
            </a:r>
            <a:r>
              <a:rPr lang="en-US" dirty="0" smtClean="0"/>
              <a:t>ater </a:t>
            </a:r>
            <a:r>
              <a:rPr lang="en-US" dirty="0"/>
              <a:t>source reports that the Athenians soon came to regret the condemnation of </a:t>
            </a:r>
            <a:r>
              <a:rPr lang="en-US" dirty="0" smtClean="0"/>
              <a:t>Socrates </a:t>
            </a:r>
            <a:r>
              <a:rPr lang="en-US" dirty="0"/>
              <a:t>as a tragic mistake that left a blot on their </a:t>
            </a:r>
            <a:r>
              <a:rPr lang="en-US" dirty="0" smtClean="0"/>
              <a:t>reputation.</a:t>
            </a:r>
            <a:endParaRPr lang="en-US" dirty="0"/>
          </a:p>
        </p:txBody>
      </p:sp>
    </p:spTree>
    <p:extLst>
      <p:ext uri="{BB962C8B-B14F-4D97-AF65-F5344CB8AC3E}">
        <p14:creationId xmlns:p14="http://schemas.microsoft.com/office/powerpoint/2010/main" val="12629910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 (ca. 428 -348 B.C.)</a:t>
            </a:r>
          </a:p>
        </p:txBody>
      </p:sp>
      <p:sp>
        <p:nvSpPr>
          <p:cNvPr id="3" name="Content Placeholder 2"/>
          <p:cNvSpPr>
            <a:spLocks noGrp="1"/>
          </p:cNvSpPr>
          <p:nvPr>
            <p:ph idx="1"/>
          </p:nvPr>
        </p:nvSpPr>
        <p:spPr/>
        <p:txBody>
          <a:bodyPr>
            <a:normAutofit/>
          </a:bodyPr>
          <a:lstStyle/>
          <a:p>
            <a:r>
              <a:rPr lang="en-US" dirty="0" smtClean="0"/>
              <a:t>Student of Socrates.</a:t>
            </a:r>
          </a:p>
          <a:p>
            <a:r>
              <a:rPr lang="en-US" dirty="0"/>
              <a:t>Plato </a:t>
            </a:r>
            <a:r>
              <a:rPr lang="en-US" dirty="0" smtClean="0"/>
              <a:t>disagreed </a:t>
            </a:r>
            <a:r>
              <a:rPr lang="en-US" dirty="0"/>
              <a:t>with Socrates's insistence that fundamental knowledge meant moral knowledge based on inner reflection. </a:t>
            </a:r>
            <a:endParaRPr lang="en-US" dirty="0" smtClean="0"/>
          </a:p>
          <a:p>
            <a:r>
              <a:rPr lang="en-US" dirty="0" smtClean="0"/>
              <a:t>Plato </a:t>
            </a:r>
            <a:r>
              <a:rPr lang="en-US" dirty="0"/>
              <a:t>concluded that knowledge meant searching for truths that are independent of the observer and could be taught to others. </a:t>
            </a:r>
            <a:endParaRPr lang="en-US" dirty="0" smtClean="0"/>
          </a:p>
          <a:p>
            <a:r>
              <a:rPr lang="en-US" dirty="0" smtClean="0"/>
              <a:t>He </a:t>
            </a:r>
            <a:r>
              <a:rPr lang="en-US" dirty="0"/>
              <a:t>acted on this latter belief by founding the </a:t>
            </a:r>
            <a:r>
              <a:rPr lang="en-US" dirty="0" smtClean="0"/>
              <a:t>Academy.</a:t>
            </a:r>
          </a:p>
        </p:txBody>
      </p:sp>
    </p:spTree>
    <p:extLst>
      <p:ext uri="{BB962C8B-B14F-4D97-AF65-F5344CB8AC3E}">
        <p14:creationId xmlns:p14="http://schemas.microsoft.com/office/powerpoint/2010/main" val="23035514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a:t>
            </a:r>
          </a:p>
        </p:txBody>
      </p:sp>
      <p:sp>
        <p:nvSpPr>
          <p:cNvPr id="3" name="Content Placeholder 2"/>
          <p:cNvSpPr>
            <a:spLocks noGrp="1"/>
          </p:cNvSpPr>
          <p:nvPr>
            <p:ph idx="1"/>
          </p:nvPr>
        </p:nvSpPr>
        <p:spPr/>
        <p:txBody>
          <a:bodyPr/>
          <a:lstStyle/>
          <a:p>
            <a:r>
              <a:rPr lang="en-US" dirty="0"/>
              <a:t>The Academy was an informal association of people, who were interested in studying philosophy, mathematics, and theoretical astronomy with Plato as their guide</a:t>
            </a:r>
            <a:r>
              <a:rPr lang="en-US" dirty="0" smtClean="0"/>
              <a:t>.</a:t>
            </a:r>
          </a:p>
          <a:p>
            <a:r>
              <a:rPr lang="en-US" dirty="0"/>
              <a:t>The Academy became so famous as a gathering place for intellectuals that it continued to operate for nine hundred years after Plato's death</a:t>
            </a:r>
            <a:r>
              <a:rPr lang="en-US" dirty="0" smtClean="0"/>
              <a:t>.</a:t>
            </a:r>
            <a:endParaRPr lang="en-US" dirty="0"/>
          </a:p>
        </p:txBody>
      </p:sp>
    </p:spTree>
    <p:extLst>
      <p:ext uri="{BB962C8B-B14F-4D97-AF65-F5344CB8AC3E}">
        <p14:creationId xmlns:p14="http://schemas.microsoft.com/office/powerpoint/2010/main" val="18007829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a:t>
            </a:r>
          </a:p>
        </p:txBody>
      </p:sp>
      <p:sp>
        <p:nvSpPr>
          <p:cNvPr id="3" name="Content Placeholder 2"/>
          <p:cNvSpPr>
            <a:spLocks noGrp="1"/>
          </p:cNvSpPr>
          <p:nvPr>
            <p:ph idx="1"/>
          </p:nvPr>
        </p:nvSpPr>
        <p:spPr/>
        <p:txBody>
          <a:bodyPr>
            <a:normAutofit/>
          </a:bodyPr>
          <a:lstStyle/>
          <a:p>
            <a:r>
              <a:rPr lang="en-US" dirty="0" smtClean="0"/>
              <a:t>Composed </a:t>
            </a:r>
            <a:r>
              <a:rPr lang="en-US" dirty="0"/>
              <a:t>works called dialogues - conversationalists (often including Socrates), who talk about philosophical issues</a:t>
            </a:r>
            <a:r>
              <a:rPr lang="en-US" dirty="0" smtClean="0"/>
              <a:t>.</a:t>
            </a:r>
          </a:p>
          <a:p>
            <a:r>
              <a:rPr lang="en-US" dirty="0"/>
              <a:t>He developed the theory that the virtues cannot be discovered through </a:t>
            </a:r>
            <a:r>
              <a:rPr lang="en-US" dirty="0" smtClean="0"/>
              <a:t>experience</a:t>
            </a:r>
            <a:r>
              <a:rPr lang="en-US" dirty="0"/>
              <a:t>.</a:t>
            </a:r>
            <a:r>
              <a:rPr lang="en-US" dirty="0" smtClean="0"/>
              <a:t> </a:t>
            </a:r>
          </a:p>
          <a:p>
            <a:r>
              <a:rPr lang="en-US" dirty="0"/>
              <a:t>V</a:t>
            </a:r>
            <a:r>
              <a:rPr lang="en-US" dirty="0" smtClean="0"/>
              <a:t>irtues </a:t>
            </a:r>
            <a:r>
              <a:rPr lang="en-US" dirty="0"/>
              <a:t>are absolutes that can be apprehended only by thought and that somehow exist independently of human existence.</a:t>
            </a:r>
          </a:p>
        </p:txBody>
      </p:sp>
    </p:spTree>
    <p:extLst>
      <p:ext uri="{BB962C8B-B14F-4D97-AF65-F5344CB8AC3E}">
        <p14:creationId xmlns:p14="http://schemas.microsoft.com/office/powerpoint/2010/main" val="33267525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a:t>
            </a:r>
          </a:p>
        </p:txBody>
      </p:sp>
      <p:sp>
        <p:nvSpPr>
          <p:cNvPr id="3" name="Content Placeholder 2"/>
          <p:cNvSpPr>
            <a:spLocks noGrp="1"/>
          </p:cNvSpPr>
          <p:nvPr>
            <p:ph idx="1"/>
          </p:nvPr>
        </p:nvSpPr>
        <p:spPr/>
        <p:txBody>
          <a:bodyPr/>
          <a:lstStyle/>
          <a:p>
            <a:r>
              <a:rPr lang="en-US" dirty="0"/>
              <a:t>The separate realities of the pure virtues Plato referred to in some of his works as </a:t>
            </a:r>
            <a:r>
              <a:rPr lang="en-US" dirty="0" smtClean="0"/>
              <a:t>Forms.</a:t>
            </a:r>
          </a:p>
          <a:p>
            <a:r>
              <a:rPr lang="en-US" dirty="0"/>
              <a:t>A</a:t>
            </a:r>
            <a:r>
              <a:rPr lang="en-US" dirty="0" smtClean="0"/>
              <a:t>mong </a:t>
            </a:r>
            <a:r>
              <a:rPr lang="en-US" dirty="0"/>
              <a:t>the Forms were Goodness, Justice, Beauty, and </a:t>
            </a:r>
            <a:r>
              <a:rPr lang="en-US" dirty="0" smtClean="0"/>
              <a:t>Equality.</a:t>
            </a:r>
          </a:p>
          <a:p>
            <a:r>
              <a:rPr lang="en-US" dirty="0" smtClean="0"/>
              <a:t>Forms </a:t>
            </a:r>
            <a:r>
              <a:rPr lang="en-US" dirty="0"/>
              <a:t>were invisible, invariable, and eternal entities located in a higher realm beyond the empirical world of human beings. </a:t>
            </a:r>
          </a:p>
        </p:txBody>
      </p:sp>
    </p:spTree>
    <p:extLst>
      <p:ext uri="{BB962C8B-B14F-4D97-AF65-F5344CB8AC3E}">
        <p14:creationId xmlns:p14="http://schemas.microsoft.com/office/powerpoint/2010/main" val="14445634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a:t>
            </a:r>
          </a:p>
        </p:txBody>
      </p:sp>
      <p:sp>
        <p:nvSpPr>
          <p:cNvPr id="3" name="Content Placeholder 2"/>
          <p:cNvSpPr>
            <a:spLocks noGrp="1"/>
          </p:cNvSpPr>
          <p:nvPr>
            <p:ph idx="1"/>
          </p:nvPr>
        </p:nvSpPr>
        <p:spPr/>
        <p:txBody>
          <a:bodyPr/>
          <a:lstStyle/>
          <a:p>
            <a:r>
              <a:rPr lang="en-US" dirty="0"/>
              <a:t>The Forms such as Goodness, Justice, Beauty, and Equality are, according to Plato, true </a:t>
            </a:r>
            <a:r>
              <a:rPr lang="en-US" dirty="0" smtClean="0"/>
              <a:t>reality.</a:t>
            </a:r>
          </a:p>
          <a:p>
            <a:r>
              <a:rPr lang="en-US" dirty="0"/>
              <a:t>W</a:t>
            </a:r>
            <a:r>
              <a:rPr lang="en-US" dirty="0" smtClean="0"/>
              <a:t>hat </a:t>
            </a:r>
            <a:r>
              <a:rPr lang="en-US" dirty="0"/>
              <a:t>humans experience with their senses are the impure shadows of this reality</a:t>
            </a:r>
            <a:r>
              <a:rPr lang="en-US" dirty="0" smtClean="0"/>
              <a:t>.</a:t>
            </a:r>
          </a:p>
          <a:p>
            <a:r>
              <a:rPr lang="en-US" dirty="0" smtClean="0"/>
              <a:t>What is the </a:t>
            </a:r>
            <a:r>
              <a:rPr lang="en-US" dirty="0"/>
              <a:t>nature of </a:t>
            </a:r>
            <a:r>
              <a:rPr lang="en-US" dirty="0" smtClean="0"/>
              <a:t>reality?</a:t>
            </a:r>
          </a:p>
          <a:p>
            <a:r>
              <a:rPr lang="en-US" dirty="0" smtClean="0"/>
              <a:t>Wheel example</a:t>
            </a:r>
            <a:r>
              <a:rPr lang="en-US" dirty="0" smtClean="0"/>
              <a:t>.</a:t>
            </a:r>
            <a:endParaRPr lang="en-US" dirty="0"/>
          </a:p>
          <a:p>
            <a:endParaRPr lang="en-US" dirty="0"/>
          </a:p>
        </p:txBody>
      </p:sp>
    </p:spTree>
    <p:extLst>
      <p:ext uri="{BB962C8B-B14F-4D97-AF65-F5344CB8AC3E}">
        <p14:creationId xmlns:p14="http://schemas.microsoft.com/office/powerpoint/2010/main" val="509352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a:t>
            </a:r>
          </a:p>
        </p:txBody>
      </p:sp>
      <p:sp>
        <p:nvSpPr>
          <p:cNvPr id="3" name="Content Placeholder 2"/>
          <p:cNvSpPr>
            <a:spLocks noGrp="1"/>
          </p:cNvSpPr>
          <p:nvPr>
            <p:ph idx="1"/>
          </p:nvPr>
        </p:nvSpPr>
        <p:spPr/>
        <p:txBody>
          <a:bodyPr/>
          <a:lstStyle/>
          <a:p>
            <a:r>
              <a:rPr lang="en-US" dirty="0"/>
              <a:t>With his theory of Forms, Plato made metaphysics a central issue for philosophers ever since</a:t>
            </a:r>
            <a:r>
              <a:rPr lang="en-US" dirty="0" smtClean="0"/>
              <a:t>.</a:t>
            </a:r>
          </a:p>
          <a:p>
            <a:r>
              <a:rPr lang="en-US" dirty="0"/>
              <a:t> </a:t>
            </a:r>
            <a:r>
              <a:rPr lang="en-US" dirty="0" smtClean="0"/>
              <a:t>Metaphysics</a:t>
            </a:r>
            <a:r>
              <a:rPr lang="en-US" dirty="0"/>
              <a:t>: a theory of the essence of things, of the fundamental principles that organize the universe. Metaphysics is supposed to answer the question "What is the nature of reality</a:t>
            </a:r>
            <a:r>
              <a:rPr lang="en-US" dirty="0" smtClean="0"/>
              <a:t>?“</a:t>
            </a:r>
          </a:p>
          <a:p>
            <a:r>
              <a:rPr lang="en-US" dirty="0"/>
              <a:t>The Platonic </a:t>
            </a:r>
            <a:r>
              <a:rPr lang="en-US" dirty="0" smtClean="0"/>
              <a:t>Demiurge: figure </a:t>
            </a:r>
            <a:r>
              <a:rPr lang="en-US" dirty="0"/>
              <a:t>responsible for the fashioning and maintenance of the physical universe</a:t>
            </a:r>
            <a:r>
              <a:rPr lang="en-US" dirty="0" smtClean="0"/>
              <a:t>.</a:t>
            </a:r>
          </a:p>
          <a:p>
            <a:endParaRPr lang="en-US" dirty="0"/>
          </a:p>
        </p:txBody>
      </p:sp>
    </p:spTree>
    <p:extLst>
      <p:ext uri="{BB962C8B-B14F-4D97-AF65-F5344CB8AC3E}">
        <p14:creationId xmlns:p14="http://schemas.microsoft.com/office/powerpoint/2010/main" val="32775884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a:t>
            </a:r>
          </a:p>
        </p:txBody>
      </p:sp>
      <p:sp>
        <p:nvSpPr>
          <p:cNvPr id="3" name="Content Placeholder 2"/>
          <p:cNvSpPr>
            <a:spLocks noGrp="1"/>
          </p:cNvSpPr>
          <p:nvPr>
            <p:ph idx="1"/>
          </p:nvPr>
        </p:nvSpPr>
        <p:spPr/>
        <p:txBody>
          <a:bodyPr>
            <a:normAutofit/>
          </a:bodyPr>
          <a:lstStyle/>
          <a:p>
            <a:r>
              <a:rPr lang="en-US" dirty="0" smtClean="0"/>
              <a:t>Plato believed that </a:t>
            </a:r>
            <a:r>
              <a:rPr lang="en-US" dirty="0"/>
              <a:t>humans possessed immortal </a:t>
            </a:r>
            <a:r>
              <a:rPr lang="en-US" dirty="0" smtClean="0"/>
              <a:t>souls </a:t>
            </a:r>
            <a:r>
              <a:rPr lang="en-US" dirty="0"/>
              <a:t>distinct from their </a:t>
            </a:r>
            <a:r>
              <a:rPr lang="en-US" dirty="0" smtClean="0"/>
              <a:t>bodies.</a:t>
            </a:r>
          </a:p>
          <a:p>
            <a:r>
              <a:rPr lang="en-US" dirty="0"/>
              <a:t>S</a:t>
            </a:r>
            <a:r>
              <a:rPr lang="en-US" dirty="0" smtClean="0"/>
              <a:t>eparation </a:t>
            </a:r>
            <a:r>
              <a:rPr lang="en-US" dirty="0"/>
              <a:t>between spiritual and physical being. </a:t>
            </a:r>
            <a:endParaRPr lang="en-US" dirty="0" smtClean="0"/>
          </a:p>
          <a:p>
            <a:r>
              <a:rPr lang="en-US" dirty="0" smtClean="0"/>
              <a:t>This </a:t>
            </a:r>
            <a:r>
              <a:rPr lang="en-US" dirty="0"/>
              <a:t>notion of the separateness of soul and body would play an influential role in later philosophical and religious thought. </a:t>
            </a:r>
            <a:endParaRPr lang="en-US" dirty="0" smtClean="0"/>
          </a:p>
          <a:p>
            <a:r>
              <a:rPr lang="en-US" dirty="0"/>
              <a:t>P</a:t>
            </a:r>
            <a:r>
              <a:rPr lang="en-US" dirty="0" smtClean="0"/>
              <a:t>re-existing </a:t>
            </a:r>
            <a:r>
              <a:rPr lang="en-US" dirty="0"/>
              <a:t>knowledge possessed by the immortal human soul is in truth the knowledge known to the supreme </a:t>
            </a:r>
            <a:r>
              <a:rPr lang="en-US" dirty="0" smtClean="0"/>
              <a:t>deity, the Demiurge.</a:t>
            </a:r>
          </a:p>
        </p:txBody>
      </p:sp>
    </p:spTree>
    <p:extLst>
      <p:ext uri="{BB962C8B-B14F-4D97-AF65-F5344CB8AC3E}">
        <p14:creationId xmlns:p14="http://schemas.microsoft.com/office/powerpoint/2010/main" val="1340311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Importance of Ancient Greece</a:t>
            </a:r>
          </a:p>
        </p:txBody>
      </p:sp>
      <p:sp>
        <p:nvSpPr>
          <p:cNvPr id="3" name="Content Placeholder 2"/>
          <p:cNvSpPr>
            <a:spLocks noGrp="1"/>
          </p:cNvSpPr>
          <p:nvPr>
            <p:ph idx="1"/>
          </p:nvPr>
        </p:nvSpPr>
        <p:spPr/>
        <p:txBody>
          <a:bodyPr>
            <a:normAutofit/>
          </a:bodyPr>
          <a:lstStyle/>
          <a:p>
            <a:pPr>
              <a:lnSpc>
                <a:spcPct val="90000"/>
              </a:lnSpc>
            </a:pPr>
            <a:r>
              <a:rPr lang="en-US" dirty="0"/>
              <a:t>Great inventions of the Greeks:</a:t>
            </a:r>
          </a:p>
          <a:p>
            <a:pPr lvl="1">
              <a:lnSpc>
                <a:spcPct val="90000"/>
              </a:lnSpc>
            </a:pPr>
            <a:r>
              <a:rPr lang="en-US" sz="2600" dirty="0"/>
              <a:t>Democracy</a:t>
            </a:r>
          </a:p>
          <a:p>
            <a:pPr lvl="1">
              <a:lnSpc>
                <a:spcPct val="90000"/>
              </a:lnSpc>
            </a:pPr>
            <a:r>
              <a:rPr lang="en-US" sz="2600" dirty="0"/>
              <a:t>Philosophy</a:t>
            </a:r>
          </a:p>
          <a:p>
            <a:pPr lvl="1">
              <a:lnSpc>
                <a:spcPct val="90000"/>
              </a:lnSpc>
            </a:pPr>
            <a:r>
              <a:rPr lang="en-US" sz="2600" dirty="0"/>
              <a:t>Pythagorean theorem (math)</a:t>
            </a:r>
          </a:p>
          <a:p>
            <a:pPr lvl="1">
              <a:lnSpc>
                <a:spcPct val="90000"/>
              </a:lnSpc>
            </a:pPr>
            <a:r>
              <a:rPr lang="en-US" sz="2600" dirty="0"/>
              <a:t>Hippocratic oath (medicine)</a:t>
            </a:r>
          </a:p>
          <a:p>
            <a:pPr lvl="1">
              <a:lnSpc>
                <a:spcPct val="90000"/>
              </a:lnSpc>
            </a:pPr>
            <a:r>
              <a:rPr lang="en-US" sz="2600" dirty="0"/>
              <a:t>Art, architecture</a:t>
            </a:r>
          </a:p>
        </p:txBody>
      </p:sp>
    </p:spTree>
    <p:extLst>
      <p:ext uri="{BB962C8B-B14F-4D97-AF65-F5344CB8AC3E}">
        <p14:creationId xmlns:p14="http://schemas.microsoft.com/office/powerpoint/2010/main" val="28829720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a:t>
            </a:r>
          </a:p>
        </p:txBody>
      </p:sp>
      <p:sp>
        <p:nvSpPr>
          <p:cNvPr id="3" name="Content Placeholder 2"/>
          <p:cNvSpPr>
            <a:spLocks noGrp="1"/>
          </p:cNvSpPr>
          <p:nvPr>
            <p:ph idx="1"/>
          </p:nvPr>
        </p:nvSpPr>
        <p:spPr/>
        <p:txBody>
          <a:bodyPr>
            <a:normAutofit/>
          </a:bodyPr>
          <a:lstStyle/>
          <a:p>
            <a:r>
              <a:rPr lang="en-US" dirty="0" smtClean="0"/>
              <a:t>A </a:t>
            </a:r>
            <a:r>
              <a:rPr lang="en-US" dirty="0"/>
              <a:t>knowing, rational God created the world, and the world therefore has order</a:t>
            </a:r>
            <a:r>
              <a:rPr lang="en-US" dirty="0" smtClean="0"/>
              <a:t>. (Deism)</a:t>
            </a:r>
            <a:endParaRPr lang="en-US" dirty="0"/>
          </a:p>
          <a:p>
            <a:r>
              <a:rPr lang="en-US" dirty="0" smtClean="0"/>
              <a:t>The </a:t>
            </a:r>
            <a:r>
              <a:rPr lang="en-US" dirty="0"/>
              <a:t>Demiurge wanted to reproduce in the material world the perfect order of the </a:t>
            </a:r>
            <a:r>
              <a:rPr lang="en-US" dirty="0" smtClean="0"/>
              <a:t>Forms.</a:t>
            </a:r>
          </a:p>
          <a:p>
            <a:r>
              <a:rPr lang="en-US" dirty="0"/>
              <a:t>T</a:t>
            </a:r>
            <a:r>
              <a:rPr lang="en-US" dirty="0" smtClean="0"/>
              <a:t>he </a:t>
            </a:r>
            <a:r>
              <a:rPr lang="en-US" dirty="0"/>
              <a:t>world as crafted turned out not to be perfect because matter is necessarily imperfect. </a:t>
            </a:r>
            <a:endParaRPr lang="en-US" dirty="0" smtClean="0"/>
          </a:p>
          <a:p>
            <a:r>
              <a:rPr lang="en-US" dirty="0" smtClean="0"/>
              <a:t>No such thing as perfect wheel. Why?</a:t>
            </a:r>
            <a:endParaRPr lang="en-US" dirty="0"/>
          </a:p>
          <a:p>
            <a:r>
              <a:rPr lang="en-US" dirty="0"/>
              <a:t>T</a:t>
            </a:r>
            <a:r>
              <a:rPr lang="en-US" dirty="0" smtClean="0"/>
              <a:t>he </a:t>
            </a:r>
            <a:r>
              <a:rPr lang="en-US" dirty="0"/>
              <a:t>proper goal for human beings is to seek perfect order and purity in their own souls by making rational desires control their irrational desires. </a:t>
            </a:r>
          </a:p>
        </p:txBody>
      </p:sp>
    </p:spTree>
    <p:extLst>
      <p:ext uri="{BB962C8B-B14F-4D97-AF65-F5344CB8AC3E}">
        <p14:creationId xmlns:p14="http://schemas.microsoft.com/office/powerpoint/2010/main" val="20084311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a:t>
            </a:r>
          </a:p>
        </p:txBody>
      </p:sp>
      <p:sp>
        <p:nvSpPr>
          <p:cNvPr id="3" name="Content Placeholder 2"/>
          <p:cNvSpPr>
            <a:spLocks noGrp="1"/>
          </p:cNvSpPr>
          <p:nvPr>
            <p:ph idx="1"/>
          </p:nvPr>
        </p:nvSpPr>
        <p:spPr/>
        <p:txBody>
          <a:bodyPr/>
          <a:lstStyle/>
          <a:p>
            <a:r>
              <a:rPr lang="en-US" dirty="0" smtClean="0"/>
              <a:t>Those </a:t>
            </a:r>
            <a:r>
              <a:rPr lang="en-US" dirty="0"/>
              <a:t>who are governed by irrational desires fail to consider the future of both body and soul</a:t>
            </a:r>
            <a:r>
              <a:rPr lang="en-US" dirty="0" smtClean="0"/>
              <a:t>.</a:t>
            </a:r>
            <a:endParaRPr lang="en-US" dirty="0"/>
          </a:p>
          <a:p>
            <a:r>
              <a:rPr lang="en-US" dirty="0" smtClean="0"/>
              <a:t>Since </a:t>
            </a:r>
            <a:r>
              <a:rPr lang="en-US" dirty="0"/>
              <a:t>the soul is immortal and the body is not, our present, impure existence is only one passing phase in our cosmic </a:t>
            </a:r>
            <a:r>
              <a:rPr lang="en-US" dirty="0" smtClean="0"/>
              <a:t>existence.</a:t>
            </a:r>
            <a:endParaRPr lang="en-US" dirty="0"/>
          </a:p>
        </p:txBody>
      </p:sp>
    </p:spTree>
    <p:extLst>
      <p:ext uri="{BB962C8B-B14F-4D97-AF65-F5344CB8AC3E}">
        <p14:creationId xmlns:p14="http://schemas.microsoft.com/office/powerpoint/2010/main" val="5015424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Plato's </a:t>
            </a:r>
            <a:r>
              <a:rPr lang="en-US" dirty="0" smtClean="0"/>
              <a:t>Republic</a:t>
            </a:r>
            <a:endParaRPr lang="en-US" dirty="0"/>
          </a:p>
        </p:txBody>
      </p:sp>
      <p:sp>
        <p:nvSpPr>
          <p:cNvPr id="3" name="Content Placeholder 2"/>
          <p:cNvSpPr>
            <a:spLocks noGrp="1"/>
          </p:cNvSpPr>
          <p:nvPr>
            <p:ph idx="1"/>
          </p:nvPr>
        </p:nvSpPr>
        <p:spPr/>
        <p:txBody>
          <a:bodyPr>
            <a:normAutofit/>
          </a:bodyPr>
          <a:lstStyle/>
          <a:p>
            <a:r>
              <a:rPr lang="en-US" dirty="0" smtClean="0"/>
              <a:t>In </a:t>
            </a:r>
            <a:r>
              <a:rPr lang="en-US" dirty="0"/>
              <a:t>his most famous dialogue, the </a:t>
            </a:r>
            <a:r>
              <a:rPr lang="en-US" i="1" dirty="0" smtClean="0"/>
              <a:t>Republic</a:t>
            </a:r>
            <a:r>
              <a:rPr lang="en-US" dirty="0" smtClean="0"/>
              <a:t>, </a:t>
            </a:r>
            <a:r>
              <a:rPr lang="en-US" dirty="0"/>
              <a:t>Plato employed his theory of Forms </a:t>
            </a:r>
            <a:r>
              <a:rPr lang="en-US" dirty="0" smtClean="0"/>
              <a:t>to show the </a:t>
            </a:r>
            <a:r>
              <a:rPr lang="en-US" dirty="0"/>
              <a:t>way human society should be constructed in an ideal world. </a:t>
            </a:r>
            <a:endParaRPr lang="en-US" dirty="0" smtClean="0"/>
          </a:p>
          <a:p>
            <a:r>
              <a:rPr lang="en-US" dirty="0"/>
              <a:t>P</a:t>
            </a:r>
            <a:r>
              <a:rPr lang="en-US" dirty="0" smtClean="0"/>
              <a:t>rimarily </a:t>
            </a:r>
            <a:r>
              <a:rPr lang="en-US" dirty="0"/>
              <a:t>concerns the nature of justice and the reasons that people should be just instead of unjust. </a:t>
            </a:r>
            <a:endParaRPr lang="en-US" dirty="0" smtClean="0"/>
          </a:p>
          <a:p>
            <a:r>
              <a:rPr lang="en-US" dirty="0" smtClean="0"/>
              <a:t>Justice is </a:t>
            </a:r>
            <a:r>
              <a:rPr lang="en-US" dirty="0"/>
              <a:t>advantageous; it consists of subordinating the irrational to the rational in the soul. </a:t>
            </a:r>
          </a:p>
          <a:p>
            <a:r>
              <a:rPr lang="en-US" dirty="0" smtClean="0"/>
              <a:t>Like a just soul, the just society would have its parts in proper hierarchy.</a:t>
            </a:r>
          </a:p>
        </p:txBody>
      </p:sp>
    </p:spTree>
    <p:extLst>
      <p:ext uri="{BB962C8B-B14F-4D97-AF65-F5344CB8AC3E}">
        <p14:creationId xmlns:p14="http://schemas.microsoft.com/office/powerpoint/2010/main" val="110463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Plato's Republic</a:t>
            </a:r>
          </a:p>
        </p:txBody>
      </p:sp>
      <p:sp>
        <p:nvSpPr>
          <p:cNvPr id="3" name="Content Placeholder 2"/>
          <p:cNvSpPr>
            <a:spLocks noGrp="1"/>
          </p:cNvSpPr>
          <p:nvPr>
            <p:ph idx="1"/>
          </p:nvPr>
        </p:nvSpPr>
        <p:spPr/>
        <p:txBody>
          <a:bodyPr>
            <a:normAutofit/>
          </a:bodyPr>
          <a:lstStyle/>
          <a:p>
            <a:r>
              <a:rPr lang="en-US" dirty="0"/>
              <a:t>Three classes of people, as distinguished by their ability to grasp the truth of Forms. </a:t>
            </a:r>
          </a:p>
          <a:p>
            <a:r>
              <a:rPr lang="en-US" dirty="0"/>
              <a:t>The highest class constitutes the rulers, or “guardians” as Plato calls them, who are educated in mathematics, astronomy, and metaphysics. </a:t>
            </a:r>
            <a:endParaRPr lang="en-US" dirty="0" smtClean="0"/>
          </a:p>
          <a:p>
            <a:r>
              <a:rPr lang="en-US" dirty="0" smtClean="0"/>
              <a:t>Next </a:t>
            </a:r>
            <a:r>
              <a:rPr lang="en-US" dirty="0"/>
              <a:t>come the “auxiliaries</a:t>
            </a:r>
            <a:r>
              <a:rPr lang="en-US" dirty="0" smtClean="0"/>
              <a:t>,” </a:t>
            </a:r>
            <a:r>
              <a:rPr lang="en-US" dirty="0"/>
              <a:t>whose function it is to defend the </a:t>
            </a:r>
            <a:r>
              <a:rPr lang="en-US" dirty="0" smtClean="0"/>
              <a:t>polis (city). </a:t>
            </a:r>
            <a:endParaRPr lang="en-US" dirty="0"/>
          </a:p>
        </p:txBody>
      </p:sp>
    </p:spTree>
    <p:extLst>
      <p:ext uri="{BB962C8B-B14F-4D97-AF65-F5344CB8AC3E}">
        <p14:creationId xmlns:p14="http://schemas.microsoft.com/office/powerpoint/2010/main" val="14796588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Plato's Republic</a:t>
            </a:r>
          </a:p>
        </p:txBody>
      </p:sp>
      <p:sp>
        <p:nvSpPr>
          <p:cNvPr id="3" name="Content Placeholder 2"/>
          <p:cNvSpPr>
            <a:spLocks noGrp="1"/>
          </p:cNvSpPr>
          <p:nvPr>
            <p:ph idx="1"/>
          </p:nvPr>
        </p:nvSpPr>
        <p:spPr/>
        <p:txBody>
          <a:bodyPr/>
          <a:lstStyle/>
          <a:p>
            <a:r>
              <a:rPr lang="en-US" dirty="0" smtClean="0"/>
              <a:t>The </a:t>
            </a:r>
            <a:r>
              <a:rPr lang="en-US" dirty="0"/>
              <a:t>lowest class is that of the </a:t>
            </a:r>
            <a:r>
              <a:rPr lang="en-US" dirty="0" smtClean="0"/>
              <a:t>producers (slaves), </a:t>
            </a:r>
            <a:r>
              <a:rPr lang="en-US" dirty="0"/>
              <a:t>who grow the food and make the objects required by the whole population. </a:t>
            </a:r>
            <a:endParaRPr lang="en-US" dirty="0" smtClean="0"/>
          </a:p>
          <a:p>
            <a:r>
              <a:rPr lang="en-US" dirty="0" smtClean="0"/>
              <a:t>Each </a:t>
            </a:r>
            <a:r>
              <a:rPr lang="en-US" dirty="0"/>
              <a:t>part contributes to society by fulfilling its proper function</a:t>
            </a:r>
            <a:r>
              <a:rPr lang="en-US" dirty="0" smtClean="0"/>
              <a:t>.</a:t>
            </a:r>
            <a:endParaRPr lang="en-US" dirty="0"/>
          </a:p>
        </p:txBody>
      </p:sp>
    </p:spTree>
    <p:extLst>
      <p:ext uri="{BB962C8B-B14F-4D97-AF65-F5344CB8AC3E}">
        <p14:creationId xmlns:p14="http://schemas.microsoft.com/office/powerpoint/2010/main" val="2664409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Nature of the </a:t>
            </a:r>
            <a:r>
              <a:rPr lang="en-US" dirty="0" smtClean="0"/>
              <a:t>Greek Gods</a:t>
            </a:r>
            <a:endParaRPr lang="en-US" dirty="0"/>
          </a:p>
        </p:txBody>
      </p:sp>
      <p:sp>
        <p:nvSpPr>
          <p:cNvPr id="3" name="Content Placeholder 2"/>
          <p:cNvSpPr>
            <a:spLocks noGrp="1"/>
          </p:cNvSpPr>
          <p:nvPr>
            <p:ph idx="1"/>
          </p:nvPr>
        </p:nvSpPr>
        <p:spPr/>
        <p:txBody>
          <a:bodyPr>
            <a:normAutofit/>
          </a:bodyPr>
          <a:lstStyle/>
          <a:p>
            <a:r>
              <a:rPr lang="en-US" dirty="0" smtClean="0"/>
              <a:t>Most of what we know about Greek gods comes from Homer’s epics </a:t>
            </a:r>
            <a:r>
              <a:rPr lang="en-US" i="1" dirty="0" smtClean="0"/>
              <a:t>Iliad</a:t>
            </a:r>
            <a:r>
              <a:rPr lang="en-US" dirty="0" smtClean="0"/>
              <a:t> and </a:t>
            </a:r>
            <a:r>
              <a:rPr lang="en-US" i="1" dirty="0" smtClean="0"/>
              <a:t>Odyssey</a:t>
            </a:r>
            <a:r>
              <a:rPr lang="en-US" dirty="0" smtClean="0"/>
              <a:t>.</a:t>
            </a:r>
          </a:p>
          <a:p>
            <a:r>
              <a:rPr lang="en-US" dirty="0" smtClean="0"/>
              <a:t>The </a:t>
            </a:r>
            <a:r>
              <a:rPr lang="en-US" dirty="0"/>
              <a:t>twelve most important of the gods, headed by Zeus, </a:t>
            </a:r>
            <a:r>
              <a:rPr lang="en-US" dirty="0" smtClean="0"/>
              <a:t>lived atop </a:t>
            </a:r>
            <a:r>
              <a:rPr lang="en-US" dirty="0"/>
              <a:t>Mount </a:t>
            </a:r>
            <a:r>
              <a:rPr lang="en-US" dirty="0" smtClean="0"/>
              <a:t>Olympus, </a:t>
            </a:r>
            <a:r>
              <a:rPr lang="en-US" dirty="0"/>
              <a:t>the highest peak in mainland Greece</a:t>
            </a:r>
            <a:r>
              <a:rPr lang="en-US" dirty="0" smtClean="0"/>
              <a:t>.</a:t>
            </a:r>
            <a:endParaRPr lang="en-US" dirty="0"/>
          </a:p>
          <a:p>
            <a:r>
              <a:rPr lang="en-US" dirty="0"/>
              <a:t>They </a:t>
            </a:r>
            <a:r>
              <a:rPr lang="en-US" dirty="0" smtClean="0"/>
              <a:t>were </a:t>
            </a:r>
            <a:r>
              <a:rPr lang="en-US" dirty="0"/>
              <a:t>conceived in anthropomorphic form, both female and male</a:t>
            </a:r>
            <a:r>
              <a:rPr lang="en-US" dirty="0" smtClean="0"/>
              <a:t>.</a:t>
            </a:r>
          </a:p>
        </p:txBody>
      </p:sp>
    </p:spTree>
    <p:extLst>
      <p:ext uri="{BB962C8B-B14F-4D97-AF65-F5344CB8AC3E}">
        <p14:creationId xmlns:p14="http://schemas.microsoft.com/office/powerpoint/2010/main" val="393879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Nature of the Greek Gods</a:t>
            </a:r>
          </a:p>
        </p:txBody>
      </p:sp>
      <p:sp>
        <p:nvSpPr>
          <p:cNvPr id="3" name="Content Placeholder 2"/>
          <p:cNvSpPr>
            <a:spLocks noGrp="1"/>
          </p:cNvSpPr>
          <p:nvPr>
            <p:ph idx="1"/>
          </p:nvPr>
        </p:nvSpPr>
        <p:spPr/>
        <p:txBody>
          <a:bodyPr/>
          <a:lstStyle/>
          <a:p>
            <a:r>
              <a:rPr lang="en-US" dirty="0"/>
              <a:t>The gods were regarded as especially concerned with certain </a:t>
            </a:r>
            <a:r>
              <a:rPr lang="en-US" dirty="0" smtClean="0"/>
              <a:t>transgressions</a:t>
            </a:r>
          </a:p>
          <a:p>
            <a:pPr lvl="1"/>
            <a:r>
              <a:rPr lang="en-US" dirty="0" smtClean="0"/>
              <a:t>forgetting </a:t>
            </a:r>
            <a:r>
              <a:rPr lang="en-US" dirty="0"/>
              <a:t>a sacrifice, </a:t>
            </a:r>
            <a:endParaRPr lang="en-US" dirty="0" smtClean="0"/>
          </a:p>
          <a:p>
            <a:pPr lvl="1"/>
            <a:r>
              <a:rPr lang="en-US" dirty="0" smtClean="0"/>
              <a:t>violating </a:t>
            </a:r>
            <a:r>
              <a:rPr lang="en-US" dirty="0"/>
              <a:t>the sanctity of a temple area, </a:t>
            </a:r>
            <a:endParaRPr lang="en-US" dirty="0" smtClean="0"/>
          </a:p>
          <a:p>
            <a:pPr lvl="1"/>
            <a:r>
              <a:rPr lang="en-US" dirty="0" smtClean="0"/>
              <a:t>breaking </a:t>
            </a:r>
            <a:r>
              <a:rPr lang="en-US" dirty="0"/>
              <a:t>an oath or sworn agreement made to another person.</a:t>
            </a:r>
          </a:p>
          <a:p>
            <a:r>
              <a:rPr lang="en-US" dirty="0"/>
              <a:t>Not bothered with common crimes.</a:t>
            </a:r>
          </a:p>
          <a:p>
            <a:pPr marL="0" indent="0">
              <a:buNone/>
            </a:pPr>
            <a:endParaRPr lang="en-US" dirty="0"/>
          </a:p>
        </p:txBody>
      </p:sp>
    </p:spTree>
    <p:extLst>
      <p:ext uri="{BB962C8B-B14F-4D97-AF65-F5344CB8AC3E}">
        <p14:creationId xmlns:p14="http://schemas.microsoft.com/office/powerpoint/2010/main" val="1409594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Nature of the Greek Gods</a:t>
            </a:r>
          </a:p>
        </p:txBody>
      </p:sp>
      <p:sp>
        <p:nvSpPr>
          <p:cNvPr id="3" name="Content Placeholder 2"/>
          <p:cNvSpPr>
            <a:spLocks noGrp="1"/>
          </p:cNvSpPr>
          <p:nvPr>
            <p:ph idx="1"/>
          </p:nvPr>
        </p:nvSpPr>
        <p:spPr/>
        <p:txBody>
          <a:bodyPr/>
          <a:lstStyle/>
          <a:p>
            <a:r>
              <a:rPr lang="en-US" dirty="0" smtClean="0"/>
              <a:t>Gods </a:t>
            </a:r>
            <a:r>
              <a:rPr lang="en-US" dirty="0"/>
              <a:t>demanded hospitality for strangers and proper burial for family </a:t>
            </a:r>
            <a:r>
              <a:rPr lang="en-US" dirty="0" smtClean="0"/>
              <a:t>members.</a:t>
            </a:r>
          </a:p>
          <a:p>
            <a:r>
              <a:rPr lang="en-US" dirty="0"/>
              <a:t>Humans made </a:t>
            </a:r>
            <a:r>
              <a:rPr lang="en-US" dirty="0" smtClean="0"/>
              <a:t>sacrifices </a:t>
            </a:r>
            <a:r>
              <a:rPr lang="en-US" dirty="0"/>
              <a:t>and offerings to sanctuaries to honor and to thank the </a:t>
            </a:r>
            <a:r>
              <a:rPr lang="en-US" dirty="0" smtClean="0"/>
              <a:t>gods.</a:t>
            </a:r>
          </a:p>
          <a:p>
            <a:r>
              <a:rPr lang="en-US" dirty="0"/>
              <a:t>Offerings could consist of works of art, money, and other valuables</a:t>
            </a:r>
            <a:r>
              <a:rPr lang="en-US" dirty="0" smtClean="0"/>
              <a:t>.</a:t>
            </a:r>
          </a:p>
          <a:p>
            <a:r>
              <a:rPr lang="en-US" dirty="0" smtClean="0"/>
              <a:t>Priests </a:t>
            </a:r>
            <a:r>
              <a:rPr lang="en-US" dirty="0"/>
              <a:t>and priestesses </a:t>
            </a:r>
            <a:r>
              <a:rPr lang="en-US" dirty="0" smtClean="0"/>
              <a:t>possessed essential </a:t>
            </a:r>
            <a:r>
              <a:rPr lang="en-US" dirty="0"/>
              <a:t>knowledge </a:t>
            </a:r>
            <a:r>
              <a:rPr lang="en-US" dirty="0" smtClean="0"/>
              <a:t>of how </a:t>
            </a:r>
            <a:r>
              <a:rPr lang="en-US" dirty="0"/>
              <a:t>to perform the gods' rites according to tradition.</a:t>
            </a:r>
          </a:p>
        </p:txBody>
      </p:sp>
    </p:spTree>
    <p:extLst>
      <p:ext uri="{BB962C8B-B14F-4D97-AF65-F5344CB8AC3E}">
        <p14:creationId xmlns:p14="http://schemas.microsoft.com/office/powerpoint/2010/main" val="1615849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Nature of the Greek Gods</a:t>
            </a:r>
          </a:p>
        </p:txBody>
      </p:sp>
      <p:sp>
        <p:nvSpPr>
          <p:cNvPr id="3" name="Content Placeholder 2"/>
          <p:cNvSpPr>
            <a:spLocks noGrp="1"/>
          </p:cNvSpPr>
          <p:nvPr>
            <p:ph idx="1"/>
          </p:nvPr>
        </p:nvSpPr>
        <p:spPr/>
        <p:txBody>
          <a:bodyPr/>
          <a:lstStyle/>
          <a:p>
            <a:r>
              <a:rPr lang="en-US" dirty="0"/>
              <a:t>Greek religion had no systematic theology or </a:t>
            </a:r>
            <a:r>
              <a:rPr lang="en-US" dirty="0" smtClean="0"/>
              <a:t>any </a:t>
            </a:r>
            <a:r>
              <a:rPr lang="en-US" dirty="0"/>
              <a:t>institutions comparable to today's religious institutions to oversee doctrine</a:t>
            </a:r>
            <a:r>
              <a:rPr lang="en-US" dirty="0" smtClean="0"/>
              <a:t>.</a:t>
            </a:r>
          </a:p>
          <a:p>
            <a:r>
              <a:rPr lang="en-US" dirty="0"/>
              <a:t>Sacrifices ranged from the </a:t>
            </a:r>
            <a:r>
              <a:rPr lang="en-US" dirty="0" smtClean="0"/>
              <a:t>offering </a:t>
            </a:r>
            <a:r>
              <a:rPr lang="en-US" dirty="0"/>
              <a:t>of fruits, vegetables, and small </a:t>
            </a:r>
            <a:r>
              <a:rPr lang="en-US" dirty="0" smtClean="0"/>
              <a:t>cakes </a:t>
            </a:r>
            <a:r>
              <a:rPr lang="en-US" dirty="0"/>
              <a:t>to the slaughter of large animals</a:t>
            </a:r>
            <a:r>
              <a:rPr lang="en-US" dirty="0" smtClean="0"/>
              <a:t>.</a:t>
            </a:r>
          </a:p>
          <a:p>
            <a:r>
              <a:rPr lang="en-US" dirty="0"/>
              <a:t>The Greeks </a:t>
            </a:r>
            <a:r>
              <a:rPr lang="en-US" dirty="0" smtClean="0"/>
              <a:t>often </a:t>
            </a:r>
            <a:r>
              <a:rPr lang="en-US" dirty="0"/>
              <a:t>sacrificed valuable domestic animals such as </a:t>
            </a:r>
            <a:r>
              <a:rPr lang="en-US" dirty="0" smtClean="0"/>
              <a:t>cattle.</a:t>
            </a:r>
            <a:endParaRPr lang="en-US" dirty="0"/>
          </a:p>
        </p:txBody>
      </p:sp>
    </p:spTree>
    <p:extLst>
      <p:ext uri="{BB962C8B-B14F-4D97-AF65-F5344CB8AC3E}">
        <p14:creationId xmlns:p14="http://schemas.microsoft.com/office/powerpoint/2010/main" val="1175855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Nature of the Greek Gods</a:t>
            </a:r>
          </a:p>
        </p:txBody>
      </p:sp>
      <p:sp>
        <p:nvSpPr>
          <p:cNvPr id="3" name="Content Placeholder 2"/>
          <p:cNvSpPr>
            <a:spLocks noGrp="1"/>
          </p:cNvSpPr>
          <p:nvPr>
            <p:ph idx="1"/>
          </p:nvPr>
        </p:nvSpPr>
        <p:spPr/>
        <p:txBody>
          <a:bodyPr/>
          <a:lstStyle/>
          <a:p>
            <a:r>
              <a:rPr lang="en-US" dirty="0" smtClean="0"/>
              <a:t>The </a:t>
            </a:r>
            <a:r>
              <a:rPr lang="en-US" dirty="0"/>
              <a:t>orator </a:t>
            </a:r>
            <a:r>
              <a:rPr lang="en-US" dirty="0" err="1"/>
              <a:t>Lysias</a:t>
            </a:r>
            <a:r>
              <a:rPr lang="en-US" dirty="0"/>
              <a:t> explained the necessity for public sacrifice: </a:t>
            </a:r>
            <a:endParaRPr lang="en-US" dirty="0" smtClean="0"/>
          </a:p>
          <a:p>
            <a:pPr marL="393192" lvl="1" indent="0">
              <a:buNone/>
            </a:pPr>
            <a:r>
              <a:rPr lang="en-US" dirty="0" smtClean="0"/>
              <a:t>“</a:t>
            </a:r>
            <a:r>
              <a:rPr lang="en-US" dirty="0"/>
              <a:t>Our ancestors handed down to us the most powerful and prosperous community in Greece by performing the prescribed sacrifices. It is therefore proper for us to offer the same sacrifices as they, if only for the sake of the success which has resulted from those rites</a:t>
            </a:r>
            <a:r>
              <a:rPr lang="en-US" dirty="0" smtClean="0"/>
              <a:t>.”</a:t>
            </a:r>
          </a:p>
          <a:p>
            <a:pPr marL="484632" indent="-457200"/>
            <a:r>
              <a:rPr lang="en-US" dirty="0" smtClean="0"/>
              <a:t>Gods not concerned with morality. Morality is human creation.</a:t>
            </a:r>
            <a:endParaRPr lang="en-US" dirty="0"/>
          </a:p>
        </p:txBody>
      </p:sp>
    </p:spTree>
    <p:extLst>
      <p:ext uri="{BB962C8B-B14F-4D97-AF65-F5344CB8AC3E}">
        <p14:creationId xmlns:p14="http://schemas.microsoft.com/office/powerpoint/2010/main" val="10805190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Fifth-Century Greece</a:t>
            </a:r>
          </a:p>
        </p:txBody>
      </p:sp>
      <p:sp>
        <p:nvSpPr>
          <p:cNvPr id="3" name="Content Placeholder 2"/>
          <p:cNvSpPr>
            <a:spLocks noGrp="1"/>
          </p:cNvSpPr>
          <p:nvPr>
            <p:ph idx="1"/>
          </p:nvPr>
        </p:nvSpPr>
        <p:spPr/>
        <p:txBody>
          <a:bodyPr>
            <a:normAutofit lnSpcReduction="10000"/>
          </a:bodyPr>
          <a:lstStyle/>
          <a:p>
            <a:r>
              <a:rPr lang="en-US" dirty="0" smtClean="0"/>
              <a:t>Trojan War – twelfth century BCE.</a:t>
            </a:r>
          </a:p>
          <a:p>
            <a:r>
              <a:rPr lang="en-US" dirty="0" smtClean="0"/>
              <a:t>Followed by the Dark Age.</a:t>
            </a:r>
          </a:p>
          <a:p>
            <a:r>
              <a:rPr lang="en-US" dirty="0" smtClean="0"/>
              <a:t>Gr</a:t>
            </a:r>
            <a:r>
              <a:rPr lang="en-US" dirty="0" smtClean="0"/>
              <a:t>eece </a:t>
            </a:r>
            <a:r>
              <a:rPr lang="en-US" dirty="0" smtClean="0"/>
              <a:t>fragmented – city-states.</a:t>
            </a:r>
          </a:p>
          <a:p>
            <a:r>
              <a:rPr lang="en-US" dirty="0" smtClean="0"/>
              <a:t>Age </a:t>
            </a:r>
            <a:r>
              <a:rPr lang="en-US" dirty="0"/>
              <a:t>often marked by turbulence and </a:t>
            </a:r>
            <a:r>
              <a:rPr lang="en-US" dirty="0" smtClean="0"/>
              <a:t>war.</a:t>
            </a:r>
          </a:p>
          <a:p>
            <a:r>
              <a:rPr lang="en-US" dirty="0" smtClean="0"/>
              <a:t>By fifth century Athens and Sparta most prominent city-states.</a:t>
            </a:r>
          </a:p>
          <a:p>
            <a:r>
              <a:rPr lang="en-US" dirty="0" smtClean="0"/>
              <a:t>Sparta </a:t>
            </a:r>
            <a:r>
              <a:rPr lang="en-US" dirty="0"/>
              <a:t>and </a:t>
            </a:r>
            <a:r>
              <a:rPr lang="en-US" dirty="0" smtClean="0"/>
              <a:t>Athens allied to defeat the </a:t>
            </a:r>
            <a:r>
              <a:rPr lang="en-US" dirty="0"/>
              <a:t>invading Persians in </a:t>
            </a:r>
            <a:r>
              <a:rPr lang="en-US" dirty="0" smtClean="0"/>
              <a:t>479.</a:t>
            </a:r>
          </a:p>
          <a:p>
            <a:r>
              <a:rPr lang="en-US" dirty="0"/>
              <a:t>Sparta and Athens </a:t>
            </a:r>
            <a:r>
              <a:rPr lang="en-US" dirty="0" smtClean="0"/>
              <a:t>gradually </a:t>
            </a:r>
            <a:r>
              <a:rPr lang="en-US" dirty="0"/>
              <a:t>became more and more hostile to each other in the course of the fifth century</a:t>
            </a:r>
            <a:r>
              <a:rPr lang="en-US" dirty="0" smtClean="0"/>
              <a:t>.</a:t>
            </a:r>
          </a:p>
        </p:txBody>
      </p:sp>
    </p:spTree>
    <p:extLst>
      <p:ext uri="{BB962C8B-B14F-4D97-AF65-F5344CB8AC3E}">
        <p14:creationId xmlns:p14="http://schemas.microsoft.com/office/powerpoint/2010/main" val="31833810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517</TotalTime>
  <Words>1805</Words>
  <Application>Microsoft Office PowerPoint</Application>
  <PresentationFormat>On-screen Show (4:3)</PresentationFormat>
  <Paragraphs>193</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Flow</vt:lpstr>
      <vt:lpstr>Ancient Greece</vt:lpstr>
      <vt:lpstr>Importance of Ancient Greece</vt:lpstr>
      <vt:lpstr>Importance of Ancient Greece</vt:lpstr>
      <vt:lpstr>The Nature of the Greek Gods</vt:lpstr>
      <vt:lpstr>The Nature of the Greek Gods</vt:lpstr>
      <vt:lpstr>The Nature of the Greek Gods</vt:lpstr>
      <vt:lpstr>The Nature of the Greek Gods</vt:lpstr>
      <vt:lpstr>The Nature of the Greek Gods</vt:lpstr>
      <vt:lpstr>Fifth-Century Greece</vt:lpstr>
      <vt:lpstr>Fifth-Century Greece</vt:lpstr>
      <vt:lpstr>Fifth-Century Greece</vt:lpstr>
      <vt:lpstr>Philosophy. The Sophists.</vt:lpstr>
      <vt:lpstr>Philosophy. The Sophists.</vt:lpstr>
      <vt:lpstr>Philosophy. The Sophists.</vt:lpstr>
      <vt:lpstr>Socrates</vt:lpstr>
      <vt:lpstr>Socrates</vt:lpstr>
      <vt:lpstr>Socrates</vt:lpstr>
      <vt:lpstr>Socrates</vt:lpstr>
      <vt:lpstr>Socrates</vt:lpstr>
      <vt:lpstr>Socrates</vt:lpstr>
      <vt:lpstr>Socrates</vt:lpstr>
      <vt:lpstr>Socrates</vt:lpstr>
      <vt:lpstr>Plato (ca. 428 -348 B.C.)</vt:lpstr>
      <vt:lpstr>Plato</vt:lpstr>
      <vt:lpstr>Plato</vt:lpstr>
      <vt:lpstr>Plato</vt:lpstr>
      <vt:lpstr>Plato</vt:lpstr>
      <vt:lpstr>Plato</vt:lpstr>
      <vt:lpstr>Plato</vt:lpstr>
      <vt:lpstr>Plato</vt:lpstr>
      <vt:lpstr>Plato</vt:lpstr>
      <vt:lpstr>Plato's Republic</vt:lpstr>
      <vt:lpstr>Plato's Republic</vt:lpstr>
      <vt:lpstr>Plato's Republic</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Ancient Greece</dc:title>
  <dc:creator>George</dc:creator>
  <cp:lastModifiedBy>George</cp:lastModifiedBy>
  <cp:revision>27</cp:revision>
  <cp:lastPrinted>2011-09-12T00:21:25Z</cp:lastPrinted>
  <dcterms:created xsi:type="dcterms:W3CDTF">2011-09-11T00:22:39Z</dcterms:created>
  <dcterms:modified xsi:type="dcterms:W3CDTF">2011-09-12T15:27:55Z</dcterms:modified>
</cp:coreProperties>
</file>