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 id="270" r:id="rId17"/>
    <p:sldId id="272" r:id="rId18"/>
    <p:sldId id="273" r:id="rId19"/>
    <p:sldId id="274" r:id="rId20"/>
    <p:sldId id="275" r:id="rId21"/>
    <p:sldId id="276" r:id="rId22"/>
    <p:sldId id="279" r:id="rId23"/>
    <p:sldId id="277" r:id="rId24"/>
    <p:sldId id="278"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30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CFA3583-9F02-405A-B27B-7D003DA65543}" type="datetimeFigureOut">
              <a:rPr lang="en-US" smtClean="0"/>
              <a:t>9/8/2011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6F97BD-8E2E-4BD4-A91D-FFEDDD5FF080}" type="slidenum">
              <a:rPr lang="en-US" smtClean="0"/>
              <a:t>‹#›</a:t>
            </a:fld>
            <a:endParaRPr lang="en-US"/>
          </a:p>
        </p:txBody>
      </p:sp>
    </p:spTree>
    <p:extLst>
      <p:ext uri="{BB962C8B-B14F-4D97-AF65-F5344CB8AC3E}">
        <p14:creationId xmlns:p14="http://schemas.microsoft.com/office/powerpoint/2010/main" val="38953538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6F97BD-8E2E-4BD4-A91D-FFEDDD5FF080}" type="slidenum">
              <a:rPr lang="en-US" smtClean="0"/>
              <a:t>1</a:t>
            </a:fld>
            <a:endParaRPr lang="en-US"/>
          </a:p>
        </p:txBody>
      </p:sp>
    </p:spTree>
    <p:extLst>
      <p:ext uri="{BB962C8B-B14F-4D97-AF65-F5344CB8AC3E}">
        <p14:creationId xmlns:p14="http://schemas.microsoft.com/office/powerpoint/2010/main" val="42706682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6F97BD-8E2E-4BD4-A91D-FFEDDD5FF080}" type="slidenum">
              <a:rPr lang="en-US" smtClean="0"/>
              <a:t>10</a:t>
            </a:fld>
            <a:endParaRPr lang="en-US"/>
          </a:p>
        </p:txBody>
      </p:sp>
    </p:spTree>
    <p:extLst>
      <p:ext uri="{BB962C8B-B14F-4D97-AF65-F5344CB8AC3E}">
        <p14:creationId xmlns:p14="http://schemas.microsoft.com/office/powerpoint/2010/main" val="31284797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6F97BD-8E2E-4BD4-A91D-FFEDDD5FF080}" type="slidenum">
              <a:rPr lang="en-US" smtClean="0"/>
              <a:t>11</a:t>
            </a:fld>
            <a:endParaRPr lang="en-US"/>
          </a:p>
        </p:txBody>
      </p:sp>
    </p:spTree>
    <p:extLst>
      <p:ext uri="{BB962C8B-B14F-4D97-AF65-F5344CB8AC3E}">
        <p14:creationId xmlns:p14="http://schemas.microsoft.com/office/powerpoint/2010/main" val="37772536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6F97BD-8E2E-4BD4-A91D-FFEDDD5FF080}" type="slidenum">
              <a:rPr lang="en-US" smtClean="0"/>
              <a:t>12</a:t>
            </a:fld>
            <a:endParaRPr lang="en-US"/>
          </a:p>
        </p:txBody>
      </p:sp>
    </p:spTree>
    <p:extLst>
      <p:ext uri="{BB962C8B-B14F-4D97-AF65-F5344CB8AC3E}">
        <p14:creationId xmlns:p14="http://schemas.microsoft.com/office/powerpoint/2010/main" val="13519734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6F97BD-8E2E-4BD4-A91D-FFEDDD5FF080}" type="slidenum">
              <a:rPr lang="en-US" smtClean="0"/>
              <a:t>13</a:t>
            </a:fld>
            <a:endParaRPr lang="en-US"/>
          </a:p>
        </p:txBody>
      </p:sp>
    </p:spTree>
    <p:extLst>
      <p:ext uri="{BB962C8B-B14F-4D97-AF65-F5344CB8AC3E}">
        <p14:creationId xmlns:p14="http://schemas.microsoft.com/office/powerpoint/2010/main" val="32814451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6F97BD-8E2E-4BD4-A91D-FFEDDD5FF080}" type="slidenum">
              <a:rPr lang="en-US" smtClean="0"/>
              <a:t>14</a:t>
            </a:fld>
            <a:endParaRPr lang="en-US"/>
          </a:p>
        </p:txBody>
      </p:sp>
    </p:spTree>
    <p:extLst>
      <p:ext uri="{BB962C8B-B14F-4D97-AF65-F5344CB8AC3E}">
        <p14:creationId xmlns:p14="http://schemas.microsoft.com/office/powerpoint/2010/main" val="24157969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6F97BD-8E2E-4BD4-A91D-FFEDDD5FF080}" type="slidenum">
              <a:rPr lang="en-US" smtClean="0"/>
              <a:t>15</a:t>
            </a:fld>
            <a:endParaRPr lang="en-US"/>
          </a:p>
        </p:txBody>
      </p:sp>
    </p:spTree>
    <p:extLst>
      <p:ext uri="{BB962C8B-B14F-4D97-AF65-F5344CB8AC3E}">
        <p14:creationId xmlns:p14="http://schemas.microsoft.com/office/powerpoint/2010/main" val="42915863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6F97BD-8E2E-4BD4-A91D-FFEDDD5FF080}" type="slidenum">
              <a:rPr lang="en-US" smtClean="0"/>
              <a:t>16</a:t>
            </a:fld>
            <a:endParaRPr lang="en-US"/>
          </a:p>
        </p:txBody>
      </p:sp>
    </p:spTree>
    <p:extLst>
      <p:ext uri="{BB962C8B-B14F-4D97-AF65-F5344CB8AC3E}">
        <p14:creationId xmlns:p14="http://schemas.microsoft.com/office/powerpoint/2010/main" val="252677772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6F97BD-8E2E-4BD4-A91D-FFEDDD5FF080}" type="slidenum">
              <a:rPr lang="en-US" smtClean="0"/>
              <a:t>17</a:t>
            </a:fld>
            <a:endParaRPr lang="en-US"/>
          </a:p>
        </p:txBody>
      </p:sp>
    </p:spTree>
    <p:extLst>
      <p:ext uri="{BB962C8B-B14F-4D97-AF65-F5344CB8AC3E}">
        <p14:creationId xmlns:p14="http://schemas.microsoft.com/office/powerpoint/2010/main" val="34317937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6F97BD-8E2E-4BD4-A91D-FFEDDD5FF080}" type="slidenum">
              <a:rPr lang="en-US" smtClean="0"/>
              <a:t>18</a:t>
            </a:fld>
            <a:endParaRPr lang="en-US"/>
          </a:p>
        </p:txBody>
      </p:sp>
    </p:spTree>
    <p:extLst>
      <p:ext uri="{BB962C8B-B14F-4D97-AF65-F5344CB8AC3E}">
        <p14:creationId xmlns:p14="http://schemas.microsoft.com/office/powerpoint/2010/main" val="189551300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6F97BD-8E2E-4BD4-A91D-FFEDDD5FF080}" type="slidenum">
              <a:rPr lang="en-US" smtClean="0"/>
              <a:t>19</a:t>
            </a:fld>
            <a:endParaRPr lang="en-US"/>
          </a:p>
        </p:txBody>
      </p:sp>
    </p:spTree>
    <p:extLst>
      <p:ext uri="{BB962C8B-B14F-4D97-AF65-F5344CB8AC3E}">
        <p14:creationId xmlns:p14="http://schemas.microsoft.com/office/powerpoint/2010/main" val="3690013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6F97BD-8E2E-4BD4-A91D-FFEDDD5FF080}" type="slidenum">
              <a:rPr lang="en-US" smtClean="0"/>
              <a:t>2</a:t>
            </a:fld>
            <a:endParaRPr lang="en-US"/>
          </a:p>
        </p:txBody>
      </p:sp>
    </p:spTree>
    <p:extLst>
      <p:ext uri="{BB962C8B-B14F-4D97-AF65-F5344CB8AC3E}">
        <p14:creationId xmlns:p14="http://schemas.microsoft.com/office/powerpoint/2010/main" val="378693959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6F97BD-8E2E-4BD4-A91D-FFEDDD5FF080}" type="slidenum">
              <a:rPr lang="en-US" smtClean="0"/>
              <a:t>20</a:t>
            </a:fld>
            <a:endParaRPr lang="en-US"/>
          </a:p>
        </p:txBody>
      </p:sp>
    </p:spTree>
    <p:extLst>
      <p:ext uri="{BB962C8B-B14F-4D97-AF65-F5344CB8AC3E}">
        <p14:creationId xmlns:p14="http://schemas.microsoft.com/office/powerpoint/2010/main" val="178668218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6F97BD-8E2E-4BD4-A91D-FFEDDD5FF080}" type="slidenum">
              <a:rPr lang="en-US" smtClean="0"/>
              <a:t>21</a:t>
            </a:fld>
            <a:endParaRPr lang="en-US"/>
          </a:p>
        </p:txBody>
      </p:sp>
    </p:spTree>
    <p:extLst>
      <p:ext uri="{BB962C8B-B14F-4D97-AF65-F5344CB8AC3E}">
        <p14:creationId xmlns:p14="http://schemas.microsoft.com/office/powerpoint/2010/main" val="250754003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6F97BD-8E2E-4BD4-A91D-FFEDDD5FF080}" type="slidenum">
              <a:rPr lang="en-US" smtClean="0"/>
              <a:t>22</a:t>
            </a:fld>
            <a:endParaRPr lang="en-US"/>
          </a:p>
        </p:txBody>
      </p:sp>
    </p:spTree>
    <p:extLst>
      <p:ext uri="{BB962C8B-B14F-4D97-AF65-F5344CB8AC3E}">
        <p14:creationId xmlns:p14="http://schemas.microsoft.com/office/powerpoint/2010/main" val="67163413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6F97BD-8E2E-4BD4-A91D-FFEDDD5FF080}" type="slidenum">
              <a:rPr lang="en-US" smtClean="0"/>
              <a:t>23</a:t>
            </a:fld>
            <a:endParaRPr lang="en-US"/>
          </a:p>
        </p:txBody>
      </p:sp>
    </p:spTree>
    <p:extLst>
      <p:ext uri="{BB962C8B-B14F-4D97-AF65-F5344CB8AC3E}">
        <p14:creationId xmlns:p14="http://schemas.microsoft.com/office/powerpoint/2010/main" val="328143450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6F97BD-8E2E-4BD4-A91D-FFEDDD5FF080}" type="slidenum">
              <a:rPr lang="en-US" smtClean="0"/>
              <a:t>24</a:t>
            </a:fld>
            <a:endParaRPr lang="en-US"/>
          </a:p>
        </p:txBody>
      </p:sp>
    </p:spTree>
    <p:extLst>
      <p:ext uri="{BB962C8B-B14F-4D97-AF65-F5344CB8AC3E}">
        <p14:creationId xmlns:p14="http://schemas.microsoft.com/office/powerpoint/2010/main" val="17399011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6F97BD-8E2E-4BD4-A91D-FFEDDD5FF080}" type="slidenum">
              <a:rPr lang="en-US" smtClean="0"/>
              <a:t>3</a:t>
            </a:fld>
            <a:endParaRPr lang="en-US"/>
          </a:p>
        </p:txBody>
      </p:sp>
    </p:spTree>
    <p:extLst>
      <p:ext uri="{BB962C8B-B14F-4D97-AF65-F5344CB8AC3E}">
        <p14:creationId xmlns:p14="http://schemas.microsoft.com/office/powerpoint/2010/main" val="29359914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6F97BD-8E2E-4BD4-A91D-FFEDDD5FF080}" type="slidenum">
              <a:rPr lang="en-US" smtClean="0"/>
              <a:t>4</a:t>
            </a:fld>
            <a:endParaRPr lang="en-US"/>
          </a:p>
        </p:txBody>
      </p:sp>
    </p:spTree>
    <p:extLst>
      <p:ext uri="{BB962C8B-B14F-4D97-AF65-F5344CB8AC3E}">
        <p14:creationId xmlns:p14="http://schemas.microsoft.com/office/powerpoint/2010/main" val="14002354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6F97BD-8E2E-4BD4-A91D-FFEDDD5FF080}" type="slidenum">
              <a:rPr lang="en-US" smtClean="0"/>
              <a:t>5</a:t>
            </a:fld>
            <a:endParaRPr lang="en-US"/>
          </a:p>
        </p:txBody>
      </p:sp>
    </p:spTree>
    <p:extLst>
      <p:ext uri="{BB962C8B-B14F-4D97-AF65-F5344CB8AC3E}">
        <p14:creationId xmlns:p14="http://schemas.microsoft.com/office/powerpoint/2010/main" val="13857969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6F97BD-8E2E-4BD4-A91D-FFEDDD5FF080}" type="slidenum">
              <a:rPr lang="en-US" smtClean="0"/>
              <a:t>6</a:t>
            </a:fld>
            <a:endParaRPr lang="en-US"/>
          </a:p>
        </p:txBody>
      </p:sp>
    </p:spTree>
    <p:extLst>
      <p:ext uri="{BB962C8B-B14F-4D97-AF65-F5344CB8AC3E}">
        <p14:creationId xmlns:p14="http://schemas.microsoft.com/office/powerpoint/2010/main" val="17598374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6F97BD-8E2E-4BD4-A91D-FFEDDD5FF080}" type="slidenum">
              <a:rPr lang="en-US" smtClean="0"/>
              <a:t>7</a:t>
            </a:fld>
            <a:endParaRPr lang="en-US"/>
          </a:p>
        </p:txBody>
      </p:sp>
    </p:spTree>
    <p:extLst>
      <p:ext uri="{BB962C8B-B14F-4D97-AF65-F5344CB8AC3E}">
        <p14:creationId xmlns:p14="http://schemas.microsoft.com/office/powerpoint/2010/main" val="16790916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6F97BD-8E2E-4BD4-A91D-FFEDDD5FF080}" type="slidenum">
              <a:rPr lang="en-US" smtClean="0"/>
              <a:t>8</a:t>
            </a:fld>
            <a:endParaRPr lang="en-US"/>
          </a:p>
        </p:txBody>
      </p:sp>
    </p:spTree>
    <p:extLst>
      <p:ext uri="{BB962C8B-B14F-4D97-AF65-F5344CB8AC3E}">
        <p14:creationId xmlns:p14="http://schemas.microsoft.com/office/powerpoint/2010/main" val="12285782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6F97BD-8E2E-4BD4-A91D-FFEDDD5FF080}" type="slidenum">
              <a:rPr lang="en-US" smtClean="0"/>
              <a:t>9</a:t>
            </a:fld>
            <a:endParaRPr lang="en-US"/>
          </a:p>
        </p:txBody>
      </p:sp>
    </p:spTree>
    <p:extLst>
      <p:ext uri="{BB962C8B-B14F-4D97-AF65-F5344CB8AC3E}">
        <p14:creationId xmlns:p14="http://schemas.microsoft.com/office/powerpoint/2010/main" val="18477117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A51F402-7A37-4D6F-9267-C21A303B4F76}" type="datetimeFigureOut">
              <a:rPr lang="en-US" smtClean="0"/>
              <a:t>9/8/2011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A8AF8A67-0E8A-4650-B651-3A70D9C3B578}"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A51F402-7A37-4D6F-9267-C21A303B4F76}" type="datetimeFigureOut">
              <a:rPr lang="en-US" smtClean="0"/>
              <a:t>9/8/2011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AF8A67-0E8A-4650-B651-3A70D9C3B57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A51F402-7A37-4D6F-9267-C21A303B4F76}" type="datetimeFigureOut">
              <a:rPr lang="en-US" smtClean="0"/>
              <a:t>9/8/2011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AF8A67-0E8A-4650-B651-3A70D9C3B57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A51F402-7A37-4D6F-9267-C21A303B4F76}" type="datetimeFigureOut">
              <a:rPr lang="en-US" smtClean="0"/>
              <a:t>9/8/2011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AF8A67-0E8A-4650-B651-3A70D9C3B57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A51F402-7A37-4D6F-9267-C21A303B4F76}" type="datetimeFigureOut">
              <a:rPr lang="en-US" smtClean="0"/>
              <a:t>9/8/2011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AF8A67-0E8A-4650-B651-3A70D9C3B578}"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A51F402-7A37-4D6F-9267-C21A303B4F76}" type="datetimeFigureOut">
              <a:rPr lang="en-US" smtClean="0"/>
              <a:t>9/8/2011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AF8A67-0E8A-4650-B651-3A70D9C3B57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A51F402-7A37-4D6F-9267-C21A303B4F76}" type="datetimeFigureOut">
              <a:rPr lang="en-US" smtClean="0"/>
              <a:t>9/8/2011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AF8A67-0E8A-4650-B651-3A70D9C3B57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A51F402-7A37-4D6F-9267-C21A303B4F76}" type="datetimeFigureOut">
              <a:rPr lang="en-US" smtClean="0"/>
              <a:t>9/8/2011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AF8A67-0E8A-4650-B651-3A70D9C3B57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51F402-7A37-4D6F-9267-C21A303B4F76}" type="datetimeFigureOut">
              <a:rPr lang="en-US" smtClean="0"/>
              <a:t>9/8/2011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AF8A67-0E8A-4650-B651-3A70D9C3B57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A51F402-7A37-4D6F-9267-C21A303B4F76}" type="datetimeFigureOut">
              <a:rPr lang="en-US" smtClean="0"/>
              <a:t>9/8/2011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AF8A67-0E8A-4650-B651-3A70D9C3B57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A51F402-7A37-4D6F-9267-C21A303B4F76}" type="datetimeFigureOut">
              <a:rPr lang="en-US" smtClean="0"/>
              <a:t>9/8/2011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A8AF8A67-0E8A-4650-B651-3A70D9C3B578}"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A51F402-7A37-4D6F-9267-C21A303B4F76}" type="datetimeFigureOut">
              <a:rPr lang="en-US" smtClean="0"/>
              <a:t>9/8/2011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8AF8A67-0E8A-4650-B651-3A70D9C3B578}"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Song of Songs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5887356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Allegorical interpretations</a:t>
            </a:r>
          </a:p>
        </p:txBody>
      </p:sp>
      <p:sp>
        <p:nvSpPr>
          <p:cNvPr id="3" name="Content Placeholder 2"/>
          <p:cNvSpPr>
            <a:spLocks noGrp="1"/>
          </p:cNvSpPr>
          <p:nvPr>
            <p:ph idx="1"/>
          </p:nvPr>
        </p:nvSpPr>
        <p:spPr/>
        <p:txBody>
          <a:bodyPr/>
          <a:lstStyle/>
          <a:p>
            <a:r>
              <a:rPr lang="en-US" dirty="0"/>
              <a:t>In the Song of Songs all erotic imagery was allegorized as the yearning of the soul for union with </a:t>
            </a:r>
            <a:r>
              <a:rPr lang="en-US" dirty="0" smtClean="0"/>
              <a:t>God.</a:t>
            </a:r>
          </a:p>
          <a:p>
            <a:r>
              <a:rPr lang="en-US" dirty="0"/>
              <a:t>The allegorical interpretation </a:t>
            </a:r>
            <a:r>
              <a:rPr lang="en-US" dirty="0" smtClean="0"/>
              <a:t>continued </a:t>
            </a:r>
            <a:r>
              <a:rPr lang="en-US" dirty="0"/>
              <a:t>its </a:t>
            </a:r>
            <a:r>
              <a:rPr lang="en-US" dirty="0" smtClean="0"/>
              <a:t>dominance </a:t>
            </a:r>
            <a:r>
              <a:rPr lang="en-US" dirty="0"/>
              <a:t>in Roman Catholicism until very </a:t>
            </a:r>
            <a:r>
              <a:rPr lang="en-US" dirty="0" smtClean="0"/>
              <a:t>recently.</a:t>
            </a:r>
          </a:p>
          <a:p>
            <a:r>
              <a:rPr lang="en-US" dirty="0" smtClean="0"/>
              <a:t> </a:t>
            </a:r>
            <a:r>
              <a:rPr lang="en-US" dirty="0"/>
              <a:t>W</a:t>
            </a:r>
            <a:r>
              <a:rPr lang="en-US" dirty="0" smtClean="0"/>
              <a:t>as </a:t>
            </a:r>
            <a:r>
              <a:rPr lang="en-US" dirty="0"/>
              <a:t>also generally accepted among Protestant scholars until the nineteenth century. </a:t>
            </a:r>
            <a:endParaRPr lang="en-US" dirty="0" smtClean="0"/>
          </a:p>
          <a:p>
            <a:r>
              <a:rPr lang="en-US" dirty="0" smtClean="0"/>
              <a:t>Luther</a:t>
            </a:r>
            <a:r>
              <a:rPr lang="en-US" dirty="0"/>
              <a:t>, though breaking formally with the allegorical method, still criticized those who attempted to interpret the song literally.</a:t>
            </a:r>
          </a:p>
        </p:txBody>
      </p:sp>
    </p:spTree>
    <p:extLst>
      <p:ext uri="{BB962C8B-B14F-4D97-AF65-F5344CB8AC3E}">
        <p14:creationId xmlns:p14="http://schemas.microsoft.com/office/powerpoint/2010/main" val="29171288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Literal interpretation</a:t>
            </a:r>
            <a:endParaRPr lang="en-US" dirty="0"/>
          </a:p>
        </p:txBody>
      </p:sp>
      <p:sp>
        <p:nvSpPr>
          <p:cNvPr id="3" name="Content Placeholder 2"/>
          <p:cNvSpPr>
            <a:spLocks noGrp="1"/>
          </p:cNvSpPr>
          <p:nvPr>
            <p:ph idx="1"/>
          </p:nvPr>
        </p:nvSpPr>
        <p:spPr/>
        <p:txBody>
          <a:bodyPr/>
          <a:lstStyle/>
          <a:p>
            <a:r>
              <a:rPr lang="en-US" dirty="0"/>
              <a:t>Allegorical interpretation has fallen out of </a:t>
            </a:r>
            <a:r>
              <a:rPr lang="en-US" dirty="0" smtClean="0"/>
              <a:t>fashion.</a:t>
            </a:r>
          </a:p>
          <a:p>
            <a:r>
              <a:rPr lang="en-US" dirty="0"/>
              <a:t>A few interpreters hold that the Song of Songs is quite simply a celebration in poetic fashion of the bliss of romantic and sexual love between a man and a woman</a:t>
            </a:r>
            <a:r>
              <a:rPr lang="en-US" dirty="0" smtClean="0"/>
              <a:t>.</a:t>
            </a:r>
          </a:p>
          <a:p>
            <a:r>
              <a:rPr lang="en-US" dirty="0" smtClean="0"/>
              <a:t>Male </a:t>
            </a:r>
            <a:r>
              <a:rPr lang="en-US" dirty="0"/>
              <a:t>and female </a:t>
            </a:r>
            <a:r>
              <a:rPr lang="en-US" dirty="0" smtClean="0"/>
              <a:t>expression of the joy of sexuality </a:t>
            </a:r>
            <a:r>
              <a:rPr lang="en-US" dirty="0"/>
              <a:t>within an established marital relationship.</a:t>
            </a:r>
          </a:p>
        </p:txBody>
      </p:sp>
    </p:spTree>
    <p:extLst>
      <p:ext uri="{BB962C8B-B14F-4D97-AF65-F5344CB8AC3E}">
        <p14:creationId xmlns:p14="http://schemas.microsoft.com/office/powerpoint/2010/main" val="21508441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Literal interpretation</a:t>
            </a:r>
          </a:p>
        </p:txBody>
      </p:sp>
      <p:sp>
        <p:nvSpPr>
          <p:cNvPr id="3" name="Content Placeholder 2"/>
          <p:cNvSpPr>
            <a:spLocks noGrp="1"/>
          </p:cNvSpPr>
          <p:nvPr>
            <p:ph idx="1"/>
          </p:nvPr>
        </p:nvSpPr>
        <p:spPr/>
        <p:txBody>
          <a:bodyPr/>
          <a:lstStyle/>
          <a:p>
            <a:r>
              <a:rPr lang="en-US" dirty="0" smtClean="0"/>
              <a:t>The </a:t>
            </a:r>
            <a:r>
              <a:rPr lang="en-US" dirty="0"/>
              <a:t>Song of Songs should be understood literally </a:t>
            </a:r>
            <a:r>
              <a:rPr lang="en-US" dirty="0" smtClean="0"/>
              <a:t>as an expression of the </a:t>
            </a:r>
            <a:r>
              <a:rPr lang="en-US" dirty="0"/>
              <a:t>romantic and sexual relationship between two </a:t>
            </a:r>
            <a:r>
              <a:rPr lang="en-US" dirty="0" smtClean="0"/>
              <a:t>lovers.</a:t>
            </a:r>
          </a:p>
          <a:p>
            <a:r>
              <a:rPr lang="en-US" dirty="0"/>
              <a:t>Fusion of erotic and spiritual</a:t>
            </a:r>
            <a:r>
              <a:rPr lang="en-US" dirty="0" smtClean="0"/>
              <a:t>.</a:t>
            </a:r>
          </a:p>
          <a:p>
            <a:r>
              <a:rPr lang="en-US" dirty="0" smtClean="0"/>
              <a:t>Reveal </a:t>
            </a:r>
            <a:r>
              <a:rPr lang="en-US" dirty="0"/>
              <a:t>to us many interesting aspects of ancient Jewish attitudes toward sexuality</a:t>
            </a:r>
            <a:r>
              <a:rPr lang="en-US" dirty="0" smtClean="0"/>
              <a:t>.</a:t>
            </a:r>
          </a:p>
          <a:p>
            <a:r>
              <a:rPr lang="en-US" dirty="0"/>
              <a:t>Biblical </a:t>
            </a:r>
            <a:r>
              <a:rPr lang="en-US" dirty="0" smtClean="0"/>
              <a:t>guide </a:t>
            </a:r>
            <a:r>
              <a:rPr lang="en-US" dirty="0"/>
              <a:t>to </a:t>
            </a:r>
            <a:r>
              <a:rPr lang="en-US" dirty="0" smtClean="0"/>
              <a:t>married love?</a:t>
            </a:r>
            <a:endParaRPr lang="en-US" dirty="0"/>
          </a:p>
        </p:txBody>
      </p:sp>
    </p:spTree>
    <p:extLst>
      <p:ext uri="{BB962C8B-B14F-4D97-AF65-F5344CB8AC3E}">
        <p14:creationId xmlns:p14="http://schemas.microsoft.com/office/powerpoint/2010/main" val="6647647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are the characters?</a:t>
            </a:r>
            <a:endParaRPr lang="en-US" dirty="0"/>
          </a:p>
        </p:txBody>
      </p:sp>
      <p:sp>
        <p:nvSpPr>
          <p:cNvPr id="3" name="Content Placeholder 2"/>
          <p:cNvSpPr>
            <a:spLocks noGrp="1"/>
          </p:cNvSpPr>
          <p:nvPr>
            <p:ph idx="1"/>
          </p:nvPr>
        </p:nvSpPr>
        <p:spPr/>
        <p:txBody>
          <a:bodyPr/>
          <a:lstStyle/>
          <a:p>
            <a:r>
              <a:rPr lang="en-US" dirty="0" smtClean="0"/>
              <a:t>A man and a woman.</a:t>
            </a:r>
          </a:p>
          <a:p>
            <a:r>
              <a:rPr lang="en-US" dirty="0"/>
              <a:t>Modern literary scholars generally agree that the brief references to Solomon were added after the fact to rationalize its place in the scriptural canon</a:t>
            </a:r>
            <a:r>
              <a:rPr lang="en-US" dirty="0" smtClean="0"/>
              <a:t>.</a:t>
            </a:r>
          </a:p>
          <a:p>
            <a:r>
              <a:rPr lang="en-US" dirty="0"/>
              <a:t>Solomon is hardly a model of faithfulness in marriage</a:t>
            </a:r>
            <a:r>
              <a:rPr lang="en-US" dirty="0" smtClean="0"/>
              <a:t>!</a:t>
            </a:r>
          </a:p>
          <a:p>
            <a:r>
              <a:rPr lang="en-US" dirty="0"/>
              <a:t>The language and style of the work indicate that it was written at least 500 years after his time.</a:t>
            </a:r>
          </a:p>
        </p:txBody>
      </p:sp>
    </p:spTree>
    <p:extLst>
      <p:ext uri="{BB962C8B-B14F-4D97-AF65-F5344CB8AC3E}">
        <p14:creationId xmlns:p14="http://schemas.microsoft.com/office/powerpoint/2010/main" val="3362988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 are the characters?</a:t>
            </a:r>
          </a:p>
        </p:txBody>
      </p:sp>
      <p:sp>
        <p:nvSpPr>
          <p:cNvPr id="3" name="Content Placeholder 2"/>
          <p:cNvSpPr>
            <a:spLocks noGrp="1"/>
          </p:cNvSpPr>
          <p:nvPr>
            <p:ph idx="1"/>
          </p:nvPr>
        </p:nvSpPr>
        <p:spPr/>
        <p:txBody>
          <a:bodyPr/>
          <a:lstStyle/>
          <a:p>
            <a:r>
              <a:rPr lang="en-US" dirty="0"/>
              <a:t>The Song of Songs begins and closes with the woman speaking. </a:t>
            </a:r>
            <a:endParaRPr lang="en-US" dirty="0" smtClean="0"/>
          </a:p>
          <a:p>
            <a:r>
              <a:rPr lang="en-US" dirty="0" smtClean="0"/>
              <a:t>She </a:t>
            </a:r>
            <a:r>
              <a:rPr lang="en-US" dirty="0"/>
              <a:t>initiates most of the </a:t>
            </a:r>
            <a:r>
              <a:rPr lang="en-US" dirty="0" smtClean="0"/>
              <a:t>meetings.</a:t>
            </a:r>
          </a:p>
          <a:p>
            <a:r>
              <a:rPr lang="en-US" dirty="0" smtClean="0"/>
              <a:t>She is </a:t>
            </a:r>
            <a:r>
              <a:rPr lang="en-US" dirty="0"/>
              <a:t>just as active in the lovemaking as the </a:t>
            </a:r>
            <a:r>
              <a:rPr lang="en-US" dirty="0" smtClean="0"/>
              <a:t>man.</a:t>
            </a:r>
          </a:p>
          <a:p>
            <a:r>
              <a:rPr lang="en-US" dirty="0"/>
              <a:t>S</a:t>
            </a:r>
            <a:r>
              <a:rPr lang="en-US" dirty="0" smtClean="0"/>
              <a:t>he </a:t>
            </a:r>
            <a:r>
              <a:rPr lang="en-US" dirty="0"/>
              <a:t>is just as eloquent </a:t>
            </a:r>
            <a:r>
              <a:rPr lang="en-US" dirty="0" smtClean="0"/>
              <a:t>in describing the </a:t>
            </a:r>
            <a:r>
              <a:rPr lang="en-US" dirty="0"/>
              <a:t>beauty of her lover as he is </a:t>
            </a:r>
            <a:r>
              <a:rPr lang="en-US" dirty="0" smtClean="0"/>
              <a:t>describing hers.</a:t>
            </a:r>
          </a:p>
          <a:p>
            <a:r>
              <a:rPr lang="en-US" dirty="0" smtClean="0"/>
              <a:t>Was the Song written by a man or a woman? We don’t know. </a:t>
            </a:r>
            <a:endParaRPr lang="en-US" dirty="0"/>
          </a:p>
        </p:txBody>
      </p:sp>
    </p:spTree>
    <p:extLst>
      <p:ext uri="{BB962C8B-B14F-4D97-AF65-F5344CB8AC3E}">
        <p14:creationId xmlns:p14="http://schemas.microsoft.com/office/powerpoint/2010/main" val="11448763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Recurrent themes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626445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Mutuality of love and attraction</a:t>
            </a:r>
            <a:endParaRPr lang="en-US" dirty="0"/>
          </a:p>
        </p:txBody>
      </p:sp>
      <p:sp>
        <p:nvSpPr>
          <p:cNvPr id="3" name="Content Placeholder 2"/>
          <p:cNvSpPr>
            <a:spLocks noGrp="1"/>
          </p:cNvSpPr>
          <p:nvPr>
            <p:ph idx="1"/>
          </p:nvPr>
        </p:nvSpPr>
        <p:spPr/>
        <p:txBody>
          <a:bodyPr/>
          <a:lstStyle/>
          <a:p>
            <a:r>
              <a:rPr lang="en-US" dirty="0"/>
              <a:t>T</a:t>
            </a:r>
            <a:r>
              <a:rPr lang="en-US" dirty="0" smtClean="0"/>
              <a:t>he </a:t>
            </a:r>
            <a:r>
              <a:rPr lang="en-US" dirty="0"/>
              <a:t>woman says, "I am my lover's and for me is his </a:t>
            </a:r>
            <a:r>
              <a:rPr lang="en-US" dirty="0" smtClean="0"/>
              <a:t>desire" </a:t>
            </a:r>
            <a:r>
              <a:rPr lang="en-US" dirty="0"/>
              <a:t>(7:10). She </a:t>
            </a:r>
            <a:r>
              <a:rPr lang="en-US" dirty="0" smtClean="0"/>
              <a:t>acknowledges </a:t>
            </a:r>
            <a:r>
              <a:rPr lang="en-US" dirty="0"/>
              <a:t>the mutuality of </a:t>
            </a:r>
            <a:r>
              <a:rPr lang="en-US" dirty="0" smtClean="0"/>
              <a:t>love.</a:t>
            </a:r>
          </a:p>
          <a:p>
            <a:r>
              <a:rPr lang="en-US" dirty="0" smtClean="0"/>
              <a:t>The </a:t>
            </a:r>
            <a:r>
              <a:rPr lang="en-US" dirty="0"/>
              <a:t>couple </a:t>
            </a:r>
            <a:r>
              <a:rPr lang="en-US" dirty="0" smtClean="0"/>
              <a:t>find </a:t>
            </a:r>
            <a:r>
              <a:rPr lang="en-US" dirty="0"/>
              <a:t>mutual attraction in the physical </a:t>
            </a:r>
            <a:r>
              <a:rPr lang="en-US" dirty="0" smtClean="0"/>
              <a:t>beauty </a:t>
            </a:r>
            <a:r>
              <a:rPr lang="en-US" dirty="0"/>
              <a:t>and inward character </a:t>
            </a:r>
            <a:r>
              <a:rPr lang="en-US" dirty="0" smtClean="0"/>
              <a:t>qualities </a:t>
            </a:r>
            <a:r>
              <a:rPr lang="en-US" dirty="0"/>
              <a:t>of each other</a:t>
            </a:r>
            <a:r>
              <a:rPr lang="en-US" dirty="0" smtClean="0"/>
              <a:t>.</a:t>
            </a:r>
          </a:p>
          <a:p>
            <a:endParaRPr lang="en-US" dirty="0"/>
          </a:p>
        </p:txBody>
      </p:sp>
    </p:spTree>
    <p:extLst>
      <p:ext uri="{BB962C8B-B14F-4D97-AF65-F5344CB8AC3E}">
        <p14:creationId xmlns:p14="http://schemas.microsoft.com/office/powerpoint/2010/main" val="10746954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Physical closeness</a:t>
            </a:r>
            <a:endParaRPr lang="en-US" dirty="0"/>
          </a:p>
        </p:txBody>
      </p:sp>
      <p:sp>
        <p:nvSpPr>
          <p:cNvPr id="3" name="Content Placeholder 2"/>
          <p:cNvSpPr>
            <a:spLocks noGrp="1"/>
          </p:cNvSpPr>
          <p:nvPr>
            <p:ph idx="1"/>
          </p:nvPr>
        </p:nvSpPr>
        <p:spPr/>
        <p:txBody>
          <a:bodyPr/>
          <a:lstStyle/>
          <a:p>
            <a:r>
              <a:rPr lang="en-US" dirty="0"/>
              <a:t>Throughout the Song the fact of physical closeness is obviously important as the lovers speak and cling to each other: "His left hand is under my head, and his right arm embraces me" (2:6; 8:3).</a:t>
            </a:r>
          </a:p>
        </p:txBody>
      </p:sp>
    </p:spTree>
    <p:extLst>
      <p:ext uri="{BB962C8B-B14F-4D97-AF65-F5344CB8AC3E}">
        <p14:creationId xmlns:p14="http://schemas.microsoft.com/office/powerpoint/2010/main" val="32686883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Desire for the beloved</a:t>
            </a:r>
            <a:endParaRPr lang="en-US" dirty="0"/>
          </a:p>
        </p:txBody>
      </p:sp>
      <p:sp>
        <p:nvSpPr>
          <p:cNvPr id="3" name="Content Placeholder 2"/>
          <p:cNvSpPr>
            <a:spLocks noGrp="1"/>
          </p:cNvSpPr>
          <p:nvPr>
            <p:ph idx="1"/>
          </p:nvPr>
        </p:nvSpPr>
        <p:spPr/>
        <p:txBody>
          <a:bodyPr/>
          <a:lstStyle/>
          <a:p>
            <a:r>
              <a:rPr lang="en-US" dirty="0" smtClean="0"/>
              <a:t>In Song 1:7 </a:t>
            </a:r>
            <a:r>
              <a:rPr lang="en-US" dirty="0"/>
              <a:t>the desire of the beloved for, a rendezvous with her lover is clear ("Tell me, you whom my soul loves, where you pasture your flock ... ?" </a:t>
            </a:r>
            <a:r>
              <a:rPr lang="en-US" dirty="0" smtClean="0"/>
              <a:t>)</a:t>
            </a:r>
          </a:p>
          <a:p>
            <a:r>
              <a:rPr lang="en-US" dirty="0"/>
              <a:t>“Hurry, my beloved! Be like a gazelle or stag on the </a:t>
            </a:r>
            <a:r>
              <a:rPr lang="en-US" dirty="0" smtClean="0"/>
              <a:t>mountains of </a:t>
            </a:r>
            <a:r>
              <a:rPr lang="en-US" dirty="0"/>
              <a:t>perfume!” (8:14</a:t>
            </a:r>
            <a:r>
              <a:rPr lang="en-US" dirty="0" smtClean="0"/>
              <a:t>).</a:t>
            </a:r>
          </a:p>
          <a:p>
            <a:r>
              <a:rPr lang="en-US" dirty="0" smtClean="0"/>
              <a:t>Underline </a:t>
            </a:r>
            <a:r>
              <a:rPr lang="en-US" dirty="0"/>
              <a:t>the power of her </a:t>
            </a:r>
            <a:r>
              <a:rPr lang="en-US" dirty="0" smtClean="0"/>
              <a:t>passion.</a:t>
            </a:r>
            <a:endParaRPr lang="en-US" dirty="0"/>
          </a:p>
        </p:txBody>
      </p:sp>
    </p:spTree>
    <p:extLst>
      <p:ext uri="{BB962C8B-B14F-4D97-AF65-F5344CB8AC3E}">
        <p14:creationId xmlns:p14="http://schemas.microsoft.com/office/powerpoint/2010/main" val="32375440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Desire for the beloved</a:t>
            </a:r>
          </a:p>
        </p:txBody>
      </p:sp>
      <p:sp>
        <p:nvSpPr>
          <p:cNvPr id="3" name="Content Placeholder 2"/>
          <p:cNvSpPr>
            <a:spLocks noGrp="1"/>
          </p:cNvSpPr>
          <p:nvPr>
            <p:ph idx="1"/>
          </p:nvPr>
        </p:nvSpPr>
        <p:spPr/>
        <p:txBody>
          <a:bodyPr/>
          <a:lstStyle/>
          <a:p>
            <a:r>
              <a:rPr lang="en-US" dirty="0" smtClean="0"/>
              <a:t>The </a:t>
            </a:r>
            <a:r>
              <a:rPr lang="en-US" dirty="0"/>
              <a:t>dreaming woman searches anxiously for her lover:</a:t>
            </a:r>
          </a:p>
          <a:p>
            <a:pPr marL="0" indent="0">
              <a:buNone/>
            </a:pPr>
            <a:r>
              <a:rPr lang="en-US" dirty="0"/>
              <a:t>Upon my bed at night</a:t>
            </a:r>
          </a:p>
          <a:p>
            <a:pPr marL="0" indent="0">
              <a:buNone/>
            </a:pPr>
            <a:r>
              <a:rPr lang="en-US" dirty="0"/>
              <a:t>I sought him whom my soul loves;</a:t>
            </a:r>
          </a:p>
          <a:p>
            <a:pPr marL="0" indent="0">
              <a:buNone/>
            </a:pPr>
            <a:r>
              <a:rPr lang="en-US" dirty="0"/>
              <a:t>I sought him but found him not....</a:t>
            </a:r>
          </a:p>
          <a:p>
            <a:pPr marL="0" indent="0">
              <a:buNone/>
            </a:pPr>
            <a:r>
              <a:rPr lang="en-US" dirty="0"/>
              <a:t>"Have you seen him whom my soul loves</a:t>
            </a:r>
            <a:r>
              <a:rPr lang="en-US" dirty="0" smtClean="0"/>
              <a:t>?"</a:t>
            </a:r>
            <a:endParaRPr lang="en-US" dirty="0"/>
          </a:p>
          <a:p>
            <a:pPr marL="0" indent="0">
              <a:buNone/>
            </a:pPr>
            <a:r>
              <a:rPr lang="en-US" dirty="0"/>
              <a:t>I opened to my beloved,</a:t>
            </a:r>
          </a:p>
          <a:p>
            <a:pPr marL="0" indent="0">
              <a:buNone/>
            </a:pPr>
            <a:r>
              <a:rPr lang="en-US" dirty="0"/>
              <a:t>but my beloved had turned and gone....</a:t>
            </a:r>
          </a:p>
          <a:p>
            <a:pPr marL="0" indent="0">
              <a:buNone/>
            </a:pPr>
            <a:r>
              <a:rPr lang="en-US" dirty="0"/>
              <a:t>I sought him, but found him not;</a:t>
            </a:r>
          </a:p>
          <a:p>
            <a:pPr marL="0" indent="0">
              <a:buNone/>
            </a:pPr>
            <a:r>
              <a:rPr lang="en-US" dirty="0"/>
              <a:t>I called him, but he gave no answer.</a:t>
            </a:r>
          </a:p>
        </p:txBody>
      </p:sp>
    </p:spTree>
    <p:extLst>
      <p:ext uri="{BB962C8B-B14F-4D97-AF65-F5344CB8AC3E}">
        <p14:creationId xmlns:p14="http://schemas.microsoft.com/office/powerpoint/2010/main" val="386337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r>
              <a:rPr lang="en-US" dirty="0"/>
              <a:t>The Song of Songs has long puzzled readers because its themes seem to have nothing to do with the religious concerns of the rest of the Bible</a:t>
            </a:r>
            <a:r>
              <a:rPr lang="en-US" dirty="0" smtClean="0"/>
              <a:t>.</a:t>
            </a:r>
          </a:p>
          <a:p>
            <a:r>
              <a:rPr lang="en-US" dirty="0"/>
              <a:t>How it came to be classed among the sacred works called "The Writings" in the Hebrew Bible is unknown</a:t>
            </a:r>
            <a:r>
              <a:rPr lang="en-US" dirty="0" smtClean="0"/>
              <a:t>.</a:t>
            </a:r>
          </a:p>
          <a:p>
            <a:r>
              <a:rPr lang="en-US" dirty="0"/>
              <a:t>No way of knowing the precise circumstances under which or for which the Song of Songs was composed.</a:t>
            </a:r>
          </a:p>
        </p:txBody>
      </p:sp>
    </p:spTree>
    <p:extLst>
      <p:ext uri="{BB962C8B-B14F-4D97-AF65-F5344CB8AC3E}">
        <p14:creationId xmlns:p14="http://schemas.microsoft.com/office/powerpoint/2010/main" val="19512115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Sexual union</a:t>
            </a:r>
            <a:endParaRPr lang="en-US" dirty="0"/>
          </a:p>
        </p:txBody>
      </p:sp>
      <p:sp>
        <p:nvSpPr>
          <p:cNvPr id="3" name="Content Placeholder 2"/>
          <p:cNvSpPr>
            <a:spLocks noGrp="1"/>
          </p:cNvSpPr>
          <p:nvPr>
            <p:ph idx="1"/>
          </p:nvPr>
        </p:nvSpPr>
        <p:spPr/>
        <p:txBody>
          <a:bodyPr/>
          <a:lstStyle/>
          <a:p>
            <a:r>
              <a:rPr lang="en-US" dirty="0" smtClean="0"/>
              <a:t>In </a:t>
            </a:r>
            <a:r>
              <a:rPr lang="en-US" dirty="0"/>
              <a:t>the Song of Songs sexual intercourse occurs only within the context of the marriage </a:t>
            </a:r>
            <a:r>
              <a:rPr lang="en-US" dirty="0" smtClean="0"/>
              <a:t>covenant.</a:t>
            </a:r>
          </a:p>
          <a:p>
            <a:r>
              <a:rPr lang="en-US" dirty="0"/>
              <a:t>Sexual union is thereby reserved and preserved for husband and wife after marriage</a:t>
            </a:r>
            <a:r>
              <a:rPr lang="en-US" dirty="0" smtClean="0"/>
              <a:t>.</a:t>
            </a:r>
          </a:p>
          <a:p>
            <a:r>
              <a:rPr lang="en-US" dirty="0" smtClean="0"/>
              <a:t>The </a:t>
            </a:r>
            <a:r>
              <a:rPr lang="en-US" dirty="0"/>
              <a:t>groom </a:t>
            </a:r>
            <a:r>
              <a:rPr lang="en-US" dirty="0" smtClean="0"/>
              <a:t>compares </a:t>
            </a:r>
            <a:r>
              <a:rPr lang="en-US" dirty="0"/>
              <a:t>his bride to a </a:t>
            </a:r>
            <a:r>
              <a:rPr lang="en-US" dirty="0" smtClean="0"/>
              <a:t>garden.</a:t>
            </a:r>
          </a:p>
          <a:p>
            <a:r>
              <a:rPr lang="en-US" dirty="0"/>
              <a:t>T</a:t>
            </a:r>
            <a:r>
              <a:rPr lang="en-US" dirty="0" smtClean="0"/>
              <a:t>he </a:t>
            </a:r>
            <a:r>
              <a:rPr lang="en-US" dirty="0"/>
              <a:t>bride invites her groom to come and partake of the fruits of her </a:t>
            </a:r>
            <a:r>
              <a:rPr lang="en-US" dirty="0" smtClean="0"/>
              <a:t>garden.</a:t>
            </a:r>
          </a:p>
        </p:txBody>
      </p:sp>
    </p:spTree>
    <p:extLst>
      <p:ext uri="{BB962C8B-B14F-4D97-AF65-F5344CB8AC3E}">
        <p14:creationId xmlns:p14="http://schemas.microsoft.com/office/powerpoint/2010/main" val="7693486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Sexual union</a:t>
            </a:r>
          </a:p>
        </p:txBody>
      </p:sp>
      <p:sp>
        <p:nvSpPr>
          <p:cNvPr id="3" name="Content Placeholder 2"/>
          <p:cNvSpPr>
            <a:spLocks noGrp="1"/>
          </p:cNvSpPr>
          <p:nvPr>
            <p:ph idx="1"/>
          </p:nvPr>
        </p:nvSpPr>
        <p:spPr/>
        <p:txBody>
          <a:bodyPr/>
          <a:lstStyle/>
          <a:p>
            <a:r>
              <a:rPr lang="en-US" dirty="0"/>
              <a:t>The groom accepts her invitation.</a:t>
            </a:r>
          </a:p>
          <a:p>
            <a:r>
              <a:rPr lang="en-US" dirty="0" smtClean="0"/>
              <a:t>He </a:t>
            </a:r>
            <a:r>
              <a:rPr lang="en-US" dirty="0"/>
              <a:t>confesses that he has been looking forward to exploring the </a:t>
            </a:r>
            <a:r>
              <a:rPr lang="en-US" dirty="0" smtClean="0"/>
              <a:t>lush </a:t>
            </a:r>
            <a:r>
              <a:rPr lang="en-US" dirty="0"/>
              <a:t>growth she has </a:t>
            </a:r>
            <a:r>
              <a:rPr lang="en-US" dirty="0" smtClean="0"/>
              <a:t>cultivated.</a:t>
            </a:r>
          </a:p>
          <a:p>
            <a:r>
              <a:rPr lang="en-US" dirty="0" smtClean="0"/>
              <a:t>Lovemaking </a:t>
            </a:r>
            <a:r>
              <a:rPr lang="en-US" dirty="0"/>
              <a:t>for the sake of love, not procreation, is the message of the Song.</a:t>
            </a:r>
          </a:p>
        </p:txBody>
      </p:sp>
    </p:spTree>
    <p:extLst>
      <p:ext uri="{BB962C8B-B14F-4D97-AF65-F5344CB8AC3E}">
        <p14:creationId xmlns:p14="http://schemas.microsoft.com/office/powerpoint/2010/main" val="17775274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Sexual union</a:t>
            </a:r>
          </a:p>
        </p:txBody>
      </p:sp>
      <p:sp>
        <p:nvSpPr>
          <p:cNvPr id="3" name="Content Placeholder 2"/>
          <p:cNvSpPr>
            <a:spLocks noGrp="1"/>
          </p:cNvSpPr>
          <p:nvPr>
            <p:ph idx="1"/>
          </p:nvPr>
        </p:nvSpPr>
        <p:spPr/>
        <p:txBody>
          <a:bodyPr/>
          <a:lstStyle/>
          <a:p>
            <a:pPr marL="0" indent="0">
              <a:buNone/>
            </a:pPr>
            <a:r>
              <a:rPr lang="en-US" dirty="0" smtClean="0"/>
              <a:t>“As </a:t>
            </a:r>
            <a:r>
              <a:rPr lang="en-US" dirty="0"/>
              <a:t>an apple tree among the trees of the wood, </a:t>
            </a:r>
          </a:p>
          <a:p>
            <a:pPr marL="0" indent="0">
              <a:buNone/>
            </a:pPr>
            <a:r>
              <a:rPr lang="en-US" dirty="0"/>
              <a:t>so is my beloved among young men.</a:t>
            </a:r>
          </a:p>
          <a:p>
            <a:pPr marL="0" indent="0">
              <a:buNone/>
            </a:pPr>
            <a:r>
              <a:rPr lang="en-US" dirty="0"/>
              <a:t>With great delight I sat in his shadow,</a:t>
            </a:r>
          </a:p>
          <a:p>
            <a:pPr marL="0" indent="0">
              <a:buNone/>
            </a:pPr>
            <a:r>
              <a:rPr lang="en-US" dirty="0"/>
              <a:t>and his fruit was sweet to my taste</a:t>
            </a:r>
            <a:r>
              <a:rPr lang="en-US" dirty="0" smtClean="0"/>
              <a:t>.”</a:t>
            </a:r>
          </a:p>
          <a:p>
            <a:pPr marL="0" indent="0">
              <a:buNone/>
            </a:pPr>
            <a:endParaRPr lang="en-US" dirty="0"/>
          </a:p>
          <a:p>
            <a:pPr marL="0" indent="0">
              <a:buNone/>
            </a:pPr>
            <a:r>
              <a:rPr lang="en-US" dirty="0"/>
              <a:t>"do not bestir love,/before it wishes"</a:t>
            </a:r>
          </a:p>
        </p:txBody>
      </p:sp>
    </p:spTree>
    <p:extLst>
      <p:ext uri="{BB962C8B-B14F-4D97-AF65-F5344CB8AC3E}">
        <p14:creationId xmlns:p14="http://schemas.microsoft.com/office/powerpoint/2010/main" val="42556806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Virginity and purity</a:t>
            </a:r>
            <a:endParaRPr lang="en-US" dirty="0"/>
          </a:p>
        </p:txBody>
      </p:sp>
      <p:sp>
        <p:nvSpPr>
          <p:cNvPr id="3" name="Content Placeholder 2"/>
          <p:cNvSpPr>
            <a:spLocks noGrp="1"/>
          </p:cNvSpPr>
          <p:nvPr>
            <p:ph idx="1"/>
          </p:nvPr>
        </p:nvSpPr>
        <p:spPr/>
        <p:txBody>
          <a:bodyPr/>
          <a:lstStyle/>
          <a:p>
            <a:r>
              <a:rPr lang="en-US" dirty="0" smtClean="0"/>
              <a:t>The man likens </a:t>
            </a:r>
            <a:r>
              <a:rPr lang="en-US" dirty="0"/>
              <a:t>his bride to a garden during the wedding ceremony proper. S</a:t>
            </a:r>
            <a:r>
              <a:rPr lang="en-US" dirty="0" smtClean="0"/>
              <a:t>he </a:t>
            </a:r>
            <a:r>
              <a:rPr lang="en-US" dirty="0"/>
              <a:t>is a locked </a:t>
            </a:r>
            <a:r>
              <a:rPr lang="en-US" dirty="0" smtClean="0"/>
              <a:t>garden:</a:t>
            </a:r>
            <a:endParaRPr lang="en-US" dirty="0"/>
          </a:p>
          <a:p>
            <a:pPr marL="0" indent="0">
              <a:buNone/>
            </a:pPr>
            <a:r>
              <a:rPr lang="en-US" dirty="0" smtClean="0"/>
              <a:t>	“A </a:t>
            </a:r>
            <a:r>
              <a:rPr lang="en-US" dirty="0"/>
              <a:t>garden locked is my sister, my bride,</a:t>
            </a:r>
          </a:p>
          <a:p>
            <a:pPr marL="0" indent="0">
              <a:buNone/>
            </a:pPr>
            <a:r>
              <a:rPr lang="en-US" dirty="0" smtClean="0"/>
              <a:t>	a </a:t>
            </a:r>
            <a:r>
              <a:rPr lang="en-US" dirty="0"/>
              <a:t>garden locked, a fountain sealed</a:t>
            </a:r>
            <a:r>
              <a:rPr lang="en-US" dirty="0" smtClean="0"/>
              <a:t>.”</a:t>
            </a:r>
          </a:p>
          <a:p>
            <a:r>
              <a:rPr lang="en-US" dirty="0"/>
              <a:t>Modern commentators generally concur that here "the locked </a:t>
            </a:r>
            <a:r>
              <a:rPr lang="en-US" dirty="0" smtClean="0"/>
              <a:t>garden“ denotes </a:t>
            </a:r>
            <a:r>
              <a:rPr lang="en-US" dirty="0"/>
              <a:t>virginity</a:t>
            </a:r>
            <a:r>
              <a:rPr lang="en-US" dirty="0" smtClean="0"/>
              <a:t>.</a:t>
            </a:r>
          </a:p>
          <a:p>
            <a:r>
              <a:rPr lang="en-US" dirty="0"/>
              <a:t>The "locked garden" (surrounded by a wall with a locked gate) has often been read as a metaphor for the woman's body.</a:t>
            </a:r>
          </a:p>
        </p:txBody>
      </p:sp>
    </p:spTree>
    <p:extLst>
      <p:ext uri="{BB962C8B-B14F-4D97-AF65-F5344CB8AC3E}">
        <p14:creationId xmlns:p14="http://schemas.microsoft.com/office/powerpoint/2010/main" val="27106009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The lover’s physical beauty</a:t>
            </a:r>
            <a:endParaRPr lang="en-US" dirty="0"/>
          </a:p>
        </p:txBody>
      </p:sp>
      <p:sp>
        <p:nvSpPr>
          <p:cNvPr id="3" name="Content Placeholder 2"/>
          <p:cNvSpPr>
            <a:spLocks noGrp="1"/>
          </p:cNvSpPr>
          <p:nvPr>
            <p:ph idx="1"/>
          </p:nvPr>
        </p:nvSpPr>
        <p:spPr/>
        <p:txBody>
          <a:bodyPr/>
          <a:lstStyle/>
          <a:p>
            <a:r>
              <a:rPr lang="en-US" dirty="0" smtClean="0"/>
              <a:t>The </a:t>
            </a:r>
            <a:r>
              <a:rPr lang="en-US" dirty="0"/>
              <a:t>lovers extol each other's </a:t>
            </a:r>
            <a:r>
              <a:rPr lang="en-US" dirty="0" smtClean="0"/>
              <a:t>beauty in </a:t>
            </a:r>
            <a:r>
              <a:rPr lang="en-US" dirty="0"/>
              <a:t>language that is erotic and </a:t>
            </a:r>
            <a:r>
              <a:rPr lang="en-US" dirty="0" smtClean="0"/>
              <a:t>sensual.</a:t>
            </a:r>
          </a:p>
          <a:p>
            <a:r>
              <a:rPr lang="en-US" dirty="0"/>
              <a:t>Round red cheeks compared to </a:t>
            </a:r>
            <a:r>
              <a:rPr lang="en-US" dirty="0" smtClean="0"/>
              <a:t>pomegranates.</a:t>
            </a:r>
          </a:p>
          <a:p>
            <a:r>
              <a:rPr lang="en-US" dirty="0"/>
              <a:t>Lengthy </a:t>
            </a:r>
            <a:r>
              <a:rPr lang="en-US" dirty="0" smtClean="0"/>
              <a:t>necks.</a:t>
            </a:r>
          </a:p>
          <a:p>
            <a:endParaRPr lang="en-US" dirty="0"/>
          </a:p>
        </p:txBody>
      </p:sp>
    </p:spTree>
    <p:extLst>
      <p:ext uri="{BB962C8B-B14F-4D97-AF65-F5344CB8AC3E}">
        <p14:creationId xmlns:p14="http://schemas.microsoft.com/office/powerpoint/2010/main" val="10905585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r>
              <a:rPr lang="en-US" dirty="0"/>
              <a:t>Written by a poet, he or she, probably around 400 BCE</a:t>
            </a:r>
            <a:r>
              <a:rPr lang="en-US" dirty="0" smtClean="0"/>
              <a:t>.</a:t>
            </a:r>
          </a:p>
          <a:p>
            <a:r>
              <a:rPr lang="en-US" dirty="0" smtClean="0"/>
              <a:t>Collection </a:t>
            </a:r>
            <a:r>
              <a:rPr lang="en-US" dirty="0"/>
              <a:t>of </a:t>
            </a:r>
            <a:r>
              <a:rPr lang="en-US" dirty="0" smtClean="0"/>
              <a:t>poems, a </a:t>
            </a:r>
            <a:r>
              <a:rPr lang="en-US" dirty="0"/>
              <a:t>single </a:t>
            </a:r>
            <a:r>
              <a:rPr lang="en-US" dirty="0" smtClean="0"/>
              <a:t>composition?</a:t>
            </a:r>
          </a:p>
          <a:p>
            <a:r>
              <a:rPr lang="en-US" dirty="0" smtClean="0"/>
              <a:t>Origin - </a:t>
            </a:r>
            <a:r>
              <a:rPr lang="en-US" dirty="0"/>
              <a:t>sacral sexual rites of ancient Near Eastern fertility rites</a:t>
            </a:r>
            <a:r>
              <a:rPr lang="en-US" dirty="0" smtClean="0"/>
              <a:t>. Who knows?</a:t>
            </a:r>
          </a:p>
          <a:p>
            <a:r>
              <a:rPr lang="en-US" dirty="0"/>
              <a:t>The artistic importance of these verses lies in their intrinsic beauty and in the enormous influence they have had on later writers, painters, and musicians. </a:t>
            </a:r>
          </a:p>
        </p:txBody>
      </p:sp>
    </p:spTree>
    <p:extLst>
      <p:ext uri="{BB962C8B-B14F-4D97-AF65-F5344CB8AC3E}">
        <p14:creationId xmlns:p14="http://schemas.microsoft.com/office/powerpoint/2010/main" val="12003810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Responses by Jewish rabbis</a:t>
            </a:r>
            <a:endParaRPr lang="en-US" dirty="0"/>
          </a:p>
        </p:txBody>
      </p:sp>
      <p:sp>
        <p:nvSpPr>
          <p:cNvPr id="3" name="Content Placeholder 2"/>
          <p:cNvSpPr>
            <a:spLocks noGrp="1"/>
          </p:cNvSpPr>
          <p:nvPr>
            <p:ph idx="1"/>
          </p:nvPr>
        </p:nvSpPr>
        <p:spPr/>
        <p:txBody>
          <a:bodyPr/>
          <a:lstStyle/>
          <a:p>
            <a:r>
              <a:rPr lang="en-US" dirty="0"/>
              <a:t>Jewish rabbis had great difficulty seeing how what seemed to be a purely secular love song could be included in the sacred canon</a:t>
            </a:r>
            <a:r>
              <a:rPr lang="en-US" dirty="0" smtClean="0"/>
              <a:t>.</a:t>
            </a:r>
          </a:p>
          <a:p>
            <a:r>
              <a:rPr lang="en-US" dirty="0" smtClean="0"/>
              <a:t>The </a:t>
            </a:r>
            <a:r>
              <a:rPr lang="en-US" dirty="0"/>
              <a:t>earliest rabbis </a:t>
            </a:r>
            <a:r>
              <a:rPr lang="en-US" dirty="0" smtClean="0"/>
              <a:t>are </a:t>
            </a:r>
            <a:r>
              <a:rPr lang="en-US" dirty="0"/>
              <a:t>certain that it cannot possibly mean what is says literally</a:t>
            </a:r>
            <a:r>
              <a:rPr lang="en-US" dirty="0" smtClean="0"/>
              <a:t>.</a:t>
            </a:r>
          </a:p>
          <a:p>
            <a:r>
              <a:rPr lang="en-US" dirty="0"/>
              <a:t>If it is among the sacred books, it must have a sacred meaning. </a:t>
            </a:r>
          </a:p>
        </p:txBody>
      </p:sp>
    </p:spTree>
    <p:extLst>
      <p:ext uri="{BB962C8B-B14F-4D97-AF65-F5344CB8AC3E}">
        <p14:creationId xmlns:p14="http://schemas.microsoft.com/office/powerpoint/2010/main" val="1547169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Responses by Jewish rabbis</a:t>
            </a:r>
          </a:p>
        </p:txBody>
      </p:sp>
      <p:sp>
        <p:nvSpPr>
          <p:cNvPr id="3" name="Content Placeholder 2"/>
          <p:cNvSpPr>
            <a:spLocks noGrp="1"/>
          </p:cNvSpPr>
          <p:nvPr>
            <p:ph idx="1"/>
          </p:nvPr>
        </p:nvSpPr>
        <p:spPr/>
        <p:txBody>
          <a:bodyPr/>
          <a:lstStyle/>
          <a:p>
            <a:r>
              <a:rPr lang="en-US" dirty="0" smtClean="0"/>
              <a:t>Some </a:t>
            </a:r>
            <a:r>
              <a:rPr lang="en-US" dirty="0"/>
              <a:t>rabbis even argued that as the most mysterious of books, it must have the most profoundly spiritual of meanings. </a:t>
            </a:r>
          </a:p>
          <a:p>
            <a:r>
              <a:rPr lang="en-US" dirty="0" smtClean="0"/>
              <a:t>One rabbi proclaimed:</a:t>
            </a:r>
          </a:p>
          <a:p>
            <a:pPr marL="0" indent="0">
              <a:buNone/>
            </a:pPr>
            <a:r>
              <a:rPr lang="en-US" dirty="0"/>
              <a:t> </a:t>
            </a:r>
            <a:r>
              <a:rPr lang="en-US" dirty="0" smtClean="0"/>
              <a:t>"</a:t>
            </a:r>
            <a:r>
              <a:rPr lang="en-US" dirty="0"/>
              <a:t>He who trills his voice in the chanting of the Song of Songs and </a:t>
            </a:r>
            <a:r>
              <a:rPr lang="en-US" dirty="0" smtClean="0"/>
              <a:t>treats it </a:t>
            </a:r>
            <a:r>
              <a:rPr lang="en-US" dirty="0"/>
              <a:t>as a secular song has no share in the world to come</a:t>
            </a:r>
            <a:r>
              <a:rPr lang="en-US" dirty="0" smtClean="0"/>
              <a:t>.“</a:t>
            </a:r>
          </a:p>
          <a:p>
            <a:endParaRPr lang="en-US" dirty="0"/>
          </a:p>
        </p:txBody>
      </p:sp>
    </p:spTree>
    <p:extLst>
      <p:ext uri="{BB962C8B-B14F-4D97-AF65-F5344CB8AC3E}">
        <p14:creationId xmlns:p14="http://schemas.microsoft.com/office/powerpoint/2010/main" val="33686406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Medieval Christians</a:t>
            </a:r>
            <a:endParaRPr lang="en-US" dirty="0"/>
          </a:p>
        </p:txBody>
      </p:sp>
      <p:sp>
        <p:nvSpPr>
          <p:cNvPr id="3" name="Content Placeholder 2"/>
          <p:cNvSpPr>
            <a:spLocks noGrp="1"/>
          </p:cNvSpPr>
          <p:nvPr>
            <p:ph idx="1"/>
          </p:nvPr>
        </p:nvSpPr>
        <p:spPr/>
        <p:txBody>
          <a:bodyPr/>
          <a:lstStyle/>
          <a:p>
            <a:r>
              <a:rPr lang="en-US" dirty="0" smtClean="0"/>
              <a:t>Early </a:t>
            </a:r>
            <a:r>
              <a:rPr lang="en-US" dirty="0"/>
              <a:t>Christian scholars followed the rabbinical lead by agreeing that these verses could not possibly depict worldly love</a:t>
            </a:r>
            <a:r>
              <a:rPr lang="en-US" dirty="0" smtClean="0"/>
              <a:t>.</a:t>
            </a:r>
          </a:p>
          <a:p>
            <a:r>
              <a:rPr lang="en-US" dirty="0"/>
              <a:t>For Medieval Christians purity was associated with sexual renunciation, and all expressions of bodily pleasure--including sexual expression--were considered evil.</a:t>
            </a:r>
          </a:p>
        </p:txBody>
      </p:sp>
    </p:spTree>
    <p:extLst>
      <p:ext uri="{BB962C8B-B14F-4D97-AF65-F5344CB8AC3E}">
        <p14:creationId xmlns:p14="http://schemas.microsoft.com/office/powerpoint/2010/main" val="15715670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Medieval Christians</a:t>
            </a:r>
          </a:p>
        </p:txBody>
      </p:sp>
      <p:sp>
        <p:nvSpPr>
          <p:cNvPr id="3" name="Content Placeholder 2"/>
          <p:cNvSpPr>
            <a:spLocks noGrp="1"/>
          </p:cNvSpPr>
          <p:nvPr>
            <p:ph idx="1"/>
          </p:nvPr>
        </p:nvSpPr>
        <p:spPr/>
        <p:txBody>
          <a:bodyPr/>
          <a:lstStyle/>
          <a:p>
            <a:r>
              <a:rPr lang="en-US" dirty="0"/>
              <a:t>One bishop recommended that monks and priests not be allowed to study the book while they were still young and prone to inflamed passions</a:t>
            </a:r>
            <a:r>
              <a:rPr lang="en-US" dirty="0" smtClean="0"/>
              <a:t>.</a:t>
            </a:r>
            <a:endParaRPr lang="en-US" dirty="0"/>
          </a:p>
          <a:p>
            <a:r>
              <a:rPr lang="en-US" dirty="0"/>
              <a:t>Gregory of Nyssa, prominent Greek Bishop: "Those who interpret it literally are obscene and will be punished in Hell. Book dealing with an exchange between </a:t>
            </a:r>
            <a:r>
              <a:rPr lang="en-US" dirty="0" smtClean="0"/>
              <a:t>the </a:t>
            </a:r>
            <a:r>
              <a:rPr lang="en-US" dirty="0"/>
              <a:t>Soul and God."</a:t>
            </a:r>
          </a:p>
        </p:txBody>
      </p:sp>
    </p:spTree>
    <p:extLst>
      <p:ext uri="{BB962C8B-B14F-4D97-AF65-F5344CB8AC3E}">
        <p14:creationId xmlns:p14="http://schemas.microsoft.com/office/powerpoint/2010/main" val="42027305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Medieval Christians</a:t>
            </a:r>
          </a:p>
        </p:txBody>
      </p:sp>
      <p:sp>
        <p:nvSpPr>
          <p:cNvPr id="3" name="Content Placeholder 2"/>
          <p:cNvSpPr>
            <a:spLocks noGrp="1"/>
          </p:cNvSpPr>
          <p:nvPr>
            <p:ph idx="1"/>
          </p:nvPr>
        </p:nvSpPr>
        <p:spPr/>
        <p:txBody>
          <a:bodyPr/>
          <a:lstStyle/>
          <a:p>
            <a:r>
              <a:rPr lang="en-US" dirty="0"/>
              <a:t>Origen of Alexandria (ca. 185-254) wrote a 10-volume commentary </a:t>
            </a:r>
            <a:r>
              <a:rPr lang="en-US" dirty="0" smtClean="0"/>
              <a:t>on </a:t>
            </a:r>
            <a:r>
              <a:rPr lang="en-US" dirty="0"/>
              <a:t>the Song of Songs. In the prologue he warned that the Song of Songs is safe reading only for mature persons no longer troubled by sexual desires: "I advise and counsel everyone who is not yet rid of the vexations of flesh and blood and has not ceased to feel the passion of his bodily nature, to refrain completely from reading this little book and the things that will be said about it."</a:t>
            </a:r>
          </a:p>
        </p:txBody>
      </p:sp>
    </p:spTree>
    <p:extLst>
      <p:ext uri="{BB962C8B-B14F-4D97-AF65-F5344CB8AC3E}">
        <p14:creationId xmlns:p14="http://schemas.microsoft.com/office/powerpoint/2010/main" val="12729672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Allegorical interpretations</a:t>
            </a:r>
            <a:endParaRPr lang="en-US" dirty="0"/>
          </a:p>
        </p:txBody>
      </p:sp>
      <p:sp>
        <p:nvSpPr>
          <p:cNvPr id="3" name="Content Placeholder 2"/>
          <p:cNvSpPr>
            <a:spLocks noGrp="1"/>
          </p:cNvSpPr>
          <p:nvPr>
            <p:ph idx="1"/>
          </p:nvPr>
        </p:nvSpPr>
        <p:spPr/>
        <p:txBody>
          <a:bodyPr/>
          <a:lstStyle/>
          <a:p>
            <a:r>
              <a:rPr lang="en-US" dirty="0"/>
              <a:t>The consensus of first-century Jewish scholars was that the poem was an allegory of God's love for his people, Israel</a:t>
            </a:r>
            <a:r>
              <a:rPr lang="en-US" dirty="0" smtClean="0"/>
              <a:t>.</a:t>
            </a:r>
          </a:p>
          <a:p>
            <a:r>
              <a:rPr lang="en-US" dirty="0"/>
              <a:t>Some </a:t>
            </a:r>
            <a:r>
              <a:rPr lang="en-US" dirty="0" smtClean="0"/>
              <a:t>Christians thought </a:t>
            </a:r>
            <a:r>
              <a:rPr lang="en-US" dirty="0"/>
              <a:t>that the Song of Songs voiced Christ's love for his Church</a:t>
            </a:r>
            <a:r>
              <a:rPr lang="en-US" dirty="0" smtClean="0"/>
              <a:t>.</a:t>
            </a:r>
          </a:p>
          <a:p>
            <a:r>
              <a:rPr lang="en-US" dirty="0" smtClean="0"/>
              <a:t>The </a:t>
            </a:r>
            <a:r>
              <a:rPr lang="en-US" dirty="0"/>
              <a:t>eventual Christian consensus was that they concerned God's love for the Virgin Mary.</a:t>
            </a:r>
          </a:p>
        </p:txBody>
      </p:sp>
    </p:spTree>
    <p:extLst>
      <p:ext uri="{BB962C8B-B14F-4D97-AF65-F5344CB8AC3E}">
        <p14:creationId xmlns:p14="http://schemas.microsoft.com/office/powerpoint/2010/main" val="186324994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75</TotalTime>
  <Words>1286</Words>
  <Application>Microsoft Office PowerPoint</Application>
  <PresentationFormat>On-screen Show (4:3)</PresentationFormat>
  <Paragraphs>125</Paragraphs>
  <Slides>24</Slides>
  <Notes>24</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Flow</vt:lpstr>
      <vt:lpstr>The Song of Songs</vt:lpstr>
      <vt:lpstr>Introduction</vt:lpstr>
      <vt:lpstr>Introduction</vt:lpstr>
      <vt:lpstr>Responses by Jewish rabbis</vt:lpstr>
      <vt:lpstr>Responses by Jewish rabbis</vt:lpstr>
      <vt:lpstr>Medieval Christians</vt:lpstr>
      <vt:lpstr>Medieval Christians</vt:lpstr>
      <vt:lpstr>Medieval Christians</vt:lpstr>
      <vt:lpstr>Allegorical interpretations</vt:lpstr>
      <vt:lpstr>Allegorical interpretations</vt:lpstr>
      <vt:lpstr>Literal interpretation</vt:lpstr>
      <vt:lpstr>Literal interpretation</vt:lpstr>
      <vt:lpstr>Who are the characters?</vt:lpstr>
      <vt:lpstr>Who are the characters?</vt:lpstr>
      <vt:lpstr>Recurrent themes</vt:lpstr>
      <vt:lpstr>Mutuality of love and attraction</vt:lpstr>
      <vt:lpstr>Physical closeness</vt:lpstr>
      <vt:lpstr>Desire for the beloved</vt:lpstr>
      <vt:lpstr>Desire for the beloved</vt:lpstr>
      <vt:lpstr>Sexual union</vt:lpstr>
      <vt:lpstr>Sexual union</vt:lpstr>
      <vt:lpstr>Sexual union</vt:lpstr>
      <vt:lpstr>Virginity and purity</vt:lpstr>
      <vt:lpstr>The lover’s physical beauty</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Song of Songs</dc:title>
  <dc:creator>George</dc:creator>
  <cp:lastModifiedBy>George</cp:lastModifiedBy>
  <cp:revision>8</cp:revision>
  <dcterms:created xsi:type="dcterms:W3CDTF">2011-09-09T00:04:49Z</dcterms:created>
  <dcterms:modified xsi:type="dcterms:W3CDTF">2011-09-09T01:20:30Z</dcterms:modified>
</cp:coreProperties>
</file>