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7F52F-0F0E-4B80-96E0-00BB44CA0B55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BCE84-8774-4AA8-820D-57A354ADD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14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31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24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1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31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804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551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059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40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06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64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87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00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61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76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58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BCE84-8774-4AA8-820D-57A354ADDB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9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E60245-7C0D-4512-BCEA-4679B73C45C8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BA47DC-B337-475F-9C40-150A43C9AB7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yc.yale.edu/religious-studies/introduction-to-the-old-testament-hebrew-bible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Hebrew Bible.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23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scholars argued </a:t>
            </a:r>
            <a:r>
              <a:rPr lang="en-US" dirty="0"/>
              <a:t>that monotheism does not and cannot evolve from polytheism because the two are based on radically divergent </a:t>
            </a:r>
            <a:r>
              <a:rPr lang="en-US" dirty="0" smtClean="0"/>
              <a:t>worldviews.</a:t>
            </a:r>
          </a:p>
          <a:p>
            <a:r>
              <a:rPr lang="en-US" dirty="0" smtClean="0"/>
              <a:t>Monotheism was </a:t>
            </a:r>
            <a:r>
              <a:rPr lang="en-US" dirty="0"/>
              <a:t>a revolution not an evolution</a:t>
            </a:r>
            <a:r>
              <a:rPr lang="en-US" dirty="0" smtClean="0"/>
              <a:t>.</a:t>
            </a:r>
          </a:p>
          <a:p>
            <a:r>
              <a:rPr lang="en-US" dirty="0"/>
              <a:t>In pagan religion there exists a realm of being prior to the gods and above them, upon which they [the gods] </a:t>
            </a:r>
            <a:r>
              <a:rPr lang="en-US" dirty="0" smtClean="0"/>
              <a:t>depend.</a:t>
            </a:r>
          </a:p>
          <a:p>
            <a:r>
              <a:rPr lang="en-US" dirty="0"/>
              <a:t>The will of any one god can be thwarted by perhaps another god. So the gods are limited in power.</a:t>
            </a:r>
          </a:p>
        </p:txBody>
      </p:sp>
    </p:spTree>
    <p:extLst>
      <p:ext uri="{BB962C8B-B14F-4D97-AF65-F5344CB8AC3E}">
        <p14:creationId xmlns:p14="http://schemas.microsoft.com/office/powerpoint/2010/main" val="2735153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pagan religion there's very often a fluid boundary between the divine, the human, and the natural worlds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gods are very often associated with natural powerful </a:t>
            </a:r>
            <a:r>
              <a:rPr lang="en-US" dirty="0" smtClean="0"/>
              <a:t>forces.</a:t>
            </a:r>
          </a:p>
          <a:p>
            <a:r>
              <a:rPr lang="en-US" dirty="0" smtClean="0"/>
              <a:t>We </a:t>
            </a:r>
            <a:r>
              <a:rPr lang="en-US" dirty="0"/>
              <a:t>often have in pagan religions unions between divine beings and human beings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Very </a:t>
            </a:r>
            <a:r>
              <a:rPr lang="en-US" dirty="0"/>
              <a:t>often kings when they ascend to the throne become gods.</a:t>
            </a:r>
          </a:p>
        </p:txBody>
      </p:sp>
    </p:spTree>
    <p:extLst>
      <p:ext uri="{BB962C8B-B14F-4D97-AF65-F5344CB8AC3E}">
        <p14:creationId xmlns:p14="http://schemas.microsoft.com/office/powerpoint/2010/main" val="691276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pagan religions morality </a:t>
            </a:r>
            <a:r>
              <a:rPr lang="en-US" dirty="0"/>
              <a:t>can be defined as what a particular god likes or desires and that may be different from what another god likes or desires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 </a:t>
            </a:r>
            <a:r>
              <a:rPr lang="en-US" dirty="0"/>
              <a:t>absolute </a:t>
            </a:r>
            <a:r>
              <a:rPr lang="en-US" dirty="0" smtClean="0"/>
              <a:t>morality.</a:t>
            </a:r>
          </a:p>
          <a:p>
            <a:r>
              <a:rPr lang="en-US" dirty="0" smtClean="0"/>
              <a:t>In ancient </a:t>
            </a:r>
            <a:r>
              <a:rPr lang="en-US" dirty="0"/>
              <a:t>Israelite writing is a radically new idea of a god who is himself the source of all being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</a:t>
            </a:r>
            <a:r>
              <a:rPr lang="en-US" dirty="0"/>
              <a:t>does not emerge from some preexisting </a:t>
            </a:r>
            <a:r>
              <a:rPr lang="en-US" dirty="0" smtClean="0"/>
              <a:t>realm.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God whose will is absolute and sovereign.</a:t>
            </a:r>
          </a:p>
        </p:txBody>
      </p:sp>
    </p:spTree>
    <p:extLst>
      <p:ext uri="{BB962C8B-B14F-4D97-AF65-F5344CB8AC3E}">
        <p14:creationId xmlns:p14="http://schemas.microsoft.com/office/powerpoint/2010/main" val="322920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Nothing pre-exists God.</a:t>
            </a:r>
          </a:p>
          <a:p>
            <a:r>
              <a:rPr lang="en-US" dirty="0"/>
              <a:t>H</a:t>
            </a:r>
            <a:r>
              <a:rPr lang="en-US" dirty="0" smtClean="0"/>
              <a:t>e </a:t>
            </a:r>
            <a:r>
              <a:rPr lang="en-US" dirty="0"/>
              <a:t>doesn't have a life story. </a:t>
            </a:r>
            <a:endParaRPr lang="en-US" dirty="0" smtClean="0"/>
          </a:p>
          <a:p>
            <a:r>
              <a:rPr lang="en-US" dirty="0" smtClean="0"/>
              <a:t>There's </a:t>
            </a:r>
            <a:r>
              <a:rPr lang="en-US" dirty="0"/>
              <a:t>no realm that is </a:t>
            </a:r>
            <a:r>
              <a:rPr lang="en-US" dirty="0" smtClean="0"/>
              <a:t>prior </a:t>
            </a:r>
            <a:r>
              <a:rPr lang="en-US" dirty="0"/>
              <a:t>to </a:t>
            </a:r>
            <a:r>
              <a:rPr lang="en-US" dirty="0" smtClean="0"/>
              <a:t>him</a:t>
            </a:r>
          </a:p>
          <a:p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is no realm that is the source of his power and wisdom</a:t>
            </a:r>
            <a:r>
              <a:rPr lang="en-US" dirty="0" smtClean="0"/>
              <a:t>.</a:t>
            </a:r>
          </a:p>
          <a:p>
            <a:r>
              <a:rPr lang="en-US" dirty="0"/>
              <a:t>God simply 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God is unlimited, timeless, nonphysical </a:t>
            </a:r>
            <a:r>
              <a:rPr lang="en-US" dirty="0"/>
              <a:t>and eternal</a:t>
            </a:r>
            <a:r>
              <a:rPr lang="en-US" dirty="0" smtClean="0"/>
              <a:t>.</a:t>
            </a:r>
          </a:p>
          <a:p>
            <a:r>
              <a:rPr lang="en-US" dirty="0"/>
              <a:t>He's not identifiable as a force of </a:t>
            </a:r>
            <a:r>
              <a:rPr lang="en-US" dirty="0" smtClean="0"/>
              <a:t>nature.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962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expresses his will and purpose through forces of nature in the Bible. But nature isn't God himself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 </a:t>
            </a:r>
            <a:r>
              <a:rPr lang="en-US" dirty="0"/>
              <a:t>blurring, no soft boundary between humans and the </a:t>
            </a:r>
            <a:r>
              <a:rPr lang="en-US" dirty="0" smtClean="0"/>
              <a:t>divine.</a:t>
            </a:r>
          </a:p>
          <a:p>
            <a:r>
              <a:rPr lang="en-US" dirty="0"/>
              <a:t>God can't be manipulated or coerced by charms or words or rituals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Since </a:t>
            </a:r>
            <a:r>
              <a:rPr lang="en-US" dirty="0"/>
              <a:t>God is himself the </a:t>
            </a:r>
            <a:r>
              <a:rPr lang="en-US" dirty="0" smtClean="0"/>
              <a:t>source </a:t>
            </a:r>
            <a:r>
              <a:rPr lang="en-US" dirty="0"/>
              <a:t>of all being and since he is good, in a monotheistic system there are no evil agents that constitute a realm that opposes God as an equal rival.</a:t>
            </a:r>
          </a:p>
        </p:txBody>
      </p:sp>
    </p:spTree>
    <p:extLst>
      <p:ext uri="{BB962C8B-B14F-4D97-AF65-F5344CB8AC3E}">
        <p14:creationId xmlns:p14="http://schemas.microsoft.com/office/powerpoint/2010/main" val="2059387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the Israelite worldview, if God is the source of all being, </a:t>
            </a:r>
            <a:r>
              <a:rPr lang="en-US" dirty="0" smtClean="0"/>
              <a:t>there is no </a:t>
            </a:r>
            <a:r>
              <a:rPr lang="en-US" dirty="0"/>
              <a:t>room for a divine antagonist of the one supreme </a:t>
            </a:r>
            <a:r>
              <a:rPr lang="en-US" dirty="0" smtClean="0"/>
              <a:t>God.</a:t>
            </a:r>
          </a:p>
          <a:p>
            <a:r>
              <a:rPr lang="en-US" dirty="0"/>
              <a:t>S</a:t>
            </a:r>
            <a:r>
              <a:rPr lang="en-US" dirty="0" smtClean="0"/>
              <a:t>in not caused </a:t>
            </a:r>
            <a:r>
              <a:rPr lang="en-US" dirty="0"/>
              <a:t>by an independent evil power </a:t>
            </a:r>
            <a:r>
              <a:rPr lang="en-US" dirty="0" smtClean="0"/>
              <a:t>defying </a:t>
            </a:r>
            <a:r>
              <a:rPr lang="en-US" dirty="0"/>
              <a:t>the will of God. E</a:t>
            </a:r>
            <a:r>
              <a:rPr lang="en-US" dirty="0" smtClean="0"/>
              <a:t>vil </a:t>
            </a:r>
            <a:r>
              <a:rPr lang="en-US" dirty="0"/>
              <a:t>comes about as a result of the clash of the will of God and the will of humans who happen to have the freedom to rebel</a:t>
            </a:r>
            <a:r>
              <a:rPr lang="en-US" dirty="0" smtClean="0"/>
              <a:t>.</a:t>
            </a:r>
          </a:p>
          <a:p>
            <a:r>
              <a:rPr lang="en-US" dirty="0"/>
              <a:t>Evil is a </a:t>
            </a:r>
            <a:r>
              <a:rPr lang="en-US" dirty="0" smtClean="0"/>
              <a:t>moral reality.</a:t>
            </a:r>
          </a:p>
          <a:p>
            <a:r>
              <a:rPr lang="en-US" dirty="0" smtClean="0"/>
              <a:t>Human </a:t>
            </a:r>
            <a:r>
              <a:rPr lang="en-US" dirty="0"/>
              <a:t>beings are the potential source of evil in the world.</a:t>
            </a:r>
          </a:p>
        </p:txBody>
      </p:sp>
    </p:spTree>
    <p:extLst>
      <p:ext uri="{BB962C8B-B14F-4D97-AF65-F5344CB8AC3E}">
        <p14:creationId xmlns:p14="http://schemas.microsoft.com/office/powerpoint/2010/main" val="675186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 is a question of moral choice</a:t>
            </a:r>
            <a:r>
              <a:rPr lang="en-US" dirty="0" smtClean="0"/>
              <a:t>.</a:t>
            </a:r>
          </a:p>
          <a:p>
            <a:r>
              <a:rPr lang="en-US" dirty="0"/>
              <a:t>Israel's God differed from the pagan gods in his essential nature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difference between Israel's God and the gods of Israel's neighbors was not merely quantitative. It was qualitative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Notes from: </a:t>
            </a:r>
            <a:r>
              <a:rPr lang="en-US" dirty="0" smtClean="0">
                <a:hlinkClick r:id="rId3"/>
              </a:rPr>
              <a:t>Introduction to the Hebrew Bible</a:t>
            </a:r>
            <a:r>
              <a:rPr lang="en-US" dirty="0" smtClean="0"/>
              <a:t>, Open </a:t>
            </a:r>
            <a:r>
              <a:rPr lang="en-US" smtClean="0"/>
              <a:t>Yale Course.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9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Israelites, </a:t>
            </a:r>
            <a:r>
              <a:rPr lang="en-US" dirty="0"/>
              <a:t>with one of </a:t>
            </a:r>
            <a:r>
              <a:rPr lang="en-US" dirty="0" smtClean="0"/>
              <a:t>the most </a:t>
            </a:r>
            <a:r>
              <a:rPr lang="en-US" dirty="0"/>
              <a:t>lasting legacy, </a:t>
            </a:r>
            <a:r>
              <a:rPr lang="en-US" dirty="0" smtClean="0"/>
              <a:t>were not </a:t>
            </a:r>
            <a:r>
              <a:rPr lang="en-US" dirty="0"/>
              <a:t>a people that built and inhabited one of the great centers of Ancient Near Eastern civilization</a:t>
            </a:r>
            <a:r>
              <a:rPr lang="en-US" dirty="0" smtClean="0"/>
              <a:t>.</a:t>
            </a:r>
          </a:p>
          <a:p>
            <a:r>
              <a:rPr lang="en-US" dirty="0"/>
              <a:t>An idea was </a:t>
            </a:r>
            <a:r>
              <a:rPr lang="en-US" dirty="0" smtClean="0"/>
              <a:t>their most </a:t>
            </a:r>
            <a:r>
              <a:rPr lang="en-US" dirty="0"/>
              <a:t>lasting </a:t>
            </a:r>
            <a:r>
              <a:rPr lang="en-US" dirty="0" smtClean="0"/>
              <a:t>legacy.</a:t>
            </a:r>
          </a:p>
          <a:p>
            <a:r>
              <a:rPr lang="en-US" dirty="0"/>
              <a:t>It was a new idea that broke with the ideas of its </a:t>
            </a:r>
            <a:r>
              <a:rPr lang="en-US" dirty="0" smtClean="0"/>
              <a:t>neighbors.</a:t>
            </a:r>
          </a:p>
          <a:p>
            <a:r>
              <a:rPr lang="en-US" dirty="0" smtClean="0"/>
              <a:t>The </a:t>
            </a:r>
            <a:r>
              <a:rPr lang="en-US" dirty="0"/>
              <a:t>Israelites were a </a:t>
            </a:r>
            <a:r>
              <a:rPr lang="en-US" dirty="0" smtClean="0"/>
              <a:t>small and </a:t>
            </a:r>
            <a:r>
              <a:rPr lang="en-US" dirty="0"/>
              <a:t>relatively insignificant group for much of their history.</a:t>
            </a:r>
          </a:p>
        </p:txBody>
      </p:sp>
    </p:spTree>
    <p:extLst>
      <p:ext uri="{BB962C8B-B14F-4D97-AF65-F5344CB8AC3E}">
        <p14:creationId xmlns:p14="http://schemas.microsoft.com/office/powerpoint/2010/main" val="347313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</a:t>
            </a:r>
            <a:r>
              <a:rPr lang="en-US" dirty="0" smtClean="0"/>
              <a:t>establish </a:t>
            </a:r>
            <a:r>
              <a:rPr lang="en-US" dirty="0"/>
              <a:t>a kingdom in the land that was known in antiquity as Canaan around the year 1000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about 922 [BCE] </a:t>
            </a:r>
            <a:r>
              <a:rPr lang="en-US" dirty="0" smtClean="0"/>
              <a:t>kingdom </a:t>
            </a:r>
            <a:r>
              <a:rPr lang="en-US" dirty="0"/>
              <a:t>divided into two smaller and lesser kingdoms that fell in importance. </a:t>
            </a:r>
            <a:endParaRPr lang="en-US" dirty="0" smtClean="0"/>
          </a:p>
          <a:p>
            <a:r>
              <a:rPr lang="en-US" dirty="0" smtClean="0"/>
              <a:t>The larger northern kingdom destroyed </a:t>
            </a:r>
            <a:r>
              <a:rPr lang="en-US" dirty="0"/>
              <a:t>in 722 [</a:t>
            </a:r>
            <a:r>
              <a:rPr lang="en-US" dirty="0" smtClean="0"/>
              <a:t>BCE]</a:t>
            </a:r>
          </a:p>
          <a:p>
            <a:r>
              <a:rPr lang="en-US" dirty="0" smtClean="0"/>
              <a:t>The </a:t>
            </a:r>
            <a:r>
              <a:rPr lang="en-US" dirty="0"/>
              <a:t>southern kingdom, which consisted of two of the twelve tribes and known as Judah, </a:t>
            </a:r>
            <a:r>
              <a:rPr lang="en-US" dirty="0" smtClean="0"/>
              <a:t>survived </a:t>
            </a:r>
            <a:r>
              <a:rPr lang="en-US" dirty="0"/>
              <a:t>until the year 586 [BCE] when the Babylonians </a:t>
            </a:r>
            <a:r>
              <a:rPr lang="en-US" dirty="0" smtClean="0"/>
              <a:t>conquered </a:t>
            </a:r>
            <a:r>
              <a:rPr lang="en-US" dirty="0"/>
              <a:t>and sent the people into exile. The capital, Jerusalem, fell.</a:t>
            </a:r>
          </a:p>
        </p:txBody>
      </p:sp>
    </p:spTree>
    <p:extLst>
      <p:ext uri="{BB962C8B-B14F-4D97-AF65-F5344CB8AC3E}">
        <p14:creationId xmlns:p14="http://schemas.microsoft.com/office/powerpoint/2010/main" val="330777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Conquest normally </a:t>
            </a:r>
            <a:r>
              <a:rPr lang="en-US" dirty="0"/>
              <a:t>would spell the end of a particular ethnic national group, particularly in antiquity</a:t>
            </a:r>
            <a:r>
              <a:rPr lang="en-US" dirty="0" smtClean="0"/>
              <a:t>.</a:t>
            </a:r>
          </a:p>
          <a:p>
            <a:r>
              <a:rPr lang="en-US" dirty="0"/>
              <a:t>This did not happen to those members of the nation of Israel who lived in the southern kingdom, Judah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Produced </a:t>
            </a:r>
            <a:r>
              <a:rPr lang="en-US" dirty="0"/>
              <a:t>a community and a culture that can be traced </a:t>
            </a:r>
            <a:r>
              <a:rPr lang="en-US" dirty="0" smtClean="0"/>
              <a:t>right </a:t>
            </a:r>
            <a:r>
              <a:rPr lang="en-US" dirty="0"/>
              <a:t>down into the modern period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</a:t>
            </a:r>
            <a:r>
              <a:rPr lang="en-US" dirty="0"/>
              <a:t>is this radical new idea that shaped a culture and enabled its survival into later antiquity and really right into the present day in some form?</a:t>
            </a:r>
          </a:p>
        </p:txBody>
      </p:sp>
    </p:spTree>
    <p:extLst>
      <p:ext uri="{BB962C8B-B14F-4D97-AF65-F5344CB8AC3E}">
        <p14:creationId xmlns:p14="http://schemas.microsoft.com/office/powerpoint/2010/main" val="2197891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conception of the universe that was widespread among ancient peoples is one </a:t>
            </a:r>
            <a:r>
              <a:rPr lang="en-US" dirty="0" smtClean="0"/>
              <a:t>where people </a:t>
            </a:r>
            <a:r>
              <a:rPr lang="en-US" dirty="0"/>
              <a:t>regarded the various natural forces as imbued with divine </a:t>
            </a:r>
            <a:r>
              <a:rPr lang="en-US" dirty="0" smtClean="0"/>
              <a:t>power.</a:t>
            </a:r>
          </a:p>
          <a:p>
            <a:r>
              <a:rPr lang="en-US" dirty="0" smtClean="0"/>
              <a:t>The </a:t>
            </a:r>
            <a:r>
              <a:rPr lang="en-US" dirty="0"/>
              <a:t>earth was a divinity, the sky was a divinity, the water was a </a:t>
            </a:r>
            <a:r>
              <a:rPr lang="en-US" dirty="0" smtClean="0"/>
              <a:t>divinity.</a:t>
            </a:r>
          </a:p>
          <a:p>
            <a:r>
              <a:rPr lang="en-US" dirty="0" smtClean="0"/>
              <a:t>The gods </a:t>
            </a:r>
            <a:r>
              <a:rPr lang="en-US" dirty="0"/>
              <a:t>were identical with </a:t>
            </a:r>
            <a:r>
              <a:rPr lang="en-US" dirty="0" smtClean="0"/>
              <a:t>the </a:t>
            </a:r>
            <a:r>
              <a:rPr lang="en-US" dirty="0"/>
              <a:t>forces of nature.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were many gods. No one single god was therefore all powerful. </a:t>
            </a:r>
          </a:p>
        </p:txBody>
      </p:sp>
    </p:spTree>
    <p:extLst>
      <p:ext uri="{BB962C8B-B14F-4D97-AF65-F5344CB8AC3E}">
        <p14:creationId xmlns:p14="http://schemas.microsoft.com/office/powerpoint/2010/main" val="3748326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</a:t>
            </a:r>
            <a:r>
              <a:rPr lang="en-US" dirty="0"/>
              <a:t>the course of time, some ancient </a:t>
            </a:r>
            <a:r>
              <a:rPr lang="en-US" dirty="0" smtClean="0"/>
              <a:t>Israelites broke </a:t>
            </a:r>
            <a:r>
              <a:rPr lang="en-US" dirty="0"/>
              <a:t>with this view and articulated a different view, that there was one divine power, one god. </a:t>
            </a:r>
            <a:endParaRPr lang="en-US" dirty="0" smtClean="0"/>
          </a:p>
          <a:p>
            <a:r>
              <a:rPr lang="en-US" dirty="0" smtClean="0"/>
              <a:t>Much </a:t>
            </a:r>
            <a:r>
              <a:rPr lang="en-US" dirty="0"/>
              <a:t>more important than number was the fact that this god was outside of and above nature</a:t>
            </a:r>
            <a:r>
              <a:rPr lang="en-US" dirty="0" smtClean="0"/>
              <a:t>.</a:t>
            </a:r>
          </a:p>
          <a:p>
            <a:r>
              <a:rPr lang="en-US" dirty="0"/>
              <a:t>These Israelites left for us the record of their religious and cultural revolution in the writings that are known as the Hebrew Bible </a:t>
            </a:r>
            <a:r>
              <a:rPr lang="en-US" dirty="0" smtClean="0"/>
              <a:t>collectively.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64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Hebrew Bible </a:t>
            </a:r>
            <a:r>
              <a:rPr lang="en-US" dirty="0" smtClean="0"/>
              <a:t>is an </a:t>
            </a:r>
            <a:r>
              <a:rPr lang="en-US" dirty="0"/>
              <a:t>expression of the religious life and thought of ancient </a:t>
            </a:r>
            <a:r>
              <a:rPr lang="en-US" dirty="0" smtClean="0"/>
              <a:t>Israel.</a:t>
            </a:r>
          </a:p>
          <a:p>
            <a:r>
              <a:rPr lang="en-US" dirty="0"/>
              <a:t>We can read the Bible with fresh and appreciative eyes only if we first acknowledge and set aside some of our presuppositions about the Bible. </a:t>
            </a:r>
            <a:endParaRPr lang="en-US" dirty="0" smtClean="0"/>
          </a:p>
          <a:p>
            <a:r>
              <a:rPr lang="en-US" dirty="0" smtClean="0"/>
              <a:t>It's </a:t>
            </a:r>
            <a:r>
              <a:rPr lang="en-US" dirty="0"/>
              <a:t>really impossible, in fact, that </a:t>
            </a:r>
            <a:r>
              <a:rPr lang="en-US" dirty="0" smtClean="0"/>
              <a:t>we not </a:t>
            </a:r>
            <a:r>
              <a:rPr lang="en-US" dirty="0"/>
              <a:t>have some opinions about this work, because it's an intimate part of our culture. </a:t>
            </a:r>
          </a:p>
        </p:txBody>
      </p:sp>
    </p:spTree>
    <p:extLst>
      <p:ext uri="{BB962C8B-B14F-4D97-AF65-F5344CB8AC3E}">
        <p14:creationId xmlns:p14="http://schemas.microsoft.com/office/powerpoint/2010/main" val="3855030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writings have had a profound and lasting impact on three world religions: Judaism, Christianity and Islam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Bible as the product of a religious and cultural revolution</a:t>
            </a:r>
            <a:r>
              <a:rPr lang="en-US" dirty="0" smtClean="0"/>
              <a:t>.</a:t>
            </a:r>
          </a:p>
          <a:p>
            <a:r>
              <a:rPr lang="en-US" dirty="0"/>
              <a:t>That radical new worldview in the Bible was monotheism.</a:t>
            </a:r>
          </a:p>
        </p:txBody>
      </p:sp>
    </p:spTree>
    <p:extLst>
      <p:ext uri="{BB962C8B-B14F-4D97-AF65-F5344CB8AC3E}">
        <p14:creationId xmlns:p14="http://schemas.microsoft.com/office/powerpoint/2010/main" val="286751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so new and revolutionary about monotheism</a:t>
            </a:r>
            <a:r>
              <a:rPr lang="en-US" dirty="0" smtClean="0"/>
              <a:t>?</a:t>
            </a:r>
          </a:p>
          <a:p>
            <a:r>
              <a:rPr lang="en-US" dirty="0"/>
              <a:t>Evolutionary model to </a:t>
            </a:r>
            <a:r>
              <a:rPr lang="en-US" dirty="0" smtClean="0"/>
              <a:t>religion:</a:t>
            </a:r>
          </a:p>
          <a:p>
            <a:pPr lvl="1"/>
            <a:r>
              <a:rPr lang="en-US" dirty="0" smtClean="0"/>
              <a:t>polytheism - the </a:t>
            </a:r>
            <a:r>
              <a:rPr lang="en-US" dirty="0"/>
              <a:t>belief in many </a:t>
            </a:r>
            <a:r>
              <a:rPr lang="en-US" dirty="0" smtClean="0"/>
              <a:t>gods.</a:t>
            </a:r>
          </a:p>
          <a:p>
            <a:pPr lvl="1"/>
            <a:r>
              <a:rPr lang="en-US" dirty="0" err="1" smtClean="0"/>
              <a:t>Monolatry</a:t>
            </a:r>
            <a:r>
              <a:rPr lang="en-US" dirty="0" smtClean="0"/>
              <a:t> - the </a:t>
            </a:r>
            <a:r>
              <a:rPr lang="en-US" dirty="0"/>
              <a:t>worship of one god as supreme over other </a:t>
            </a:r>
            <a:r>
              <a:rPr lang="en-US" dirty="0" smtClean="0"/>
              <a:t>gods.</a:t>
            </a:r>
          </a:p>
          <a:p>
            <a:pPr lvl="1"/>
            <a:r>
              <a:rPr lang="en-US" dirty="0" smtClean="0"/>
              <a:t>Monotheism - one </a:t>
            </a:r>
            <a:r>
              <a:rPr lang="en-US" dirty="0"/>
              <a:t>believes only in the reality of one god.</a:t>
            </a:r>
          </a:p>
        </p:txBody>
      </p:sp>
    </p:spTree>
    <p:extLst>
      <p:ext uri="{BB962C8B-B14F-4D97-AF65-F5344CB8AC3E}">
        <p14:creationId xmlns:p14="http://schemas.microsoft.com/office/powerpoint/2010/main" val="498632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1042</Words>
  <Application>Microsoft Office PowerPoint</Application>
  <PresentationFormat>On-screen Show (4:3)</PresentationFormat>
  <Paragraphs>80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Hebrew Bible. 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 Bible. Introduction</dc:title>
  <dc:creator>George</dc:creator>
  <cp:lastModifiedBy>George</cp:lastModifiedBy>
  <cp:revision>7</cp:revision>
  <dcterms:created xsi:type="dcterms:W3CDTF">2011-09-01T23:48:34Z</dcterms:created>
  <dcterms:modified xsi:type="dcterms:W3CDTF">2011-09-02T00:59:47Z</dcterms:modified>
</cp:coreProperties>
</file>