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7C461-7CA3-4741-B9FF-414EE33267D7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7FFDF-7713-45A6-8ED3-0BBD7C8C5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33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89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6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51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33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04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730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55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51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276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299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09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183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999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5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72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06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65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28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27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08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9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56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7FFDF-7713-45A6-8ED3-0BBD7C8C51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749167-F294-46EC-9078-B9C370DF0238}" type="datetimeFigureOut">
              <a:rPr lang="en-US" smtClean="0"/>
              <a:t>9/6/2011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C24869-D6FA-4EF2-9C20-F9ED4E00557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oyc.yale.edu/religious-studies/introduction-to-the-old-testament-hebrew-bible/content/sessions/lecture03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Genesis 1-3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3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Genesis 1:28-29, he blesses them, "God blessed them and God said to them, 'Be fertile and increase, fill the earth and master it; and rule the fish of the sea, the birds of the sky and all the living things that creep on earth</a:t>
            </a:r>
            <a:r>
              <a:rPr lang="en-US" dirty="0" smtClean="0"/>
              <a:t>.'“</a:t>
            </a:r>
          </a:p>
          <a:p>
            <a:r>
              <a:rPr lang="en-US" dirty="0" smtClean="0"/>
              <a:t>Humans are </a:t>
            </a:r>
            <a:r>
              <a:rPr lang="en-US" dirty="0"/>
              <a:t>creatures of majesty and dignity and they are of importance to, objects of concern for, the god who has created them.</a:t>
            </a:r>
          </a:p>
        </p:txBody>
      </p:sp>
    </p:spTree>
    <p:extLst>
      <p:ext uri="{BB962C8B-B14F-4D97-AF65-F5344CB8AC3E}">
        <p14:creationId xmlns:p14="http://schemas.microsoft.com/office/powerpoint/2010/main" val="107849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Humans </a:t>
            </a:r>
            <a:r>
              <a:rPr lang="en-US" dirty="0"/>
              <a:t>are created in the image of God, humans are </a:t>
            </a:r>
            <a:r>
              <a:rPr lang="en-US" dirty="0" smtClean="0"/>
              <a:t>not gods, they are created </a:t>
            </a:r>
            <a:r>
              <a:rPr lang="en-US" dirty="0"/>
              <a:t>things and they are dependent on a higher power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564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himself blows the breath of </a:t>
            </a:r>
            <a:r>
              <a:rPr lang="en-US" dirty="0" smtClean="0"/>
              <a:t>life</a:t>
            </a:r>
            <a:r>
              <a:rPr lang="en-US" dirty="0"/>
              <a:t>, his own </a:t>
            </a:r>
            <a:r>
              <a:rPr lang="en-US" dirty="0" smtClean="0"/>
              <a:t>life, into </a:t>
            </a:r>
            <a:r>
              <a:rPr lang="en-US" dirty="0"/>
              <a:t>Adam's nostrils. </a:t>
            </a:r>
            <a:endParaRPr lang="en-US" dirty="0" smtClean="0"/>
          </a:p>
          <a:p>
            <a:r>
              <a:rPr lang="en-US" dirty="0" smtClean="0"/>
              <a:t>Inn </a:t>
            </a:r>
            <a:r>
              <a:rPr lang="en-US" dirty="0"/>
              <a:t>the second creation story just as in the first, human creation </a:t>
            </a:r>
            <a:r>
              <a:rPr lang="en-US" dirty="0" smtClean="0"/>
              <a:t>distinguished from </a:t>
            </a:r>
            <a:r>
              <a:rPr lang="en-US" dirty="0"/>
              <a:t>the other </a:t>
            </a:r>
            <a:r>
              <a:rPr lang="en-US" dirty="0" smtClean="0"/>
              <a:t>creatures. </a:t>
            </a:r>
          </a:p>
          <a:p>
            <a:r>
              <a:rPr lang="en-US" dirty="0" smtClean="0"/>
              <a:t>The human </a:t>
            </a:r>
            <a:r>
              <a:rPr lang="en-US" dirty="0"/>
              <a:t>being is a mixture of </a:t>
            </a:r>
            <a:r>
              <a:rPr lang="en-US" dirty="0" smtClean="0"/>
              <a:t>clay (earthly) and </a:t>
            </a:r>
            <a:r>
              <a:rPr lang="en-US" dirty="0"/>
              <a:t>divine </a:t>
            </a:r>
            <a:r>
              <a:rPr lang="en-US" dirty="0" smtClean="0"/>
              <a:t>(the </a:t>
            </a:r>
            <a:r>
              <a:rPr lang="en-US" dirty="0"/>
              <a:t>breath of </a:t>
            </a:r>
            <a:r>
              <a:rPr lang="en-US" dirty="0" smtClean="0"/>
              <a:t>God) elements.</a:t>
            </a:r>
          </a:p>
          <a:p>
            <a:r>
              <a:rPr lang="en-US" dirty="0"/>
              <a:t>T</a:t>
            </a:r>
            <a:r>
              <a:rPr lang="en-US" dirty="0" smtClean="0"/>
              <a:t>hat </a:t>
            </a:r>
            <a:r>
              <a:rPr lang="en-US" dirty="0"/>
              <a:t>marks the human as unique.</a:t>
            </a:r>
          </a:p>
        </p:txBody>
      </p:sp>
    </p:spTree>
    <p:extLst>
      <p:ext uri="{BB962C8B-B14F-4D97-AF65-F5344CB8AC3E}">
        <p14:creationId xmlns:p14="http://schemas.microsoft.com/office/powerpoint/2010/main" val="59235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biblical creation stories </a:t>
            </a:r>
            <a:r>
              <a:rPr lang="en-US" dirty="0" smtClean="0"/>
              <a:t>present </a:t>
            </a:r>
            <a:r>
              <a:rPr lang="en-US" dirty="0"/>
              <a:t>a portrait of the human as </a:t>
            </a:r>
            <a:r>
              <a:rPr lang="en-US" dirty="0" smtClean="0"/>
              <a:t>godlike </a:t>
            </a:r>
            <a:r>
              <a:rPr lang="en-US" dirty="0"/>
              <a:t>in some way, in possession of distinctive faculties and characteristics, that equip them for stewardship over the world that God has created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63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Genesis </a:t>
            </a:r>
            <a:r>
              <a:rPr lang="en-US" dirty="0" smtClean="0"/>
              <a:t>1 there's </a:t>
            </a:r>
            <a:r>
              <a:rPr lang="en-US" dirty="0"/>
              <a:t>a very strong emphasis on the essential goodness of the world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After each act of creation </a:t>
            </a:r>
            <a:r>
              <a:rPr lang="en-US" dirty="0" smtClean="0"/>
              <a:t>God says </a:t>
            </a:r>
            <a:r>
              <a:rPr lang="en-US" dirty="0"/>
              <a:t>"It is </a:t>
            </a:r>
            <a:r>
              <a:rPr lang="en-US" dirty="0" smtClean="0"/>
              <a:t>good“.</a:t>
            </a:r>
          </a:p>
          <a:p>
            <a:r>
              <a:rPr lang="en-US" dirty="0"/>
              <a:t>The world is good; humans are important; they have purpose and dignity</a:t>
            </a:r>
            <a:r>
              <a:rPr lang="en-US" dirty="0" smtClean="0"/>
              <a:t>.</a:t>
            </a:r>
          </a:p>
          <a:p>
            <a:r>
              <a:rPr lang="en-US" dirty="0"/>
              <a:t>The biblical writer is rejecting the concept of a primordial evil, a concept found in the literature of the Ancient Near East.</a:t>
            </a:r>
          </a:p>
        </p:txBody>
      </p:sp>
    </p:spTree>
    <p:extLst>
      <p:ext uri="{BB962C8B-B14F-4D97-AF65-F5344CB8AC3E}">
        <p14:creationId xmlns:p14="http://schemas.microsoft.com/office/powerpoint/2010/main" val="3790335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Genesis story </a:t>
            </a:r>
            <a:r>
              <a:rPr lang="en-US" dirty="0"/>
              <a:t>isn't concerned to depict the ultimate origins of the universe</a:t>
            </a:r>
            <a:r>
              <a:rPr lang="en-US" dirty="0" smtClean="0"/>
              <a:t>.</a:t>
            </a:r>
          </a:p>
          <a:p>
            <a:r>
              <a:rPr lang="en-US" dirty="0"/>
              <a:t>It's interested in explaining how and why the world got the way it 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Creation </a:t>
            </a:r>
            <a:r>
              <a:rPr lang="en-US" dirty="0"/>
              <a:t>in Genesis 1 is not described as a process of making something out of nothing: </a:t>
            </a:r>
            <a:r>
              <a:rPr lang="en-US" dirty="0" smtClean="0"/>
              <a:t>creation </a:t>
            </a:r>
            <a:r>
              <a:rPr lang="en-US" dirty="0"/>
              <a:t>ex nihilo, creation of something out of utter nothing. </a:t>
            </a:r>
            <a:endParaRPr lang="en-US" dirty="0" smtClean="0"/>
          </a:p>
          <a:p>
            <a:r>
              <a:rPr lang="en-US" dirty="0" smtClean="0"/>
              <a:t>Creation depicted as a </a:t>
            </a:r>
            <a:r>
              <a:rPr lang="en-US" dirty="0"/>
              <a:t>process of organizing pre-existing materials and imposing order on those chaotic materials.</a:t>
            </a:r>
          </a:p>
        </p:txBody>
      </p:sp>
    </p:spTree>
    <p:extLst>
      <p:ext uri="{BB962C8B-B14F-4D97-AF65-F5344CB8AC3E}">
        <p14:creationId xmlns:p14="http://schemas.microsoft.com/office/powerpoint/2010/main" val="476661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day one, light and dark are separated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day two, the firmament is established.</a:t>
            </a:r>
          </a:p>
          <a:p>
            <a:r>
              <a:rPr lang="en-US" dirty="0"/>
              <a:t>On day three, land is formed to make dry spots from the waters </a:t>
            </a:r>
            <a:r>
              <a:rPr lang="en-US" dirty="0" smtClean="0"/>
              <a:t>below, vegetation is created.</a:t>
            </a:r>
          </a:p>
          <a:p>
            <a:r>
              <a:rPr lang="en-US" dirty="0" smtClean="0"/>
              <a:t>On </a:t>
            </a:r>
            <a:r>
              <a:rPr lang="en-US" dirty="0"/>
              <a:t>day four, the heavenly bodies that give off light by day or night are created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</a:t>
            </a:r>
            <a:r>
              <a:rPr lang="en-US" dirty="0"/>
              <a:t>day five, the inhabitants of the skies and the waters are created, birds and fish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4357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/>
              <a:t>day six you have the creation of land animals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Humans </a:t>
            </a:r>
            <a:r>
              <a:rPr lang="en-US" dirty="0"/>
              <a:t>are created after the creation of the land animals.</a:t>
            </a:r>
            <a:endParaRPr lang="en-US" dirty="0" smtClean="0"/>
          </a:p>
          <a:p>
            <a:r>
              <a:rPr lang="en-US" dirty="0" smtClean="0"/>
              <a:t>In Genesis 1:29 expressly </a:t>
            </a:r>
            <a:r>
              <a:rPr lang="en-US" dirty="0"/>
              <a:t>stated by God that humans are to be given every fruit bearing tree and seed bearing plant, fruits and grains for food. 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 </a:t>
            </a:r>
            <a:r>
              <a:rPr lang="en-US" dirty="0"/>
              <a:t>mention made of animals for </a:t>
            </a:r>
            <a:r>
              <a:rPr lang="en-US" dirty="0" smtClean="0"/>
              <a:t>food.</a:t>
            </a:r>
          </a:p>
          <a:p>
            <a:r>
              <a:rPr lang="en-US" dirty="0"/>
              <a:t>H</a:t>
            </a:r>
            <a:r>
              <a:rPr lang="en-US" dirty="0" smtClean="0"/>
              <a:t>umans</a:t>
            </a:r>
            <a:r>
              <a:rPr lang="en-US" dirty="0"/>
              <a:t>, according to Genesis 1, were created </a:t>
            </a:r>
            <a:r>
              <a:rPr lang="en-US" dirty="0" smtClean="0"/>
              <a:t>vegetarian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7424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Biblical not concerned or  preoccupied </a:t>
            </a:r>
            <a:r>
              <a:rPr lang="en-US" dirty="0"/>
              <a:t>with immortality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central concern of life is not mortality but morality.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the drama of human </a:t>
            </a:r>
            <a:r>
              <a:rPr lang="en-US" dirty="0" smtClean="0"/>
              <a:t>life: moral </a:t>
            </a:r>
            <a:r>
              <a:rPr lang="en-US" dirty="0"/>
              <a:t>conflict and tension between a good god's design for creation and the free will of human beings that can corrupt that good design.</a:t>
            </a:r>
          </a:p>
        </p:txBody>
      </p:sp>
    </p:spTree>
    <p:extLst>
      <p:ext uri="{BB962C8B-B14F-4D97-AF65-F5344CB8AC3E}">
        <p14:creationId xmlns:p14="http://schemas.microsoft.com/office/powerpoint/2010/main" val="1418513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serpent tells Eve that if she eats the fruit of the tree of the knowledge of good and evil, she will become like God.</a:t>
            </a:r>
          </a:p>
          <a:p>
            <a:r>
              <a:rPr lang="en-US" dirty="0" smtClean="0"/>
              <a:t>God knows </a:t>
            </a:r>
            <a:r>
              <a:rPr lang="en-US" dirty="0"/>
              <a:t>good and evil and has chosen the </a:t>
            </a:r>
            <a:r>
              <a:rPr lang="en-US" dirty="0" smtClean="0"/>
              <a:t>good.</a:t>
            </a:r>
          </a:p>
          <a:p>
            <a:r>
              <a:rPr lang="en-US" dirty="0"/>
              <a:t>The biblical writer asserts of this god that he is absolutely good.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eating of the fruit in defiance of God, human beings learn that they were able to do that, that they are free moral agents.</a:t>
            </a:r>
          </a:p>
        </p:txBody>
      </p:sp>
    </p:spTree>
    <p:extLst>
      <p:ext uri="{BB962C8B-B14F-4D97-AF65-F5344CB8AC3E}">
        <p14:creationId xmlns:p14="http://schemas.microsoft.com/office/powerpoint/2010/main" val="2925215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Religion in </a:t>
            </a:r>
            <a:r>
              <a:rPr lang="en-US" dirty="0"/>
              <a:t>Babylonian </a:t>
            </a:r>
            <a:r>
              <a:rPr lang="en-US" dirty="0" smtClean="0"/>
              <a:t>society serves </a:t>
            </a:r>
            <a:r>
              <a:rPr lang="en-US" dirty="0"/>
              <a:t>a social and political </a:t>
            </a:r>
            <a:r>
              <a:rPr lang="en-US" dirty="0" smtClean="0"/>
              <a:t>function.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portrait </a:t>
            </a:r>
            <a:r>
              <a:rPr lang="en-US" dirty="0" smtClean="0"/>
              <a:t>of </a:t>
            </a:r>
            <a:r>
              <a:rPr lang="en-US" dirty="0"/>
              <a:t>the universe </a:t>
            </a:r>
            <a:r>
              <a:rPr lang="en-US" dirty="0" smtClean="0"/>
              <a:t>and </a:t>
            </a:r>
            <a:r>
              <a:rPr lang="en-US" dirty="0"/>
              <a:t>its structure corresponds to and legitimates the structure </a:t>
            </a:r>
            <a:r>
              <a:rPr lang="en-US" dirty="0" smtClean="0"/>
              <a:t>of Babylonian social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56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They're able to choose their actions in conformity with God's will or in defiance of God's will</a:t>
            </a:r>
            <a:r>
              <a:rPr lang="en-US" dirty="0" smtClean="0"/>
              <a:t>.</a:t>
            </a:r>
          </a:p>
          <a:p>
            <a:r>
              <a:rPr lang="en-US" dirty="0"/>
              <a:t>Is it meaningful to choose to do the good when you have no choice to do otherwise or aren't aware that you have a choice to do otherwise</a:t>
            </a:r>
            <a:r>
              <a:rPr lang="en-US" dirty="0" smtClean="0"/>
              <a:t>?</a:t>
            </a:r>
          </a:p>
          <a:p>
            <a:r>
              <a:rPr lang="en-US" dirty="0"/>
              <a:t>Adam and Eve </a:t>
            </a:r>
            <a:r>
              <a:rPr lang="en-US" dirty="0" smtClean="0"/>
              <a:t>to </a:t>
            </a:r>
            <a:r>
              <a:rPr lang="en-US" dirty="0"/>
              <a:t>learn that they had the choice not to obey God so that their choice for God would become endowed with meaning. </a:t>
            </a:r>
            <a:r>
              <a:rPr lang="en-US" dirty="0" smtClean="0"/>
              <a:t>One interpretation for </a:t>
            </a:r>
            <a:r>
              <a:rPr lang="en-US" dirty="0"/>
              <a:t>hundreds of years.</a:t>
            </a:r>
          </a:p>
        </p:txBody>
      </p:sp>
    </p:spTree>
    <p:extLst>
      <p:ext uri="{BB962C8B-B14F-4D97-AF65-F5344CB8AC3E}">
        <p14:creationId xmlns:p14="http://schemas.microsoft.com/office/powerpoint/2010/main" val="2134019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Adam and Eve learn </a:t>
            </a:r>
            <a:r>
              <a:rPr lang="en-US" dirty="0"/>
              <a:t>in this story that the moral choices and actions of humans have consequences that have to be borne by the perpetrator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Evil </a:t>
            </a:r>
            <a:r>
              <a:rPr lang="en-US" dirty="0"/>
              <a:t>is a product of human behavior, not a principle inherent in the cosmos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Theme </a:t>
            </a:r>
            <a:r>
              <a:rPr lang="en-US" dirty="0"/>
              <a:t>of the story of Adam and Eve is moral freedom and moral responsibility.</a:t>
            </a:r>
          </a:p>
        </p:txBody>
      </p:sp>
    </p:spTree>
    <p:extLst>
      <p:ext uri="{BB962C8B-B14F-4D97-AF65-F5344CB8AC3E}">
        <p14:creationId xmlns:p14="http://schemas.microsoft.com/office/powerpoint/2010/main" val="1395451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Millennia of interpretation accompany this rather simple story, and depending on how we were raised and educated religiously, we have been trained to bring very different interpretations to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When we compare </a:t>
            </a:r>
            <a:r>
              <a:rPr lang="en-US" dirty="0"/>
              <a:t>the story of Adam and Eve to that of </a:t>
            </a:r>
            <a:r>
              <a:rPr lang="en-US" dirty="0" err="1"/>
              <a:t>Enkidu</a:t>
            </a:r>
            <a:r>
              <a:rPr lang="en-US" dirty="0"/>
              <a:t> and the Harlot in </a:t>
            </a:r>
            <a:r>
              <a:rPr lang="en-US" dirty="0" smtClean="0"/>
              <a:t>Gilgamesh we may fall </a:t>
            </a:r>
            <a:r>
              <a:rPr lang="en-US" dirty="0"/>
              <a:t>into the trap of thinking the Harlot is sinful, a fallen woman who destroys </a:t>
            </a:r>
            <a:r>
              <a:rPr lang="en-US" dirty="0" err="1"/>
              <a:t>Enkidu's</a:t>
            </a:r>
            <a:r>
              <a:rPr lang="en-US" dirty="0"/>
              <a:t> happy life among the animals. </a:t>
            </a:r>
          </a:p>
        </p:txBody>
      </p:sp>
    </p:spTree>
    <p:extLst>
      <p:ext uri="{BB962C8B-B14F-4D97-AF65-F5344CB8AC3E}">
        <p14:creationId xmlns:p14="http://schemas.microsoft.com/office/powerpoint/2010/main" val="1213288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ithin </a:t>
            </a:r>
            <a:r>
              <a:rPr lang="en-US" dirty="0"/>
              <a:t>the context of ancient Sumerian civilization, the Harlot was NOT sinful.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notion of sex as sin had not yet been really developed.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Notes from </a:t>
            </a:r>
            <a:r>
              <a:rPr lang="en-US" dirty="0">
                <a:hlinkClick r:id="rId3"/>
              </a:rPr>
              <a:t>Introduction to the Old </a:t>
            </a:r>
            <a:r>
              <a:rPr lang="en-US" dirty="0" smtClean="0">
                <a:hlinkClick r:id="rId3"/>
              </a:rPr>
              <a:t>Testament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1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position and the function of the humans in the scheme of creation corresponds </a:t>
            </a:r>
            <a:r>
              <a:rPr lang="en-US" dirty="0" smtClean="0"/>
              <a:t>to or the </a:t>
            </a:r>
            <a:r>
              <a:rPr lang="en-US" dirty="0"/>
              <a:t>position of slaves in Mesopotamian society.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position and function of </a:t>
            </a:r>
            <a:r>
              <a:rPr lang="en-US" dirty="0" smtClean="0"/>
              <a:t>the god at </a:t>
            </a:r>
            <a:r>
              <a:rPr lang="en-US" dirty="0"/>
              <a:t>the top of the hierarchy of authority parallels and legitimates the Babylonian </a:t>
            </a:r>
            <a:r>
              <a:rPr lang="en-US" dirty="0" smtClean="0"/>
              <a:t>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5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umans </a:t>
            </a:r>
            <a:r>
              <a:rPr lang="en-US" dirty="0"/>
              <a:t>are </a:t>
            </a:r>
            <a:r>
              <a:rPr lang="en-US" dirty="0" smtClean="0"/>
              <a:t>unimportant, they </a:t>
            </a:r>
            <a:r>
              <a:rPr lang="en-US" dirty="0"/>
              <a:t>are the slaves of the </a:t>
            </a:r>
            <a:r>
              <a:rPr lang="en-US" dirty="0" smtClean="0"/>
              <a:t>gods.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gods have little </a:t>
            </a:r>
            <a:r>
              <a:rPr lang="en-US" dirty="0" smtClean="0"/>
              <a:t>interest </a:t>
            </a:r>
            <a:r>
              <a:rPr lang="en-US" dirty="0"/>
              <a:t>in or concern for </a:t>
            </a:r>
            <a:r>
              <a:rPr lang="en-US" dirty="0" smtClean="0"/>
              <a:t>them.</a:t>
            </a:r>
          </a:p>
          <a:p>
            <a:r>
              <a:rPr lang="en-US" dirty="0"/>
              <a:t>T</a:t>
            </a:r>
            <a:r>
              <a:rPr lang="en-US" dirty="0" smtClean="0"/>
              <a:t>hey </a:t>
            </a:r>
            <a:r>
              <a:rPr lang="en-US" dirty="0"/>
              <a:t>create human beings to do the work of running the </a:t>
            </a:r>
            <a:r>
              <a:rPr lang="en-US" dirty="0" smtClean="0"/>
              <a:t>world.</a:t>
            </a:r>
          </a:p>
        </p:txBody>
      </p:sp>
    </p:spTree>
    <p:extLst>
      <p:ext uri="{BB962C8B-B14F-4D97-AF65-F5344CB8AC3E}">
        <p14:creationId xmlns:p14="http://schemas.microsoft.com/office/powerpoint/2010/main" val="357389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of the Hebrews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different picture emerges in the biblical creation story about the nature of God and his relationship with humans.</a:t>
            </a:r>
          </a:p>
          <a:p>
            <a:r>
              <a:rPr lang="en-US" dirty="0" smtClean="0"/>
              <a:t>Biblical </a:t>
            </a:r>
            <a:r>
              <a:rPr lang="en-US" dirty="0"/>
              <a:t>writers drew upon the cultural and religious legacy of the Ancient Near East.</a:t>
            </a:r>
          </a:p>
          <a:p>
            <a:r>
              <a:rPr lang="en-US" dirty="0"/>
              <a:t>Stories and its imagery transformed in order to conform to a new vision of a non-mythological god</a:t>
            </a:r>
            <a:r>
              <a:rPr lang="en-US" dirty="0" smtClean="0"/>
              <a:t>.</a:t>
            </a:r>
          </a:p>
          <a:p>
            <a:r>
              <a:rPr lang="en-US" dirty="0"/>
              <a:t>T</a:t>
            </a:r>
            <a:r>
              <a:rPr lang="en-US" dirty="0" smtClean="0"/>
              <a:t>ransformation </a:t>
            </a:r>
            <a:r>
              <a:rPr lang="en-US" dirty="0"/>
              <a:t>of widely known stories to express a monotheistic </a:t>
            </a:r>
            <a:r>
              <a:rPr lang="en-US" dirty="0" smtClean="0"/>
              <a:t>worldview.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65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 of the Hebrews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Genesis 1, the view of god is that </a:t>
            </a:r>
            <a:endParaRPr lang="en-US" dirty="0" smtClean="0"/>
          </a:p>
          <a:p>
            <a:pPr lvl="1"/>
            <a:r>
              <a:rPr lang="en-US" dirty="0" smtClean="0"/>
              <a:t>there </a:t>
            </a:r>
            <a:r>
              <a:rPr lang="en-US" dirty="0"/>
              <a:t>is one supreme god, </a:t>
            </a:r>
            <a:endParaRPr lang="en-US" dirty="0" smtClean="0"/>
          </a:p>
          <a:p>
            <a:pPr lvl="1"/>
            <a:r>
              <a:rPr lang="en-US" dirty="0"/>
              <a:t>h</a:t>
            </a:r>
            <a:r>
              <a:rPr lang="en-US" dirty="0" smtClean="0"/>
              <a:t>e is </a:t>
            </a:r>
            <a:r>
              <a:rPr lang="en-US" dirty="0"/>
              <a:t>creator and sovereign of the </a:t>
            </a:r>
            <a:r>
              <a:rPr lang="en-US" dirty="0" smtClean="0"/>
              <a:t>world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 simply exists</a:t>
            </a:r>
          </a:p>
          <a:p>
            <a:pPr lvl="1"/>
            <a:r>
              <a:rPr lang="en-US" dirty="0" smtClean="0"/>
              <a:t>appears </a:t>
            </a:r>
            <a:r>
              <a:rPr lang="en-US" dirty="0"/>
              <a:t>to be </a:t>
            </a:r>
            <a:r>
              <a:rPr lang="en-US" dirty="0" smtClean="0"/>
              <a:t>incorporeal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realm of nature is separate and </a:t>
            </a:r>
            <a:r>
              <a:rPr lang="en-US" dirty="0" smtClean="0"/>
              <a:t>subservient to him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 </a:t>
            </a:r>
            <a:r>
              <a:rPr lang="en-US" dirty="0"/>
              <a:t>has no life story, no </a:t>
            </a:r>
            <a:r>
              <a:rPr lang="en-US" dirty="0" smtClean="0"/>
              <a:t>mythology</a:t>
            </a:r>
          </a:p>
          <a:p>
            <a:pPr lvl="1"/>
            <a:r>
              <a:rPr lang="en-US" dirty="0" smtClean="0"/>
              <a:t>his </a:t>
            </a:r>
            <a:r>
              <a:rPr lang="en-US" dirty="0"/>
              <a:t>will is absolute.</a:t>
            </a:r>
          </a:p>
        </p:txBody>
      </p:sp>
    </p:spTree>
    <p:extLst>
      <p:ext uri="{BB962C8B-B14F-4D97-AF65-F5344CB8AC3E}">
        <p14:creationId xmlns:p14="http://schemas.microsoft.com/office/powerpoint/2010/main" val="1723952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</a:t>
            </a:r>
            <a:r>
              <a:rPr lang="en-US" dirty="0"/>
              <a:t>the biblical writer's contention that the god of Israel is not only all-powerful but is essentially and necessarily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Creation </a:t>
            </a:r>
            <a:r>
              <a:rPr lang="en-US" dirty="0"/>
              <a:t>takes place through the simple expression of his will. 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expressed his will that there be light, and there was </a:t>
            </a:r>
            <a:r>
              <a:rPr lang="en-US" dirty="0" smtClean="0"/>
              <a:t>light.</a:t>
            </a:r>
          </a:p>
          <a:p>
            <a:r>
              <a:rPr lang="en-US" dirty="0" smtClean="0"/>
              <a:t>In </a:t>
            </a:r>
            <a:r>
              <a:rPr lang="en-US" dirty="0"/>
              <a:t>Genesis 1 humans are important. </a:t>
            </a:r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nique </a:t>
            </a:r>
            <a:r>
              <a:rPr lang="en-US" dirty="0"/>
              <a:t>position and dignity of the human being.</a:t>
            </a:r>
          </a:p>
        </p:txBody>
      </p:sp>
    </p:spTree>
    <p:extLst>
      <p:ext uri="{BB962C8B-B14F-4D97-AF65-F5344CB8AC3E}">
        <p14:creationId xmlns:p14="http://schemas.microsoft.com/office/powerpoint/2010/main" val="36970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sign </a:t>
            </a:r>
            <a:r>
              <a:rPr lang="en-US" dirty="0"/>
              <a:t>of the humans' importance is the fact that humans are said to be created in the image of </a:t>
            </a:r>
            <a:r>
              <a:rPr lang="en-US" dirty="0" smtClean="0"/>
              <a:t>God (Genesis </a:t>
            </a:r>
            <a:r>
              <a:rPr lang="en-US" dirty="0"/>
              <a:t>1:26, "Let us make man in our image, after our likeness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>What </a:t>
            </a:r>
            <a:r>
              <a:rPr lang="en-US" dirty="0"/>
              <a:t>might that mean? </a:t>
            </a:r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ecause humans are </a:t>
            </a:r>
            <a:r>
              <a:rPr lang="en-US" dirty="0"/>
              <a:t>going to be charged with specific duties towards, and rights over, the created </a:t>
            </a:r>
            <a:r>
              <a:rPr lang="en-US" dirty="0" smtClean="0"/>
              <a:t>world?</a:t>
            </a:r>
          </a:p>
          <a:p>
            <a:r>
              <a:rPr lang="en-US" dirty="0" smtClean="0"/>
              <a:t>Perhaps the </a:t>
            </a:r>
            <a:r>
              <a:rPr lang="en-US" dirty="0"/>
              <a:t>idea of being created in the image of God is connected with those special rights and duties.</a:t>
            </a:r>
          </a:p>
        </p:txBody>
      </p:sp>
    </p:spTree>
    <p:extLst>
      <p:ext uri="{BB962C8B-B14F-4D97-AF65-F5344CB8AC3E}">
        <p14:creationId xmlns:p14="http://schemas.microsoft.com/office/powerpoint/2010/main" val="248011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Being </a:t>
            </a:r>
            <a:r>
              <a:rPr lang="en-US" dirty="0"/>
              <a:t>created in the image of God carries </a:t>
            </a:r>
            <a:r>
              <a:rPr lang="en-US" dirty="0" smtClean="0"/>
              <a:t>the implication that </a:t>
            </a:r>
            <a:r>
              <a:rPr lang="en-US" dirty="0"/>
              <a:t>human life is somehow sacred and deserving of special care and </a:t>
            </a:r>
            <a:r>
              <a:rPr lang="en-US" dirty="0" smtClean="0"/>
              <a:t>protection (by God?).</a:t>
            </a:r>
          </a:p>
          <a:p>
            <a:r>
              <a:rPr lang="en-US" dirty="0" smtClean="0"/>
              <a:t>The </a:t>
            </a:r>
            <a:r>
              <a:rPr lang="en-US" dirty="0"/>
              <a:t>concept of the divine image in </a:t>
            </a:r>
            <a:r>
              <a:rPr lang="en-US" dirty="0" smtClean="0"/>
              <a:t>humans breaks </a:t>
            </a:r>
            <a:r>
              <a:rPr lang="en-US" dirty="0"/>
              <a:t>with other ancient conceptions of the human.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Genesis 1, humans are not the </a:t>
            </a:r>
            <a:r>
              <a:rPr lang="en-US" dirty="0" smtClean="0"/>
              <a:t>slaves of God.</a:t>
            </a:r>
          </a:p>
          <a:p>
            <a:r>
              <a:rPr lang="en-US" dirty="0" smtClean="0"/>
              <a:t>God’s concern </a:t>
            </a:r>
            <a:r>
              <a:rPr lang="en-US" dirty="0"/>
              <a:t>for </a:t>
            </a:r>
            <a:r>
              <a:rPr lang="en-US" dirty="0" smtClean="0"/>
              <a:t>the physical </a:t>
            </a:r>
            <a:r>
              <a:rPr lang="en-US" dirty="0"/>
              <a:t>needs and </a:t>
            </a:r>
            <a:r>
              <a:rPr lang="en-US" dirty="0" smtClean="0"/>
              <a:t>welfare of humans.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46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474</TotalTime>
  <Words>1365</Words>
  <Application>Microsoft Office PowerPoint</Application>
  <PresentationFormat>On-screen Show (4:3)</PresentationFormat>
  <Paragraphs>123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Genesis 1-3</vt:lpstr>
      <vt:lpstr>Background</vt:lpstr>
      <vt:lpstr>Background</vt:lpstr>
      <vt:lpstr>Background</vt:lpstr>
      <vt:lpstr>God of the Hebrews</vt:lpstr>
      <vt:lpstr>God of the Hebrews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  <vt:lpstr>Genesis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 1-3</dc:title>
  <dc:creator>George</dc:creator>
  <cp:lastModifiedBy>George</cp:lastModifiedBy>
  <cp:revision>14</cp:revision>
  <dcterms:created xsi:type="dcterms:W3CDTF">2011-09-05T18:42:35Z</dcterms:created>
  <dcterms:modified xsi:type="dcterms:W3CDTF">2011-09-07T02:24:45Z</dcterms:modified>
</cp:coreProperties>
</file>