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74" r:id="rId3"/>
    <p:sldId id="257" r:id="rId4"/>
    <p:sldId id="258" r:id="rId5"/>
    <p:sldId id="271" r:id="rId6"/>
    <p:sldId id="259" r:id="rId7"/>
    <p:sldId id="273" r:id="rId8"/>
    <p:sldId id="272" r:id="rId9"/>
    <p:sldId id="261" r:id="rId10"/>
    <p:sldId id="262" r:id="rId11"/>
    <p:sldId id="275" r:id="rId12"/>
    <p:sldId id="276" r:id="rId13"/>
    <p:sldId id="263" r:id="rId14"/>
    <p:sldId id="264" r:id="rId15"/>
    <p:sldId id="265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30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D48A73-5F65-4695-9A0C-DDED06E01D1F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26D14-622F-46E2-9455-5C7CE5307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705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4272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5807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947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057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893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831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171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18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601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586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13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74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94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86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791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1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22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4324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D26D14-622F-46E2-9455-5C7CE53071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79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C1E676-DC0D-445D-BACF-1300D31C1F1B}" type="datetimeFigureOut">
              <a:rPr lang="en-US" smtClean="0"/>
              <a:t>8/31/2011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196FEB-7C34-44BD-87CB-204C6BAEE8D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Akhenaten’s “Hymn to the Sun”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6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Severed all links with the traditional religious capital of Egypt and its god </a:t>
            </a:r>
            <a:r>
              <a:rPr lang="en-US" dirty="0" err="1"/>
              <a:t>Amun</a:t>
            </a:r>
            <a:r>
              <a:rPr lang="en-US" dirty="0"/>
              <a:t> at Thebes.</a:t>
            </a:r>
          </a:p>
          <a:p>
            <a:r>
              <a:rPr lang="en-US" dirty="0"/>
              <a:t>Set to build an entirely new city that would be devoted solely to the cult of the </a:t>
            </a:r>
            <a:r>
              <a:rPr lang="en-US" dirty="0" err="1"/>
              <a:t>Aten</a:t>
            </a:r>
            <a:r>
              <a:rPr lang="en-US" dirty="0"/>
              <a:t>.</a:t>
            </a:r>
          </a:p>
          <a:p>
            <a:r>
              <a:rPr lang="en-US" dirty="0"/>
              <a:t>Chose a site in Middle Egypt for a new capital city which he called </a:t>
            </a:r>
            <a:r>
              <a:rPr lang="en-US" dirty="0" err="1"/>
              <a:t>Akhetaten</a:t>
            </a:r>
            <a:r>
              <a:rPr lang="en-US" dirty="0"/>
              <a:t>, 'Horizon of the </a:t>
            </a:r>
            <a:r>
              <a:rPr lang="en-US" dirty="0" err="1"/>
              <a:t>Aten</a:t>
            </a:r>
            <a:r>
              <a:rPr lang="en-US" dirty="0" smtClean="0"/>
              <a:t>'.</a:t>
            </a:r>
          </a:p>
          <a:p>
            <a:r>
              <a:rPr lang="en-US" dirty="0"/>
              <a:t>Temples of the traditional deities would be closed and their priests dismissed from state service.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42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Many representations of the king and his queen </a:t>
            </a:r>
            <a:r>
              <a:rPr lang="en-US" dirty="0" smtClean="0"/>
              <a:t>Nefertiti seated </a:t>
            </a:r>
            <a:r>
              <a:rPr lang="en-US" dirty="0"/>
              <a:t>under the beneficent rays of the </a:t>
            </a:r>
            <a:r>
              <a:rPr lang="en-US" dirty="0" err="1"/>
              <a:t>Aten</a:t>
            </a:r>
            <a:r>
              <a:rPr lang="en-US" dirty="0"/>
              <a:t> and </a:t>
            </a:r>
            <a:r>
              <a:rPr lang="en-US" dirty="0" smtClean="0"/>
              <a:t>holding their </a:t>
            </a:r>
            <a:r>
              <a:rPr lang="en-US" dirty="0"/>
              <a:t>little daughters on their knees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842" y="2133600"/>
            <a:ext cx="4544834" cy="3585369"/>
          </a:xfrm>
        </p:spPr>
      </p:pic>
    </p:spTree>
    <p:extLst>
      <p:ext uri="{BB962C8B-B14F-4D97-AF65-F5344CB8AC3E}">
        <p14:creationId xmlns:p14="http://schemas.microsoft.com/office/powerpoint/2010/main" val="211509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 It was only through Akhenaten and Nefertiti  that this god was accessed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902" y="1920875"/>
            <a:ext cx="2449195" cy="4433888"/>
          </a:xfrm>
        </p:spPr>
      </p:pic>
    </p:spTree>
    <p:extLst>
      <p:ext uri="{BB962C8B-B14F-4D97-AF65-F5344CB8AC3E}">
        <p14:creationId xmlns:p14="http://schemas.microsoft.com/office/powerpoint/2010/main" val="74064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close ties between the king and god are stressed through art and text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population was expected to worship the royal family, as the rays of the sun fell and gave life </a:t>
            </a:r>
            <a:r>
              <a:rPr lang="en-US" dirty="0" smtClean="0"/>
              <a:t>to </a:t>
            </a:r>
            <a:r>
              <a:rPr lang="en-US" dirty="0"/>
              <a:t>only the royal pair. 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art increasing emphasis on ordinary, day-to-day activities which include intimate portrayals of Akhenaten and </a:t>
            </a:r>
            <a:r>
              <a:rPr lang="en-US" dirty="0" smtClean="0"/>
              <a:t>Nefertiti.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866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about nineteen years, Akhenaten and Nefertiti disappear from history.</a:t>
            </a:r>
          </a:p>
          <a:p>
            <a:r>
              <a:rPr lang="en-US" dirty="0" smtClean="0"/>
              <a:t>With </a:t>
            </a:r>
            <a:r>
              <a:rPr lang="en-US" dirty="0"/>
              <a:t>his disappearance from the scene the </a:t>
            </a:r>
            <a:r>
              <a:rPr lang="en-US" dirty="0" smtClean="0"/>
              <a:t>priesthood </a:t>
            </a:r>
            <a:r>
              <a:rPr lang="en-US" dirty="0"/>
              <a:t>attempted to obliterate his memory from Egypt and from </a:t>
            </a:r>
            <a:r>
              <a:rPr lang="en-US" dirty="0" smtClean="0"/>
              <a:t>history.</a:t>
            </a:r>
          </a:p>
          <a:p>
            <a:r>
              <a:rPr lang="en-US" dirty="0"/>
              <a:t>M</a:t>
            </a:r>
            <a:r>
              <a:rPr lang="en-US" dirty="0" smtClean="0"/>
              <a:t>any </a:t>
            </a:r>
            <a:r>
              <a:rPr lang="en-US" dirty="0"/>
              <a:t>of his inscriptions were destroyed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process of restoration of traditional cults turned to whole-scale obliteration of all things associated with Akhenaten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25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image and names were removed from monuments.</a:t>
            </a:r>
          </a:p>
          <a:p>
            <a:r>
              <a:rPr lang="en-US" dirty="0" smtClean="0"/>
              <a:t>His </a:t>
            </a:r>
            <a:r>
              <a:rPr lang="en-US" dirty="0"/>
              <a:t>temples were dismantled and the stone reused in the foundations of other more orthodox royal building projects</a:t>
            </a:r>
            <a:r>
              <a:rPr lang="en-US" dirty="0" smtClean="0"/>
              <a:t>.</a:t>
            </a:r>
          </a:p>
          <a:p>
            <a:r>
              <a:rPr lang="en-US" dirty="0"/>
              <a:t>“Did Akhenaten’s religion influence or somehow affect the growth of monotheism among the ancient Hebrews</a:t>
            </a:r>
            <a:r>
              <a:rPr lang="en-US" dirty="0" smtClean="0"/>
              <a:t>?”</a:t>
            </a:r>
            <a:endParaRPr lang="en-US" dirty="0"/>
          </a:p>
          <a:p>
            <a:r>
              <a:rPr lang="en-US" dirty="0"/>
              <a:t>There is little evidence that Akhenaten’s religion spread much beyond </a:t>
            </a:r>
            <a:r>
              <a:rPr lang="en-US" dirty="0" err="1"/>
              <a:t>Akhetaten</a:t>
            </a:r>
            <a:r>
              <a:rPr lang="en-US" dirty="0"/>
              <a:t>, not even very far within Egypt.</a:t>
            </a:r>
          </a:p>
        </p:txBody>
      </p:sp>
    </p:spTree>
    <p:extLst>
      <p:ext uri="{BB962C8B-B14F-4D97-AF65-F5344CB8AC3E}">
        <p14:creationId xmlns:p14="http://schemas.microsoft.com/office/powerpoint/2010/main" val="279346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"Hymn to the Sun"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Divided into 12 sections. </a:t>
            </a:r>
          </a:p>
          <a:p>
            <a:r>
              <a:rPr lang="en-US" dirty="0" smtClean="0"/>
              <a:t>The </a:t>
            </a:r>
            <a:r>
              <a:rPr lang="en-US" dirty="0"/>
              <a:t>wonders of the natural world are described to extol the universal power of the </a:t>
            </a:r>
            <a:r>
              <a:rPr lang="en-US" dirty="0" smtClean="0"/>
              <a:t>sun.</a:t>
            </a:r>
          </a:p>
          <a:p>
            <a:r>
              <a:rPr lang="en-US" dirty="0"/>
              <a:t>A</a:t>
            </a:r>
            <a:r>
              <a:rPr lang="en-US" dirty="0" smtClean="0"/>
              <a:t>ll </a:t>
            </a:r>
            <a:r>
              <a:rPr lang="en-US" dirty="0"/>
              <a:t>creatures rejoice when the sun rises and nasty things come out at night when the sun is not present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Origins </a:t>
            </a:r>
            <a:r>
              <a:rPr lang="en-US" dirty="0"/>
              <a:t>of </a:t>
            </a:r>
            <a:r>
              <a:rPr lang="en-US" dirty="0" smtClean="0"/>
              <a:t>monotheism. </a:t>
            </a:r>
            <a:endParaRPr lang="en-US" dirty="0"/>
          </a:p>
          <a:p>
            <a:r>
              <a:rPr lang="en-US" dirty="0" smtClean="0"/>
              <a:t>Sun </a:t>
            </a:r>
            <a:r>
              <a:rPr lang="en-US" dirty="0"/>
              <a:t>as original </a:t>
            </a:r>
            <a:r>
              <a:rPr lang="en-US" dirty="0" smtClean="0"/>
              <a:t>cause/creator. </a:t>
            </a:r>
            <a:endParaRPr lang="en-US" dirty="0"/>
          </a:p>
          <a:p>
            <a:r>
              <a:rPr lang="en-US" dirty="0"/>
              <a:t>E</a:t>
            </a:r>
            <a:r>
              <a:rPr lang="en-US" dirty="0" smtClean="0"/>
              <a:t>stablishing </a:t>
            </a:r>
            <a:r>
              <a:rPr lang="en-US" dirty="0"/>
              <a:t>of parallelism between </a:t>
            </a:r>
            <a:r>
              <a:rPr lang="en-US" dirty="0" smtClean="0"/>
              <a:t>single human </a:t>
            </a:r>
            <a:r>
              <a:rPr lang="en-US" dirty="0"/>
              <a:t>ruler and sun as universal </a:t>
            </a:r>
            <a:r>
              <a:rPr lang="en-US" dirty="0" smtClean="0"/>
              <a:t>ruler.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8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haraoh </a:t>
            </a:r>
            <a:r>
              <a:rPr lang="en-US" dirty="0"/>
              <a:t>as son of sun god and interpreter of his </a:t>
            </a:r>
            <a:r>
              <a:rPr lang="en-US" dirty="0" smtClean="0"/>
              <a:t>will. </a:t>
            </a:r>
            <a:endParaRPr lang="en-US" dirty="0"/>
          </a:p>
          <a:p>
            <a:r>
              <a:rPr lang="en-US" dirty="0" smtClean="0"/>
              <a:t>Fear </a:t>
            </a:r>
            <a:r>
              <a:rPr lang="en-US" dirty="0"/>
              <a:t>of darkness and death, predators at </a:t>
            </a:r>
            <a:r>
              <a:rPr lang="en-US" dirty="0" smtClean="0"/>
              <a:t>night. </a:t>
            </a:r>
            <a:endParaRPr lang="en-US" dirty="0"/>
          </a:p>
          <a:p>
            <a:r>
              <a:rPr lang="en-US" dirty="0" smtClean="0"/>
              <a:t>Dualism</a:t>
            </a:r>
            <a:r>
              <a:rPr lang="en-US" dirty="0"/>
              <a:t>, light and dark, </a:t>
            </a:r>
          </a:p>
          <a:p>
            <a:r>
              <a:rPr lang="en-US" dirty="0" smtClean="0"/>
              <a:t>Pastoral </a:t>
            </a:r>
            <a:r>
              <a:rPr lang="en-US" dirty="0"/>
              <a:t>landscapes, vision of human order and work (crafts and professions); </a:t>
            </a:r>
          </a:p>
          <a:p>
            <a:r>
              <a:rPr lang="en-US" dirty="0" smtClean="0"/>
              <a:t>All </a:t>
            </a:r>
            <a:r>
              <a:rPr lang="en-US" dirty="0"/>
              <a:t>worship the </a:t>
            </a:r>
            <a:r>
              <a:rPr lang="en-US" dirty="0" smtClean="0"/>
              <a:t>sun</a:t>
            </a:r>
          </a:p>
          <a:p>
            <a:r>
              <a:rPr lang="en-US" dirty="0"/>
              <a:t>F</a:t>
            </a:r>
            <a:r>
              <a:rPr lang="en-US" dirty="0" smtClean="0"/>
              <a:t>ertility </a:t>
            </a:r>
            <a:r>
              <a:rPr lang="en-US" dirty="0"/>
              <a:t>man-woman, understanding of reproductive functions; </a:t>
            </a:r>
          </a:p>
          <a:p>
            <a:r>
              <a:rPr lang="en-US" dirty="0" smtClean="0"/>
              <a:t>Creation </a:t>
            </a:r>
            <a:r>
              <a:rPr lang="en-US" dirty="0"/>
              <a:t>as sun god's handiwork (cf. human crafts; implied </a:t>
            </a:r>
            <a:r>
              <a:rPr lang="en-US" dirty="0" err="1"/>
              <a:t>constructedness</a:t>
            </a:r>
            <a:r>
              <a:rPr lang="en-US" dirty="0"/>
              <a:t>); </a:t>
            </a:r>
          </a:p>
        </p:txBody>
      </p:sp>
    </p:spTree>
    <p:extLst>
      <p:ext uri="{BB962C8B-B14F-4D97-AF65-F5344CB8AC3E}">
        <p14:creationId xmlns:p14="http://schemas.microsoft.com/office/powerpoint/2010/main" val="271233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Vision </a:t>
            </a:r>
            <a:r>
              <a:rPr lang="en-US" dirty="0"/>
              <a:t>of order, peace, growth, </a:t>
            </a:r>
            <a:r>
              <a:rPr lang="en-US" dirty="0" smtClean="0"/>
              <a:t>production</a:t>
            </a:r>
            <a:r>
              <a:rPr lang="en-US" dirty="0"/>
              <a:t>.</a:t>
            </a:r>
          </a:p>
          <a:p>
            <a:r>
              <a:rPr lang="en-US" dirty="0" smtClean="0"/>
              <a:t>Concept </a:t>
            </a:r>
            <a:r>
              <a:rPr lang="en-US" dirty="0"/>
              <a:t>of </a:t>
            </a:r>
            <a:r>
              <a:rPr lang="en-US" dirty="0" smtClean="0"/>
              <a:t>destiny. </a:t>
            </a:r>
            <a:endParaRPr lang="en-US" dirty="0"/>
          </a:p>
          <a:p>
            <a:r>
              <a:rPr lang="en-US" dirty="0" smtClean="0"/>
              <a:t>Mysteries </a:t>
            </a:r>
            <a:r>
              <a:rPr lang="en-US" dirty="0"/>
              <a:t>of nature, awe before the variety and the ways of the natural </a:t>
            </a:r>
            <a:r>
              <a:rPr lang="en-US" dirty="0" smtClean="0"/>
              <a:t>world. </a:t>
            </a:r>
            <a:endParaRPr lang="en-US" dirty="0"/>
          </a:p>
          <a:p>
            <a:r>
              <a:rPr lang="en-US" dirty="0"/>
              <a:t>M</a:t>
            </a:r>
            <a:r>
              <a:rPr lang="en-US" dirty="0" smtClean="0"/>
              <a:t>ention </a:t>
            </a:r>
            <a:r>
              <a:rPr lang="en-US" dirty="0"/>
              <a:t>of differences of languages, skin colors, </a:t>
            </a:r>
            <a:r>
              <a:rPr lang="en-US" dirty="0" smtClean="0"/>
              <a:t>nations.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Hapy</a:t>
            </a:r>
            <a:r>
              <a:rPr lang="en-US" dirty="0"/>
              <a:t> the god of the Nile, earthly and heavenly Nile (rain); </a:t>
            </a:r>
          </a:p>
          <a:p>
            <a:r>
              <a:rPr lang="en-US" dirty="0"/>
              <a:t>O</a:t>
            </a:r>
            <a:r>
              <a:rPr lang="en-US" dirty="0" smtClean="0"/>
              <a:t>rder</a:t>
            </a:r>
            <a:r>
              <a:rPr lang="en-US" dirty="0"/>
              <a:t>, purpose in world; </a:t>
            </a:r>
          </a:p>
          <a:p>
            <a:r>
              <a:rPr lang="en-US" dirty="0"/>
              <a:t>O</a:t>
            </a:r>
            <a:r>
              <a:rPr lang="en-US" dirty="0" smtClean="0"/>
              <a:t>ne </a:t>
            </a:r>
            <a:r>
              <a:rPr lang="en-US" dirty="0"/>
              <a:t>God, </a:t>
            </a:r>
            <a:r>
              <a:rPr lang="en-US" dirty="0" err="1"/>
              <a:t>Aten</a:t>
            </a:r>
            <a:r>
              <a:rPr lang="en-US" dirty="0"/>
              <a:t>, the Living </a:t>
            </a:r>
            <a:r>
              <a:rPr lang="en-US" dirty="0" smtClean="0"/>
              <a:t>Sun.</a:t>
            </a:r>
          </a:p>
          <a:p>
            <a:r>
              <a:rPr lang="en-US"/>
              <a:t>P</a:t>
            </a:r>
            <a:r>
              <a:rPr lang="en-US" smtClean="0"/>
              <a:t>rivileged </a:t>
            </a:r>
            <a:r>
              <a:rPr lang="en-US" dirty="0"/>
              <a:t>knowledge of Akhenaten; </a:t>
            </a:r>
          </a:p>
        </p:txBody>
      </p:sp>
    </p:spTree>
    <p:extLst>
      <p:ext uri="{BB962C8B-B14F-4D97-AF65-F5344CB8AC3E}">
        <p14:creationId xmlns:p14="http://schemas.microsoft.com/office/powerpoint/2010/main" val="72174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ez150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04800"/>
            <a:ext cx="5943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893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Egyptian religion extremely varied from one time period to another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Cult </a:t>
            </a:r>
            <a:r>
              <a:rPr lang="en-US" dirty="0"/>
              <a:t>of sun-worship spanning most of Egyptian history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sun, referred to as Ra or </a:t>
            </a:r>
            <a:r>
              <a:rPr lang="en-US" dirty="0" smtClean="0"/>
              <a:t>Re considered</a:t>
            </a:r>
            <a:r>
              <a:rPr lang="en-US" dirty="0"/>
              <a:t>, “the principal god, creator of the universe, the source of all life</a:t>
            </a:r>
            <a:r>
              <a:rPr lang="en-US" dirty="0" smtClean="0"/>
              <a:t>.”</a:t>
            </a:r>
          </a:p>
          <a:p>
            <a:r>
              <a:rPr lang="en-US" dirty="0"/>
              <a:t>Sun-worship gradually spread until it encompassed most of Egypt.</a:t>
            </a:r>
          </a:p>
        </p:txBody>
      </p:sp>
    </p:spTree>
    <p:extLst>
      <p:ext uri="{BB962C8B-B14F-4D97-AF65-F5344CB8AC3E}">
        <p14:creationId xmlns:p14="http://schemas.microsoft.com/office/powerpoint/2010/main" val="306065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Egyptian Pharaoh was the embodiment of the sun on earth, or the son of </a:t>
            </a:r>
            <a:r>
              <a:rPr lang="en-US" dirty="0" smtClean="0"/>
              <a:t>Ra.</a:t>
            </a:r>
          </a:p>
          <a:p>
            <a:r>
              <a:rPr lang="en-US" dirty="0"/>
              <a:t>By the end of Amenhotep III’s </a:t>
            </a:r>
            <a:r>
              <a:rPr lang="en-US" dirty="0" smtClean="0"/>
              <a:t>reign (1386-1349 BCE), </a:t>
            </a:r>
            <a:r>
              <a:rPr lang="en-US" dirty="0" err="1"/>
              <a:t>Amun</a:t>
            </a:r>
            <a:r>
              <a:rPr lang="en-US" dirty="0"/>
              <a:t>-Ra had become the state deity of all Imperial Egypt.</a:t>
            </a:r>
          </a:p>
          <a:p>
            <a:r>
              <a:rPr lang="en-US" dirty="0" err="1" smtClean="0"/>
              <a:t>Amun</a:t>
            </a:r>
            <a:r>
              <a:rPr lang="en-US" dirty="0" smtClean="0"/>
              <a:t>-Ra: conglomeration </a:t>
            </a:r>
            <a:r>
              <a:rPr lang="en-US" dirty="0"/>
              <a:t>of deities from the north and south: </a:t>
            </a:r>
            <a:r>
              <a:rPr lang="en-US" dirty="0" err="1"/>
              <a:t>Amun</a:t>
            </a:r>
            <a:r>
              <a:rPr lang="en-US" dirty="0"/>
              <a:t> and Ra/Re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516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Aten</a:t>
            </a:r>
            <a:r>
              <a:rPr lang="en-US" dirty="0"/>
              <a:t> was considered a deity which was represented by the disc or orb of the sun, “the living sun-disc”.</a:t>
            </a:r>
          </a:p>
          <a:p>
            <a:r>
              <a:rPr lang="en-US" dirty="0"/>
              <a:t>Related to the cult of Ra.</a:t>
            </a:r>
          </a:p>
          <a:p>
            <a:r>
              <a:rPr lang="en-US" dirty="0"/>
              <a:t>The </a:t>
            </a:r>
            <a:r>
              <a:rPr lang="en-US" dirty="0" err="1"/>
              <a:t>Aten</a:t>
            </a:r>
            <a:r>
              <a:rPr lang="en-US" dirty="0"/>
              <a:t> seen as the physical representation of Ra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77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Thebes</a:t>
            </a:r>
            <a:r>
              <a:rPr lang="en-US" dirty="0"/>
              <a:t>, the religious capital of Egypt at the time and home to the state god </a:t>
            </a:r>
            <a:r>
              <a:rPr lang="en-US" dirty="0" err="1" smtClean="0"/>
              <a:t>Amun</a:t>
            </a:r>
            <a:r>
              <a:rPr lang="en-US" dirty="0" smtClean="0"/>
              <a:t>-Ra.</a:t>
            </a:r>
          </a:p>
          <a:p>
            <a:r>
              <a:rPr lang="en-US" dirty="0"/>
              <a:t>Amenhotep IV </a:t>
            </a:r>
            <a:r>
              <a:rPr lang="en-US" dirty="0"/>
              <a:t>(son of Amenhotep III) elevated </a:t>
            </a:r>
            <a:r>
              <a:rPr lang="en-US" dirty="0"/>
              <a:t>as head of the pantheon a personified aspect of Ra, </a:t>
            </a:r>
            <a:r>
              <a:rPr lang="en-US" dirty="0" smtClean="0"/>
              <a:t>the </a:t>
            </a:r>
            <a:r>
              <a:rPr lang="en-US" dirty="0" err="1"/>
              <a:t>Aten</a:t>
            </a:r>
            <a:r>
              <a:rPr lang="en-US" dirty="0"/>
              <a:t>, which is the disk of the sun itself.</a:t>
            </a:r>
          </a:p>
        </p:txBody>
      </p:sp>
    </p:spTree>
    <p:extLst>
      <p:ext uri="{BB962C8B-B14F-4D97-AF65-F5344CB8AC3E}">
        <p14:creationId xmlns:p14="http://schemas.microsoft.com/office/powerpoint/2010/main" val="182441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Amenhotep IV </a:t>
            </a:r>
            <a:r>
              <a:rPr lang="en-US" dirty="0" smtClean="0"/>
              <a:t>came </a:t>
            </a:r>
            <a:r>
              <a:rPr lang="en-US" dirty="0"/>
              <a:t>to the throne of Egypt around 1353 BC. (1352-1338 BCE</a:t>
            </a:r>
            <a:r>
              <a:rPr lang="en-US" dirty="0" smtClean="0"/>
              <a:t>)</a:t>
            </a:r>
          </a:p>
          <a:p>
            <a:r>
              <a:rPr lang="en-US" dirty="0"/>
              <a:t>Also at this time that Amenhotep IV changed his official name to Akhenaten, “he who acts effectively on behalf of the </a:t>
            </a:r>
            <a:r>
              <a:rPr lang="en-US" dirty="0" err="1"/>
              <a:t>Aten</a:t>
            </a:r>
            <a:r>
              <a:rPr lang="en-US" dirty="0" smtClean="0"/>
              <a:t>”.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49" y="1920875"/>
            <a:ext cx="2944101" cy="4433888"/>
          </a:xfrm>
        </p:spPr>
      </p:pic>
    </p:spTree>
    <p:extLst>
      <p:ext uri="{BB962C8B-B14F-4D97-AF65-F5344CB8AC3E}">
        <p14:creationId xmlns:p14="http://schemas.microsoft.com/office/powerpoint/2010/main" val="486153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Aten</a:t>
            </a:r>
            <a:r>
              <a:rPr lang="en-US" dirty="0"/>
              <a:t> represented as a disk with rays of </a:t>
            </a:r>
            <a:r>
              <a:rPr lang="en-US" dirty="0" smtClean="0"/>
              <a:t>light.</a:t>
            </a:r>
          </a:p>
          <a:p>
            <a:r>
              <a:rPr lang="en-US" dirty="0" smtClean="0"/>
              <a:t>Rays </a:t>
            </a:r>
            <a:r>
              <a:rPr lang="en-US" dirty="0"/>
              <a:t>ending in hands which bless the king and his family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792" y="1920875"/>
            <a:ext cx="3325416" cy="4433888"/>
          </a:xfrm>
        </p:spPr>
      </p:pic>
    </p:spTree>
    <p:extLst>
      <p:ext uri="{BB962C8B-B14F-4D97-AF65-F5344CB8AC3E}">
        <p14:creationId xmlns:p14="http://schemas.microsoft.com/office/powerpoint/2010/main" val="118176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Akhenaten set </a:t>
            </a:r>
            <a:r>
              <a:rPr lang="en-US" dirty="0"/>
              <a:t>out to transform his people's deepest religious </a:t>
            </a:r>
            <a:r>
              <a:rPr lang="en-US" dirty="0" smtClean="0"/>
              <a:t>beliefs.</a:t>
            </a:r>
          </a:p>
          <a:p>
            <a:r>
              <a:rPr lang="en-US" dirty="0"/>
              <a:t>M</a:t>
            </a:r>
            <a:r>
              <a:rPr lang="en-US" dirty="0" smtClean="0"/>
              <a:t>oving </a:t>
            </a:r>
            <a:r>
              <a:rPr lang="en-US" dirty="0"/>
              <a:t>from a polytheistic tradition to the elevation of a single solar god, </a:t>
            </a:r>
            <a:r>
              <a:rPr lang="en-US" dirty="0" err="1"/>
              <a:t>Aten</a:t>
            </a:r>
            <a:r>
              <a:rPr lang="en-US" dirty="0"/>
              <a:t>.</a:t>
            </a:r>
          </a:p>
          <a:p>
            <a:r>
              <a:rPr lang="en-US" dirty="0"/>
              <a:t>Radical revolt against fifteen hundred years of the most strongly ingrained, conservative religious and cultural traditions of Egypt.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88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653</TotalTime>
  <Words>813</Words>
  <Application>Microsoft Office PowerPoint</Application>
  <PresentationFormat>On-screen Show (4:3)</PresentationFormat>
  <Paragraphs>78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Flow</vt:lpstr>
      <vt:lpstr>Akhenaten’s “Hymn to the Sun”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"Hymn to the Sun"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Akhenaten’s Hymn to the Sun</dc:title>
  <dc:creator>George</dc:creator>
  <cp:lastModifiedBy>George</cp:lastModifiedBy>
  <cp:revision>16</cp:revision>
  <dcterms:created xsi:type="dcterms:W3CDTF">2011-08-30T14:36:12Z</dcterms:created>
  <dcterms:modified xsi:type="dcterms:W3CDTF">2011-08-31T13:30:42Z</dcterms:modified>
</cp:coreProperties>
</file>